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9"/>
  </p:notesMasterIdLst>
  <p:handoutMasterIdLst>
    <p:handoutMasterId r:id="rId630"/>
  </p:handoutMasterIdLst>
  <p:sldIdLst>
    <p:sldId id="3193" r:id="rId2"/>
    <p:sldId id="3250" r:id="rId3"/>
    <p:sldId id="3249" r:id="rId4"/>
    <p:sldId id="3198" r:id="rId5"/>
    <p:sldId id="3214" r:id="rId6"/>
    <p:sldId id="3235" r:id="rId7"/>
    <p:sldId id="3236" r:id="rId8"/>
    <p:sldId id="3199" r:id="rId9"/>
    <p:sldId id="3251" r:id="rId10"/>
    <p:sldId id="3260" r:id="rId11"/>
    <p:sldId id="3261" r:id="rId12"/>
    <p:sldId id="3243" r:id="rId13"/>
    <p:sldId id="3210" r:id="rId14"/>
    <p:sldId id="3194" r:id="rId15"/>
    <p:sldId id="3213" r:id="rId16"/>
    <p:sldId id="3195" r:id="rId17"/>
    <p:sldId id="3215" r:id="rId18"/>
    <p:sldId id="3211" r:id="rId19"/>
    <p:sldId id="3212" r:id="rId20"/>
    <p:sldId id="3247" r:id="rId21"/>
    <p:sldId id="3252" r:id="rId22"/>
    <p:sldId id="3253" r:id="rId23"/>
    <p:sldId id="3257" r:id="rId24"/>
    <p:sldId id="3254" r:id="rId25"/>
    <p:sldId id="3255" r:id="rId26"/>
    <p:sldId id="3256" r:id="rId27"/>
    <p:sldId id="3258" r:id="rId28"/>
    <p:sldId id="3200" r:id="rId29"/>
    <p:sldId id="3209" r:id="rId30"/>
    <p:sldId id="3201" r:id="rId31"/>
    <p:sldId id="3202" r:id="rId32"/>
    <p:sldId id="3204" r:id="rId33"/>
    <p:sldId id="3216" r:id="rId34"/>
    <p:sldId id="3205" r:id="rId35"/>
    <p:sldId id="3206" r:id="rId36"/>
    <p:sldId id="3207" r:id="rId37"/>
    <p:sldId id="3208" r:id="rId38"/>
    <p:sldId id="3248" r:id="rId39"/>
    <p:sldId id="3225" r:id="rId40"/>
    <p:sldId id="3232" r:id="rId41"/>
    <p:sldId id="3217" r:id="rId42"/>
    <p:sldId id="3218" r:id="rId43"/>
    <p:sldId id="3219" r:id="rId44"/>
    <p:sldId id="3220" r:id="rId45"/>
    <p:sldId id="3221" r:id="rId46"/>
    <p:sldId id="3222" r:id="rId47"/>
    <p:sldId id="3223" r:id="rId48"/>
    <p:sldId id="3224" r:id="rId49"/>
    <p:sldId id="3233" r:id="rId50"/>
    <p:sldId id="3238" r:id="rId51"/>
    <p:sldId id="3239" r:id="rId52"/>
    <p:sldId id="3240" r:id="rId53"/>
    <p:sldId id="3244" r:id="rId54"/>
    <p:sldId id="3241" r:id="rId55"/>
    <p:sldId id="3245" r:id="rId56"/>
    <p:sldId id="3246" r:id="rId57"/>
    <p:sldId id="3234" r:id="rId58"/>
    <p:sldId id="3259" r:id="rId59"/>
    <p:sldId id="3262" r:id="rId60"/>
    <p:sldId id="3263" r:id="rId61"/>
    <p:sldId id="3227" r:id="rId62"/>
    <p:sldId id="3228" r:id="rId63"/>
    <p:sldId id="3229" r:id="rId64"/>
    <p:sldId id="3230" r:id="rId65"/>
    <p:sldId id="3192" r:id="rId66"/>
    <p:sldId id="3191" r:id="rId67"/>
    <p:sldId id="358" r:id="rId68"/>
    <p:sldId id="357" r:id="rId69"/>
    <p:sldId id="356" r:id="rId70"/>
    <p:sldId id="359" r:id="rId71"/>
    <p:sldId id="399" r:id="rId72"/>
    <p:sldId id="2331" r:id="rId73"/>
    <p:sldId id="2332" r:id="rId74"/>
    <p:sldId id="2330" r:id="rId75"/>
    <p:sldId id="348" r:id="rId76"/>
    <p:sldId id="351" r:id="rId77"/>
    <p:sldId id="321" r:id="rId78"/>
    <p:sldId id="352" r:id="rId79"/>
    <p:sldId id="318" r:id="rId80"/>
    <p:sldId id="324" r:id="rId81"/>
    <p:sldId id="396" r:id="rId82"/>
    <p:sldId id="397" r:id="rId83"/>
    <p:sldId id="398" r:id="rId84"/>
    <p:sldId id="340" r:id="rId85"/>
    <p:sldId id="344" r:id="rId86"/>
    <p:sldId id="329" r:id="rId87"/>
    <p:sldId id="338" r:id="rId88"/>
    <p:sldId id="326" r:id="rId89"/>
    <p:sldId id="346" r:id="rId90"/>
    <p:sldId id="337" r:id="rId91"/>
    <p:sldId id="333" r:id="rId92"/>
    <p:sldId id="336" r:id="rId93"/>
    <p:sldId id="353" r:id="rId94"/>
    <p:sldId id="342" r:id="rId95"/>
    <p:sldId id="330" r:id="rId96"/>
    <p:sldId id="332" r:id="rId97"/>
    <p:sldId id="339" r:id="rId98"/>
    <p:sldId id="331" r:id="rId99"/>
    <p:sldId id="341" r:id="rId100"/>
    <p:sldId id="279" r:id="rId101"/>
    <p:sldId id="343" r:id="rId102"/>
    <p:sldId id="276" r:id="rId103"/>
    <p:sldId id="349" r:id="rId104"/>
    <p:sldId id="400" r:id="rId105"/>
    <p:sldId id="401" r:id="rId106"/>
    <p:sldId id="403" r:id="rId107"/>
    <p:sldId id="402" r:id="rId108"/>
    <p:sldId id="362" r:id="rId109"/>
    <p:sldId id="374" r:id="rId110"/>
    <p:sldId id="375" r:id="rId111"/>
    <p:sldId id="379" r:id="rId112"/>
    <p:sldId id="380" r:id="rId113"/>
    <p:sldId id="377" r:id="rId114"/>
    <p:sldId id="378" r:id="rId115"/>
    <p:sldId id="384" r:id="rId116"/>
    <p:sldId id="369" r:id="rId117"/>
    <p:sldId id="366" r:id="rId118"/>
    <p:sldId id="376" r:id="rId119"/>
    <p:sldId id="368" r:id="rId120"/>
    <p:sldId id="371" r:id="rId121"/>
    <p:sldId id="365" r:id="rId122"/>
    <p:sldId id="364" r:id="rId123"/>
    <p:sldId id="370" r:id="rId124"/>
    <p:sldId id="367" r:id="rId125"/>
    <p:sldId id="385" r:id="rId126"/>
    <p:sldId id="381" r:id="rId127"/>
    <p:sldId id="382" r:id="rId128"/>
    <p:sldId id="383" r:id="rId129"/>
    <p:sldId id="363" r:id="rId130"/>
    <p:sldId id="372" r:id="rId131"/>
    <p:sldId id="281" r:id="rId132"/>
    <p:sldId id="390" r:id="rId133"/>
    <p:sldId id="386" r:id="rId134"/>
    <p:sldId id="389" r:id="rId135"/>
    <p:sldId id="388" r:id="rId136"/>
    <p:sldId id="387" r:id="rId137"/>
    <p:sldId id="373" r:id="rId138"/>
    <p:sldId id="259" r:id="rId139"/>
    <p:sldId id="391" r:id="rId140"/>
    <p:sldId id="395" r:id="rId141"/>
    <p:sldId id="392" r:id="rId142"/>
    <p:sldId id="393" r:id="rId143"/>
    <p:sldId id="360" r:id="rId144"/>
    <p:sldId id="405" r:id="rId145"/>
    <p:sldId id="410" r:id="rId146"/>
    <p:sldId id="411" r:id="rId147"/>
    <p:sldId id="422" r:id="rId148"/>
    <p:sldId id="409" r:id="rId149"/>
    <p:sldId id="412" r:id="rId150"/>
    <p:sldId id="413" r:id="rId151"/>
    <p:sldId id="416" r:id="rId152"/>
    <p:sldId id="415" r:id="rId153"/>
    <p:sldId id="414" r:id="rId154"/>
    <p:sldId id="406" r:id="rId155"/>
    <p:sldId id="423" r:id="rId156"/>
    <p:sldId id="407" r:id="rId157"/>
    <p:sldId id="408" r:id="rId158"/>
    <p:sldId id="425" r:id="rId159"/>
    <p:sldId id="417" r:id="rId160"/>
    <p:sldId id="418" r:id="rId161"/>
    <p:sldId id="419" r:id="rId162"/>
    <p:sldId id="426" r:id="rId163"/>
    <p:sldId id="420" r:id="rId164"/>
    <p:sldId id="421" r:id="rId165"/>
    <p:sldId id="317" r:id="rId166"/>
    <p:sldId id="287" r:id="rId167"/>
    <p:sldId id="288" r:id="rId168"/>
    <p:sldId id="424" r:id="rId169"/>
    <p:sldId id="303" r:id="rId170"/>
    <p:sldId id="404" r:id="rId171"/>
    <p:sldId id="436" r:id="rId172"/>
    <p:sldId id="466" r:id="rId173"/>
    <p:sldId id="427" r:id="rId174"/>
    <p:sldId id="446" r:id="rId175"/>
    <p:sldId id="447" r:id="rId176"/>
    <p:sldId id="448" r:id="rId177"/>
    <p:sldId id="428" r:id="rId178"/>
    <p:sldId id="429" r:id="rId179"/>
    <p:sldId id="442" r:id="rId180"/>
    <p:sldId id="431" r:id="rId181"/>
    <p:sldId id="432" r:id="rId182"/>
    <p:sldId id="433" r:id="rId183"/>
    <p:sldId id="444" r:id="rId184"/>
    <p:sldId id="443" r:id="rId185"/>
    <p:sldId id="435" r:id="rId186"/>
    <p:sldId id="455" r:id="rId187"/>
    <p:sldId id="439" r:id="rId188"/>
    <p:sldId id="440" r:id="rId189"/>
    <p:sldId id="445" r:id="rId190"/>
    <p:sldId id="451" r:id="rId191"/>
    <p:sldId id="452" r:id="rId192"/>
    <p:sldId id="484" r:id="rId193"/>
    <p:sldId id="457" r:id="rId194"/>
    <p:sldId id="458" r:id="rId195"/>
    <p:sldId id="459" r:id="rId196"/>
    <p:sldId id="460" r:id="rId197"/>
    <p:sldId id="462" r:id="rId198"/>
    <p:sldId id="461" r:id="rId199"/>
    <p:sldId id="470" r:id="rId200"/>
    <p:sldId id="493" r:id="rId201"/>
    <p:sldId id="492" r:id="rId202"/>
    <p:sldId id="486" r:id="rId203"/>
    <p:sldId id="453" r:id="rId204"/>
    <p:sldId id="456" r:id="rId205"/>
    <p:sldId id="463" r:id="rId206"/>
    <p:sldId id="464" r:id="rId207"/>
    <p:sldId id="430" r:id="rId208"/>
    <p:sldId id="485" r:id="rId209"/>
    <p:sldId id="450" r:id="rId210"/>
    <p:sldId id="483" r:id="rId211"/>
    <p:sldId id="481" r:id="rId212"/>
    <p:sldId id="482" r:id="rId213"/>
    <p:sldId id="477" r:id="rId214"/>
    <p:sldId id="480" r:id="rId215"/>
    <p:sldId id="476" r:id="rId216"/>
    <p:sldId id="479" r:id="rId217"/>
    <p:sldId id="478" r:id="rId218"/>
    <p:sldId id="472" r:id="rId219"/>
    <p:sldId id="473" r:id="rId220"/>
    <p:sldId id="474" r:id="rId221"/>
    <p:sldId id="487" r:id="rId222"/>
    <p:sldId id="488" r:id="rId223"/>
    <p:sldId id="497" r:id="rId224"/>
    <p:sldId id="498" r:id="rId225"/>
    <p:sldId id="490" r:id="rId226"/>
    <p:sldId id="468" r:id="rId227"/>
    <p:sldId id="469" r:id="rId228"/>
    <p:sldId id="2045" r:id="rId229"/>
    <p:sldId id="2044" r:id="rId230"/>
    <p:sldId id="499" r:id="rId231"/>
    <p:sldId id="2003" r:id="rId232"/>
    <p:sldId id="2038" r:id="rId233"/>
    <p:sldId id="2006" r:id="rId234"/>
    <p:sldId id="2007" r:id="rId235"/>
    <p:sldId id="2009" r:id="rId236"/>
    <p:sldId id="2039" r:id="rId237"/>
    <p:sldId id="2011" r:id="rId238"/>
    <p:sldId id="2012" r:id="rId239"/>
    <p:sldId id="2013" r:id="rId240"/>
    <p:sldId id="2008" r:id="rId241"/>
    <p:sldId id="2040" r:id="rId242"/>
    <p:sldId id="2043" r:id="rId243"/>
    <p:sldId id="2041" r:id="rId244"/>
    <p:sldId id="2046" r:id="rId245"/>
    <p:sldId id="2190" r:id="rId246"/>
    <p:sldId id="2047" r:id="rId247"/>
    <p:sldId id="1771" r:id="rId248"/>
    <p:sldId id="1772" r:id="rId249"/>
    <p:sldId id="2185" r:id="rId250"/>
    <p:sldId id="2048" r:id="rId251"/>
    <p:sldId id="2051" r:id="rId252"/>
    <p:sldId id="2063" r:id="rId253"/>
    <p:sldId id="2081" r:id="rId254"/>
    <p:sldId id="2183" r:id="rId255"/>
    <p:sldId id="2184" r:id="rId256"/>
    <p:sldId id="2052" r:id="rId257"/>
    <p:sldId id="2066" r:id="rId258"/>
    <p:sldId id="2181" r:id="rId259"/>
    <p:sldId id="2182" r:id="rId260"/>
    <p:sldId id="475" r:id="rId261"/>
    <p:sldId id="2071" r:id="rId262"/>
    <p:sldId id="2073" r:id="rId263"/>
    <p:sldId id="2074" r:id="rId264"/>
    <p:sldId id="2086" r:id="rId265"/>
    <p:sldId id="2061" r:id="rId266"/>
    <p:sldId id="2072" r:id="rId267"/>
    <p:sldId id="1789" r:id="rId268"/>
    <p:sldId id="1790" r:id="rId269"/>
    <p:sldId id="1791" r:id="rId270"/>
    <p:sldId id="1800" r:id="rId271"/>
    <p:sldId id="1792" r:id="rId272"/>
    <p:sldId id="1793" r:id="rId273"/>
    <p:sldId id="1794" r:id="rId274"/>
    <p:sldId id="1795" r:id="rId275"/>
    <p:sldId id="1796" r:id="rId276"/>
    <p:sldId id="1797" r:id="rId277"/>
    <p:sldId id="1798" r:id="rId278"/>
    <p:sldId id="1799" r:id="rId279"/>
    <p:sldId id="2089" r:id="rId280"/>
    <p:sldId id="2075" r:id="rId281"/>
    <p:sldId id="2088" r:id="rId282"/>
    <p:sldId id="2049" r:id="rId283"/>
    <p:sldId id="2054" r:id="rId284"/>
    <p:sldId id="2067" r:id="rId285"/>
    <p:sldId id="2082" r:id="rId286"/>
    <p:sldId id="2078" r:id="rId287"/>
    <p:sldId id="2079" r:id="rId288"/>
    <p:sldId id="2069" r:id="rId289"/>
    <p:sldId id="2070" r:id="rId290"/>
    <p:sldId id="2059" r:id="rId291"/>
    <p:sldId id="2068" r:id="rId292"/>
    <p:sldId id="2077" r:id="rId293"/>
    <p:sldId id="2083" r:id="rId294"/>
    <p:sldId id="2084" r:id="rId295"/>
    <p:sldId id="2085" r:id="rId296"/>
    <p:sldId id="2176" r:id="rId297"/>
    <p:sldId id="2216" r:id="rId298"/>
    <p:sldId id="2210" r:id="rId299"/>
    <p:sldId id="2211" r:id="rId300"/>
    <p:sldId id="2209" r:id="rId301"/>
    <p:sldId id="2212" r:id="rId302"/>
    <p:sldId id="2213" r:id="rId303"/>
    <p:sldId id="2214" r:id="rId304"/>
    <p:sldId id="2217" r:id="rId305"/>
    <p:sldId id="2215" r:id="rId306"/>
    <p:sldId id="2208" r:id="rId307"/>
    <p:sldId id="2056" r:id="rId308"/>
    <p:sldId id="2057" r:id="rId309"/>
    <p:sldId id="2076" r:id="rId310"/>
    <p:sldId id="2090" r:id="rId311"/>
    <p:sldId id="2186" r:id="rId312"/>
    <p:sldId id="2199" r:id="rId313"/>
    <p:sldId id="2194" r:id="rId314"/>
    <p:sldId id="2196" r:id="rId315"/>
    <p:sldId id="2195" r:id="rId316"/>
    <p:sldId id="2191" r:id="rId317"/>
    <p:sldId id="2198" r:id="rId318"/>
    <p:sldId id="2192" r:id="rId319"/>
    <p:sldId id="2220" r:id="rId320"/>
    <p:sldId id="2197" r:id="rId321"/>
    <p:sldId id="2053" r:id="rId322"/>
    <p:sldId id="2062" r:id="rId323"/>
    <p:sldId id="2093" r:id="rId324"/>
    <p:sldId id="2174" r:id="rId325"/>
    <p:sldId id="2175" r:id="rId326"/>
    <p:sldId id="2173" r:id="rId327"/>
    <p:sldId id="2218" r:id="rId328"/>
    <p:sldId id="2240" r:id="rId329"/>
    <p:sldId id="2263" r:id="rId330"/>
    <p:sldId id="2264" r:id="rId331"/>
    <p:sldId id="2262" r:id="rId332"/>
    <p:sldId id="2261" r:id="rId333"/>
    <p:sldId id="2242" r:id="rId334"/>
    <p:sldId id="2241" r:id="rId335"/>
    <p:sldId id="2243" r:id="rId336"/>
    <p:sldId id="2238" r:id="rId337"/>
    <p:sldId id="2258" r:id="rId338"/>
    <p:sldId id="2257" r:id="rId339"/>
    <p:sldId id="2249" r:id="rId340"/>
    <p:sldId id="2250" r:id="rId341"/>
    <p:sldId id="2244" r:id="rId342"/>
    <p:sldId id="2245" r:id="rId343"/>
    <p:sldId id="2251" r:id="rId344"/>
    <p:sldId id="2246" r:id="rId345"/>
    <p:sldId id="2247" r:id="rId346"/>
    <p:sldId id="2248" r:id="rId347"/>
    <p:sldId id="2259" r:id="rId348"/>
    <p:sldId id="2239" r:id="rId349"/>
    <p:sldId id="2253" r:id="rId350"/>
    <p:sldId id="2254" r:id="rId351"/>
    <p:sldId id="2255" r:id="rId352"/>
    <p:sldId id="2256" r:id="rId353"/>
    <p:sldId id="2219" r:id="rId354"/>
    <p:sldId id="2193" r:id="rId355"/>
    <p:sldId id="2178" r:id="rId356"/>
    <p:sldId id="2179" r:id="rId357"/>
    <p:sldId id="2180" r:id="rId358"/>
    <p:sldId id="2050" r:id="rId359"/>
    <p:sldId id="2188" r:id="rId360"/>
    <p:sldId id="2221" r:id="rId361"/>
    <p:sldId id="2177" r:id="rId362"/>
    <p:sldId id="2058" r:id="rId363"/>
    <p:sldId id="2092" r:id="rId364"/>
    <p:sldId id="2222" r:id="rId365"/>
    <p:sldId id="2300" r:id="rId366"/>
    <p:sldId id="2200" r:id="rId367"/>
    <p:sldId id="2201" r:id="rId368"/>
    <p:sldId id="2267" r:id="rId369"/>
    <p:sldId id="2203" r:id="rId370"/>
    <p:sldId id="2223" r:id="rId371"/>
    <p:sldId id="306" r:id="rId372"/>
    <p:sldId id="2301" r:id="rId373"/>
    <p:sldId id="2224" r:id="rId374"/>
    <p:sldId id="307" r:id="rId375"/>
    <p:sldId id="2225" r:id="rId376"/>
    <p:sldId id="2228" r:id="rId377"/>
    <p:sldId id="2229" r:id="rId378"/>
    <p:sldId id="2231" r:id="rId379"/>
    <p:sldId id="2232" r:id="rId380"/>
    <p:sldId id="2230" r:id="rId381"/>
    <p:sldId id="2226" r:id="rId382"/>
    <p:sldId id="308" r:id="rId383"/>
    <p:sldId id="309" r:id="rId384"/>
    <p:sldId id="2266" r:id="rId385"/>
    <p:sldId id="2303" r:id="rId386"/>
    <p:sldId id="2304" r:id="rId387"/>
    <p:sldId id="2305" r:id="rId388"/>
    <p:sldId id="2306" r:id="rId389"/>
    <p:sldId id="2307" r:id="rId390"/>
    <p:sldId id="2308" r:id="rId391"/>
    <p:sldId id="2309" r:id="rId392"/>
    <p:sldId id="2270" r:id="rId393"/>
    <p:sldId id="2235" r:id="rId394"/>
    <p:sldId id="2310" r:id="rId395"/>
    <p:sldId id="2274" r:id="rId396"/>
    <p:sldId id="2311" r:id="rId397"/>
    <p:sldId id="2271" r:id="rId398"/>
    <p:sldId id="2236" r:id="rId399"/>
    <p:sldId id="2265" r:id="rId400"/>
    <p:sldId id="2237" r:id="rId401"/>
    <p:sldId id="2312" r:id="rId402"/>
    <p:sldId id="2313" r:id="rId403"/>
    <p:sldId id="2314" r:id="rId404"/>
    <p:sldId id="2234" r:id="rId405"/>
    <p:sldId id="2315" r:id="rId406"/>
    <p:sldId id="2268" r:id="rId407"/>
    <p:sldId id="2273" r:id="rId408"/>
    <p:sldId id="2276" r:id="rId409"/>
    <p:sldId id="2281" r:id="rId410"/>
    <p:sldId id="2275" r:id="rId411"/>
    <p:sldId id="2282" r:id="rId412"/>
    <p:sldId id="2283" r:id="rId413"/>
    <p:sldId id="2297" r:id="rId414"/>
    <p:sldId id="2284" r:id="rId415"/>
    <p:sldId id="2285" r:id="rId416"/>
    <p:sldId id="2286" r:id="rId417"/>
    <p:sldId id="2298" r:id="rId418"/>
    <p:sldId id="2299" r:id="rId419"/>
    <p:sldId id="2294" r:id="rId420"/>
    <p:sldId id="2295" r:id="rId421"/>
    <p:sldId id="2296" r:id="rId422"/>
    <p:sldId id="2272" r:id="rId423"/>
    <p:sldId id="2287" r:id="rId424"/>
    <p:sldId id="2288" r:id="rId425"/>
    <p:sldId id="2290" r:id="rId426"/>
    <p:sldId id="2269" r:id="rId427"/>
    <p:sldId id="2289" r:id="rId428"/>
    <p:sldId id="2292" r:id="rId429"/>
    <p:sldId id="2291" r:id="rId430"/>
    <p:sldId id="2339" r:id="rId431"/>
    <p:sldId id="2344" r:id="rId432"/>
    <p:sldId id="2356" r:id="rId433"/>
    <p:sldId id="2323" r:id="rId434"/>
    <p:sldId id="2324" r:id="rId435"/>
    <p:sldId id="2326" r:id="rId436"/>
    <p:sldId id="2329" r:id="rId437"/>
    <p:sldId id="2328" r:id="rId438"/>
    <p:sldId id="2325" r:id="rId439"/>
    <p:sldId id="2327" r:id="rId440"/>
    <p:sldId id="2333" r:id="rId441"/>
    <p:sldId id="2320" r:id="rId442"/>
    <p:sldId id="2321" r:id="rId443"/>
    <p:sldId id="2334" r:id="rId444"/>
    <p:sldId id="2335" r:id="rId445"/>
    <p:sldId id="2336" r:id="rId446"/>
    <p:sldId id="2337" r:id="rId447"/>
    <p:sldId id="2338" r:id="rId448"/>
    <p:sldId id="2364" r:id="rId449"/>
    <p:sldId id="2365" r:id="rId450"/>
    <p:sldId id="2366" r:id="rId451"/>
    <p:sldId id="2340" r:id="rId452"/>
    <p:sldId id="2361" r:id="rId453"/>
    <p:sldId id="2363" r:id="rId454"/>
    <p:sldId id="2362" r:id="rId455"/>
    <p:sldId id="2341" r:id="rId456"/>
    <p:sldId id="2342" r:id="rId457"/>
    <p:sldId id="2343" r:id="rId458"/>
    <p:sldId id="2354" r:id="rId459"/>
    <p:sldId id="2316" r:id="rId460"/>
    <p:sldId id="2318" r:id="rId461"/>
    <p:sldId id="2348" r:id="rId462"/>
    <p:sldId id="2352" r:id="rId463"/>
    <p:sldId id="2347" r:id="rId464"/>
    <p:sldId id="2353" r:id="rId465"/>
    <p:sldId id="2319" r:id="rId466"/>
    <p:sldId id="2317" r:id="rId467"/>
    <p:sldId id="2345" r:id="rId468"/>
    <p:sldId id="2349" r:id="rId469"/>
    <p:sldId id="2351" r:id="rId470"/>
    <p:sldId id="2350" r:id="rId471"/>
    <p:sldId id="2346" r:id="rId472"/>
    <p:sldId id="2357" r:id="rId473"/>
    <p:sldId id="2358" r:id="rId474"/>
    <p:sldId id="2359" r:id="rId475"/>
    <p:sldId id="2355" r:id="rId476"/>
    <p:sldId id="2360" r:id="rId477"/>
    <p:sldId id="2377" r:id="rId478"/>
    <p:sldId id="2387" r:id="rId479"/>
    <p:sldId id="2368" r:id="rId480"/>
    <p:sldId id="2379" r:id="rId481"/>
    <p:sldId id="2374" r:id="rId482"/>
    <p:sldId id="2375" r:id="rId483"/>
    <p:sldId id="2380" r:id="rId484"/>
    <p:sldId id="2376" r:id="rId485"/>
    <p:sldId id="2381" r:id="rId486"/>
    <p:sldId id="2370" r:id="rId487"/>
    <p:sldId id="2372" r:id="rId488"/>
    <p:sldId id="2425" r:id="rId489"/>
    <p:sldId id="2426" r:id="rId490"/>
    <p:sldId id="2390" r:id="rId491"/>
    <p:sldId id="2393" r:id="rId492"/>
    <p:sldId id="2391" r:id="rId493"/>
    <p:sldId id="2443" r:id="rId494"/>
    <p:sldId id="2445" r:id="rId495"/>
    <p:sldId id="2394" r:id="rId496"/>
    <p:sldId id="2395" r:id="rId497"/>
    <p:sldId id="2396" r:id="rId498"/>
    <p:sldId id="2397" r:id="rId499"/>
    <p:sldId id="2398" r:id="rId500"/>
    <p:sldId id="2399" r:id="rId501"/>
    <p:sldId id="2400" r:id="rId502"/>
    <p:sldId id="2401" r:id="rId503"/>
    <p:sldId id="2402" r:id="rId504"/>
    <p:sldId id="2422" r:id="rId505"/>
    <p:sldId id="2421" r:id="rId506"/>
    <p:sldId id="2403" r:id="rId507"/>
    <p:sldId id="2404" r:id="rId508"/>
    <p:sldId id="2405" r:id="rId509"/>
    <p:sldId id="2406" r:id="rId510"/>
    <p:sldId id="2407" r:id="rId511"/>
    <p:sldId id="2408" r:id="rId512"/>
    <p:sldId id="2409" r:id="rId513"/>
    <p:sldId id="2410" r:id="rId514"/>
    <p:sldId id="2411" r:id="rId515"/>
    <p:sldId id="2412" r:id="rId516"/>
    <p:sldId id="2413" r:id="rId517"/>
    <p:sldId id="2414" r:id="rId518"/>
    <p:sldId id="2415" r:id="rId519"/>
    <p:sldId id="2416" r:id="rId520"/>
    <p:sldId id="2417" r:id="rId521"/>
    <p:sldId id="2418" r:id="rId522"/>
    <p:sldId id="2419" r:id="rId523"/>
    <p:sldId id="2420" r:id="rId524"/>
    <p:sldId id="2427" r:id="rId525"/>
    <p:sldId id="2428" r:id="rId526"/>
    <p:sldId id="2432" r:id="rId527"/>
    <p:sldId id="2441" r:id="rId528"/>
    <p:sldId id="2442" r:id="rId529"/>
    <p:sldId id="2424" r:id="rId530"/>
    <p:sldId id="2438" r:id="rId531"/>
    <p:sldId id="2429" r:id="rId532"/>
    <p:sldId id="2430" r:id="rId533"/>
    <p:sldId id="2444" r:id="rId534"/>
    <p:sldId id="2431" r:id="rId535"/>
    <p:sldId id="2433" r:id="rId536"/>
    <p:sldId id="2436" r:id="rId537"/>
    <p:sldId id="2434" r:id="rId538"/>
    <p:sldId id="2435" r:id="rId539"/>
    <p:sldId id="2439" r:id="rId540"/>
    <p:sldId id="2440" r:id="rId541"/>
    <p:sldId id="2382" r:id="rId542"/>
    <p:sldId id="2437" r:id="rId543"/>
    <p:sldId id="2383" r:id="rId544"/>
    <p:sldId id="2389" r:id="rId545"/>
    <p:sldId id="2462" r:id="rId546"/>
    <p:sldId id="2463" r:id="rId547"/>
    <p:sldId id="2464" r:id="rId548"/>
    <p:sldId id="2494" r:id="rId549"/>
    <p:sldId id="2495" r:id="rId550"/>
    <p:sldId id="2450" r:id="rId551"/>
    <p:sldId id="2446" r:id="rId552"/>
    <p:sldId id="2480" r:id="rId553"/>
    <p:sldId id="2452" r:id="rId554"/>
    <p:sldId id="2459" r:id="rId555"/>
    <p:sldId id="2454" r:id="rId556"/>
    <p:sldId id="2458" r:id="rId557"/>
    <p:sldId id="2456" r:id="rId558"/>
    <p:sldId id="2457" r:id="rId559"/>
    <p:sldId id="2447" r:id="rId560"/>
    <p:sldId id="2460" r:id="rId561"/>
    <p:sldId id="2465" r:id="rId562"/>
    <p:sldId id="2471" r:id="rId563"/>
    <p:sldId id="2453" r:id="rId564"/>
    <p:sldId id="2468" r:id="rId565"/>
    <p:sldId id="2469" r:id="rId566"/>
    <p:sldId id="2467" r:id="rId567"/>
    <p:sldId id="2470" r:id="rId568"/>
    <p:sldId id="2472" r:id="rId569"/>
    <p:sldId id="2474" r:id="rId570"/>
    <p:sldId id="2466" r:id="rId571"/>
    <p:sldId id="2475" r:id="rId572"/>
    <p:sldId id="2482" r:id="rId573"/>
    <p:sldId id="2479" r:id="rId574"/>
    <p:sldId id="2478" r:id="rId575"/>
    <p:sldId id="2481" r:id="rId576"/>
    <p:sldId id="2493" r:id="rId577"/>
    <p:sldId id="2489" r:id="rId578"/>
    <p:sldId id="2521" r:id="rId579"/>
    <p:sldId id="2517" r:id="rId580"/>
    <p:sldId id="2512" r:id="rId581"/>
    <p:sldId id="2513" r:id="rId582"/>
    <p:sldId id="2490" r:id="rId583"/>
    <p:sldId id="2514" r:id="rId584"/>
    <p:sldId id="2483" r:id="rId585"/>
    <p:sldId id="2484" r:id="rId586"/>
    <p:sldId id="2496" r:id="rId587"/>
    <p:sldId id="2497" r:id="rId588"/>
    <p:sldId id="2522" r:id="rId589"/>
    <p:sldId id="2500" r:id="rId590"/>
    <p:sldId id="2515" r:id="rId591"/>
    <p:sldId id="2461" r:id="rId592"/>
    <p:sldId id="2485" r:id="rId593"/>
    <p:sldId id="2486" r:id="rId594"/>
    <p:sldId id="2505" r:id="rId595"/>
    <p:sldId id="2506" r:id="rId596"/>
    <p:sldId id="2507" r:id="rId597"/>
    <p:sldId id="2508" r:id="rId598"/>
    <p:sldId id="2509" r:id="rId599"/>
    <p:sldId id="2516" r:id="rId600"/>
    <p:sldId id="2487" r:id="rId601"/>
    <p:sldId id="2455" r:id="rId602"/>
    <p:sldId id="2488" r:id="rId603"/>
    <p:sldId id="2511" r:id="rId604"/>
    <p:sldId id="2503" r:id="rId605"/>
    <p:sldId id="2510" r:id="rId606"/>
    <p:sldId id="2502" r:id="rId607"/>
    <p:sldId id="2527" r:id="rId608"/>
    <p:sldId id="2528" r:id="rId609"/>
    <p:sldId id="2529" r:id="rId610"/>
    <p:sldId id="2530" r:id="rId611"/>
    <p:sldId id="2531" r:id="rId612"/>
    <p:sldId id="2532" r:id="rId613"/>
    <p:sldId id="2534" r:id="rId614"/>
    <p:sldId id="2533" r:id="rId615"/>
    <p:sldId id="2536" r:id="rId616"/>
    <p:sldId id="2538" r:id="rId617"/>
    <p:sldId id="2537" r:id="rId618"/>
    <p:sldId id="2535" r:id="rId619"/>
    <p:sldId id="2501" r:id="rId620"/>
    <p:sldId id="2518" r:id="rId621"/>
    <p:sldId id="2539" r:id="rId622"/>
    <p:sldId id="2540" r:id="rId623"/>
    <p:sldId id="2541" r:id="rId624"/>
    <p:sldId id="2658" r:id="rId625"/>
    <p:sldId id="2657" r:id="rId626"/>
    <p:sldId id="2542" r:id="rId627"/>
    <p:sldId id="2524" r:id="rId62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ek00" id="{45232EB5-459D-D043-8FEC-0E25EFC0E79F}">
          <p14:sldIdLst>
            <p14:sldId id="3193"/>
            <p14:sldId id="3250"/>
            <p14:sldId id="3249"/>
            <p14:sldId id="3198"/>
            <p14:sldId id="3214"/>
            <p14:sldId id="3235"/>
            <p14:sldId id="3236"/>
            <p14:sldId id="3199"/>
            <p14:sldId id="3251"/>
            <p14:sldId id="3260"/>
            <p14:sldId id="3261"/>
            <p14:sldId id="3243"/>
            <p14:sldId id="3210"/>
            <p14:sldId id="3194"/>
            <p14:sldId id="3213"/>
            <p14:sldId id="3195"/>
            <p14:sldId id="3215"/>
            <p14:sldId id="3211"/>
            <p14:sldId id="3212"/>
            <p14:sldId id="3247"/>
            <p14:sldId id="3252"/>
            <p14:sldId id="3253"/>
            <p14:sldId id="3257"/>
            <p14:sldId id="3254"/>
            <p14:sldId id="3255"/>
            <p14:sldId id="3256"/>
            <p14:sldId id="3258"/>
            <p14:sldId id="3200"/>
            <p14:sldId id="3209"/>
            <p14:sldId id="3201"/>
            <p14:sldId id="3202"/>
            <p14:sldId id="3204"/>
            <p14:sldId id="3216"/>
            <p14:sldId id="3205"/>
            <p14:sldId id="3206"/>
            <p14:sldId id="3207"/>
            <p14:sldId id="3208"/>
            <p14:sldId id="3248"/>
            <p14:sldId id="3225"/>
            <p14:sldId id="3232"/>
            <p14:sldId id="3217"/>
            <p14:sldId id="3218"/>
            <p14:sldId id="3219"/>
            <p14:sldId id="3220"/>
            <p14:sldId id="3221"/>
            <p14:sldId id="3222"/>
            <p14:sldId id="3223"/>
            <p14:sldId id="3224"/>
            <p14:sldId id="3233"/>
            <p14:sldId id="3238"/>
            <p14:sldId id="3239"/>
            <p14:sldId id="3240"/>
            <p14:sldId id="3244"/>
            <p14:sldId id="3241"/>
            <p14:sldId id="3245"/>
            <p14:sldId id="3246"/>
            <p14:sldId id="3234"/>
          </p14:sldIdLst>
        </p14:section>
        <p14:section name="XXX" id="{B87B3B9A-2A5E-6247-A0D4-FAB11BAB3040}">
          <p14:sldIdLst>
            <p14:sldId id="3259"/>
            <p14:sldId id="3262"/>
            <p14:sldId id="3263"/>
            <p14:sldId id="3227"/>
            <p14:sldId id="3228"/>
            <p14:sldId id="3229"/>
            <p14:sldId id="3230"/>
          </p14:sldIdLst>
        </p14:section>
        <p14:section name="XXX" id="{C3DB6325-335F-FC45-BCF8-7622B1FBC319}">
          <p14:sldIdLst/>
        </p14:section>
        <p14:section name="XXX" id="{3560F2C0-43AF-AC4D-BA36-43F1CCBEF54A}">
          <p14:sldIdLst/>
        </p14:section>
        <p14:section name="week 1" id="{E13BA856-3A9C-4984-ABAF-2EF7F2273B81}">
          <p14:sldIdLst>
            <p14:sldId id="3192"/>
            <p14:sldId id="3191"/>
            <p14:sldId id="358"/>
            <p14:sldId id="357"/>
            <p14:sldId id="356"/>
            <p14:sldId id="359"/>
            <p14:sldId id="399"/>
            <p14:sldId id="2331"/>
            <p14:sldId id="2332"/>
            <p14:sldId id="2330"/>
            <p14:sldId id="348"/>
            <p14:sldId id="351"/>
            <p14:sldId id="321"/>
            <p14:sldId id="352"/>
            <p14:sldId id="318"/>
            <p14:sldId id="324"/>
            <p14:sldId id="396"/>
            <p14:sldId id="397"/>
            <p14:sldId id="398"/>
            <p14:sldId id="340"/>
            <p14:sldId id="344"/>
            <p14:sldId id="329"/>
            <p14:sldId id="338"/>
            <p14:sldId id="326"/>
            <p14:sldId id="346"/>
            <p14:sldId id="337"/>
            <p14:sldId id="333"/>
            <p14:sldId id="336"/>
            <p14:sldId id="353"/>
            <p14:sldId id="342"/>
            <p14:sldId id="330"/>
            <p14:sldId id="332"/>
            <p14:sldId id="339"/>
            <p14:sldId id="331"/>
            <p14:sldId id="341"/>
            <p14:sldId id="279"/>
            <p14:sldId id="343"/>
            <p14:sldId id="276"/>
            <p14:sldId id="349"/>
            <p14:sldId id="400"/>
            <p14:sldId id="401"/>
            <p14:sldId id="403"/>
            <p14:sldId id="402"/>
            <p14:sldId id="362"/>
            <p14:sldId id="374"/>
            <p14:sldId id="375"/>
            <p14:sldId id="379"/>
            <p14:sldId id="380"/>
            <p14:sldId id="377"/>
            <p14:sldId id="378"/>
            <p14:sldId id="384"/>
            <p14:sldId id="369"/>
            <p14:sldId id="366"/>
            <p14:sldId id="376"/>
            <p14:sldId id="368"/>
            <p14:sldId id="371"/>
            <p14:sldId id="365"/>
            <p14:sldId id="364"/>
            <p14:sldId id="370"/>
            <p14:sldId id="367"/>
            <p14:sldId id="385"/>
            <p14:sldId id="381"/>
            <p14:sldId id="382"/>
            <p14:sldId id="383"/>
            <p14:sldId id="363"/>
            <p14:sldId id="372"/>
            <p14:sldId id="281"/>
            <p14:sldId id="390"/>
            <p14:sldId id="386"/>
            <p14:sldId id="389"/>
            <p14:sldId id="388"/>
            <p14:sldId id="387"/>
            <p14:sldId id="373"/>
            <p14:sldId id="259"/>
            <p14:sldId id="391"/>
            <p14:sldId id="395"/>
            <p14:sldId id="392"/>
            <p14:sldId id="393"/>
            <p14:sldId id="360"/>
            <p14:sldId id="405"/>
            <p14:sldId id="410"/>
            <p14:sldId id="411"/>
            <p14:sldId id="422"/>
            <p14:sldId id="409"/>
            <p14:sldId id="412"/>
            <p14:sldId id="413"/>
            <p14:sldId id="416"/>
            <p14:sldId id="415"/>
            <p14:sldId id="414"/>
            <p14:sldId id="406"/>
            <p14:sldId id="423"/>
            <p14:sldId id="407"/>
            <p14:sldId id="408"/>
            <p14:sldId id="425"/>
            <p14:sldId id="417"/>
            <p14:sldId id="418"/>
            <p14:sldId id="419"/>
            <p14:sldId id="426"/>
            <p14:sldId id="420"/>
            <p14:sldId id="421"/>
            <p14:sldId id="317"/>
            <p14:sldId id="287"/>
            <p14:sldId id="288"/>
            <p14:sldId id="424"/>
            <p14:sldId id="303"/>
            <p14:sldId id="404"/>
          </p14:sldIdLst>
        </p14:section>
        <p14:section name="week 2" id="{632A6058-4A3A-4561-BF69-EC4C558D75B1}">
          <p14:sldIdLst>
            <p14:sldId id="436"/>
            <p14:sldId id="466"/>
            <p14:sldId id="427"/>
            <p14:sldId id="446"/>
            <p14:sldId id="447"/>
            <p14:sldId id="448"/>
            <p14:sldId id="428"/>
            <p14:sldId id="429"/>
            <p14:sldId id="442"/>
            <p14:sldId id="431"/>
            <p14:sldId id="432"/>
            <p14:sldId id="433"/>
            <p14:sldId id="444"/>
            <p14:sldId id="443"/>
            <p14:sldId id="435"/>
            <p14:sldId id="455"/>
            <p14:sldId id="439"/>
            <p14:sldId id="440"/>
            <p14:sldId id="445"/>
            <p14:sldId id="451"/>
            <p14:sldId id="452"/>
            <p14:sldId id="484"/>
            <p14:sldId id="457"/>
            <p14:sldId id="458"/>
            <p14:sldId id="459"/>
            <p14:sldId id="460"/>
            <p14:sldId id="462"/>
            <p14:sldId id="461"/>
            <p14:sldId id="470"/>
            <p14:sldId id="493"/>
            <p14:sldId id="492"/>
            <p14:sldId id="486"/>
            <p14:sldId id="453"/>
            <p14:sldId id="456"/>
            <p14:sldId id="463"/>
            <p14:sldId id="464"/>
            <p14:sldId id="430"/>
            <p14:sldId id="485"/>
            <p14:sldId id="450"/>
            <p14:sldId id="483"/>
            <p14:sldId id="481"/>
            <p14:sldId id="482"/>
            <p14:sldId id="477"/>
            <p14:sldId id="480"/>
            <p14:sldId id="476"/>
            <p14:sldId id="479"/>
            <p14:sldId id="478"/>
            <p14:sldId id="472"/>
            <p14:sldId id="473"/>
            <p14:sldId id="474"/>
            <p14:sldId id="487"/>
            <p14:sldId id="488"/>
            <p14:sldId id="497"/>
            <p14:sldId id="498"/>
            <p14:sldId id="490"/>
            <p14:sldId id="468"/>
            <p14:sldId id="469"/>
            <p14:sldId id="2045"/>
            <p14:sldId id="2044"/>
            <p14:sldId id="499"/>
            <p14:sldId id="2003"/>
            <p14:sldId id="2038"/>
            <p14:sldId id="2006"/>
            <p14:sldId id="2007"/>
            <p14:sldId id="2009"/>
            <p14:sldId id="2039"/>
            <p14:sldId id="2011"/>
            <p14:sldId id="2012"/>
            <p14:sldId id="2013"/>
            <p14:sldId id="2008"/>
            <p14:sldId id="2040"/>
            <p14:sldId id="2043"/>
            <p14:sldId id="2041"/>
          </p14:sldIdLst>
        </p14:section>
        <p14:section name="week 3" id="{C74AEEAD-86BF-294B-8684-31652FFC9F56}">
          <p14:sldIdLst>
            <p14:sldId id="2046"/>
            <p14:sldId id="2190"/>
            <p14:sldId id="2047"/>
            <p14:sldId id="1771"/>
            <p14:sldId id="1772"/>
            <p14:sldId id="2185"/>
            <p14:sldId id="2048"/>
            <p14:sldId id="2051"/>
            <p14:sldId id="2063"/>
            <p14:sldId id="2081"/>
            <p14:sldId id="2183"/>
            <p14:sldId id="2184"/>
            <p14:sldId id="2052"/>
            <p14:sldId id="2066"/>
            <p14:sldId id="2181"/>
            <p14:sldId id="2182"/>
            <p14:sldId id="475"/>
            <p14:sldId id="2071"/>
            <p14:sldId id="2073"/>
            <p14:sldId id="2074"/>
            <p14:sldId id="2086"/>
            <p14:sldId id="2061"/>
            <p14:sldId id="2072"/>
            <p14:sldId id="1789"/>
            <p14:sldId id="1790"/>
            <p14:sldId id="1791"/>
            <p14:sldId id="1800"/>
            <p14:sldId id="1792"/>
            <p14:sldId id="1793"/>
            <p14:sldId id="1794"/>
            <p14:sldId id="1795"/>
            <p14:sldId id="1796"/>
            <p14:sldId id="1797"/>
            <p14:sldId id="1798"/>
            <p14:sldId id="1799"/>
            <p14:sldId id="2089"/>
            <p14:sldId id="2075"/>
            <p14:sldId id="2088"/>
            <p14:sldId id="2049"/>
            <p14:sldId id="2054"/>
            <p14:sldId id="2067"/>
            <p14:sldId id="2082"/>
            <p14:sldId id="2078"/>
            <p14:sldId id="2079"/>
            <p14:sldId id="2069"/>
            <p14:sldId id="2070"/>
            <p14:sldId id="2059"/>
            <p14:sldId id="2068"/>
            <p14:sldId id="2077"/>
            <p14:sldId id="2083"/>
            <p14:sldId id="2084"/>
            <p14:sldId id="2085"/>
            <p14:sldId id="2176"/>
            <p14:sldId id="2216"/>
            <p14:sldId id="2210"/>
            <p14:sldId id="2211"/>
            <p14:sldId id="2209"/>
            <p14:sldId id="2212"/>
            <p14:sldId id="2213"/>
            <p14:sldId id="2214"/>
            <p14:sldId id="2217"/>
            <p14:sldId id="2215"/>
            <p14:sldId id="2208"/>
            <p14:sldId id="2056"/>
            <p14:sldId id="2057"/>
            <p14:sldId id="2076"/>
            <p14:sldId id="2090"/>
            <p14:sldId id="2186"/>
            <p14:sldId id="2199"/>
            <p14:sldId id="2194"/>
            <p14:sldId id="2196"/>
            <p14:sldId id="2195"/>
            <p14:sldId id="2191"/>
            <p14:sldId id="2198"/>
            <p14:sldId id="2192"/>
            <p14:sldId id="2220"/>
            <p14:sldId id="2197"/>
            <p14:sldId id="2053"/>
            <p14:sldId id="2062"/>
            <p14:sldId id="2093"/>
            <p14:sldId id="2174"/>
            <p14:sldId id="2175"/>
            <p14:sldId id="2173"/>
            <p14:sldId id="2218"/>
            <p14:sldId id="2240"/>
            <p14:sldId id="2263"/>
            <p14:sldId id="2264"/>
            <p14:sldId id="2262"/>
            <p14:sldId id="2261"/>
            <p14:sldId id="2242"/>
            <p14:sldId id="2241"/>
            <p14:sldId id="2243"/>
            <p14:sldId id="2238"/>
            <p14:sldId id="2258"/>
            <p14:sldId id="2257"/>
            <p14:sldId id="2249"/>
            <p14:sldId id="2250"/>
            <p14:sldId id="2244"/>
            <p14:sldId id="2245"/>
            <p14:sldId id="2251"/>
            <p14:sldId id="2246"/>
            <p14:sldId id="2247"/>
            <p14:sldId id="2248"/>
            <p14:sldId id="2259"/>
            <p14:sldId id="2239"/>
            <p14:sldId id="2253"/>
            <p14:sldId id="2254"/>
            <p14:sldId id="2255"/>
            <p14:sldId id="2256"/>
            <p14:sldId id="2219"/>
            <p14:sldId id="2193"/>
            <p14:sldId id="2178"/>
            <p14:sldId id="2179"/>
            <p14:sldId id="2180"/>
            <p14:sldId id="2050"/>
            <p14:sldId id="2188"/>
            <p14:sldId id="2221"/>
            <p14:sldId id="2177"/>
            <p14:sldId id="2058"/>
            <p14:sldId id="2092"/>
          </p14:sldIdLst>
        </p14:section>
        <p14:section name="week 4" id="{79FE25DB-E6C9-2244-8E71-453F65E3329A}">
          <p14:sldIdLst>
            <p14:sldId id="2222"/>
            <p14:sldId id="2300"/>
            <p14:sldId id="2200"/>
            <p14:sldId id="2201"/>
            <p14:sldId id="2267"/>
            <p14:sldId id="2203"/>
            <p14:sldId id="2223"/>
            <p14:sldId id="306"/>
            <p14:sldId id="2301"/>
            <p14:sldId id="2224"/>
            <p14:sldId id="307"/>
            <p14:sldId id="2225"/>
            <p14:sldId id="2228"/>
            <p14:sldId id="2229"/>
            <p14:sldId id="2231"/>
            <p14:sldId id="2232"/>
            <p14:sldId id="2230"/>
            <p14:sldId id="2226"/>
            <p14:sldId id="308"/>
            <p14:sldId id="309"/>
            <p14:sldId id="2266"/>
            <p14:sldId id="2303"/>
            <p14:sldId id="2304"/>
            <p14:sldId id="2305"/>
            <p14:sldId id="2306"/>
            <p14:sldId id="2307"/>
            <p14:sldId id="2308"/>
            <p14:sldId id="2309"/>
            <p14:sldId id="2270"/>
            <p14:sldId id="2235"/>
            <p14:sldId id="2310"/>
            <p14:sldId id="2274"/>
            <p14:sldId id="2311"/>
            <p14:sldId id="2271"/>
            <p14:sldId id="2236"/>
            <p14:sldId id="2265"/>
            <p14:sldId id="2237"/>
            <p14:sldId id="2312"/>
            <p14:sldId id="2313"/>
            <p14:sldId id="2314"/>
            <p14:sldId id="2234"/>
            <p14:sldId id="2315"/>
            <p14:sldId id="2268"/>
            <p14:sldId id="2273"/>
            <p14:sldId id="2276"/>
            <p14:sldId id="2281"/>
            <p14:sldId id="2275"/>
            <p14:sldId id="2282"/>
            <p14:sldId id="2283"/>
            <p14:sldId id="2297"/>
            <p14:sldId id="2284"/>
            <p14:sldId id="2285"/>
            <p14:sldId id="2286"/>
            <p14:sldId id="2298"/>
            <p14:sldId id="2299"/>
            <p14:sldId id="2294"/>
            <p14:sldId id="2295"/>
            <p14:sldId id="2296"/>
            <p14:sldId id="2272"/>
            <p14:sldId id="2287"/>
            <p14:sldId id="2288"/>
            <p14:sldId id="2290"/>
            <p14:sldId id="2269"/>
            <p14:sldId id="2289"/>
            <p14:sldId id="2292"/>
            <p14:sldId id="2291"/>
          </p14:sldIdLst>
        </p14:section>
        <p14:section name="review" id="{5C94ACD2-592F-1547-B5E8-D38BD82B377E}">
          <p14:sldIdLst>
            <p14:sldId id="2339"/>
          </p14:sldIdLst>
        </p14:section>
        <p14:section name="week 6" id="{4DC3FCE5-5C97-45DD-A5E2-BEAD9E5F5DE9}">
          <p14:sldIdLst>
            <p14:sldId id="2344"/>
            <p14:sldId id="2356"/>
            <p14:sldId id="2323"/>
            <p14:sldId id="2324"/>
            <p14:sldId id="2326"/>
            <p14:sldId id="2329"/>
            <p14:sldId id="2328"/>
            <p14:sldId id="2325"/>
            <p14:sldId id="2327"/>
            <p14:sldId id="2333"/>
            <p14:sldId id="2320"/>
            <p14:sldId id="2321"/>
            <p14:sldId id="2334"/>
            <p14:sldId id="2335"/>
            <p14:sldId id="2336"/>
            <p14:sldId id="2337"/>
            <p14:sldId id="2338"/>
            <p14:sldId id="2364"/>
            <p14:sldId id="2365"/>
            <p14:sldId id="2366"/>
            <p14:sldId id="2340"/>
            <p14:sldId id="2361"/>
            <p14:sldId id="2363"/>
            <p14:sldId id="2362"/>
            <p14:sldId id="2341"/>
            <p14:sldId id="2342"/>
            <p14:sldId id="2343"/>
            <p14:sldId id="2354"/>
            <p14:sldId id="2316"/>
            <p14:sldId id="2318"/>
            <p14:sldId id="2348"/>
            <p14:sldId id="2352"/>
            <p14:sldId id="2347"/>
            <p14:sldId id="2353"/>
            <p14:sldId id="2319"/>
            <p14:sldId id="2317"/>
            <p14:sldId id="2345"/>
            <p14:sldId id="2349"/>
            <p14:sldId id="2351"/>
            <p14:sldId id="2350"/>
            <p14:sldId id="2346"/>
            <p14:sldId id="2357"/>
            <p14:sldId id="2358"/>
            <p14:sldId id="2359"/>
            <p14:sldId id="2355"/>
            <p14:sldId id="2360"/>
            <p14:sldId id="2377"/>
            <p14:sldId id="2387"/>
            <p14:sldId id="2368"/>
            <p14:sldId id="2379"/>
            <p14:sldId id="2374"/>
            <p14:sldId id="2375"/>
            <p14:sldId id="2380"/>
            <p14:sldId id="2376"/>
            <p14:sldId id="2381"/>
            <p14:sldId id="2370"/>
            <p14:sldId id="2372"/>
            <p14:sldId id="2425"/>
            <p14:sldId id="2426"/>
            <p14:sldId id="2390"/>
            <p14:sldId id="2393"/>
            <p14:sldId id="2391"/>
            <p14:sldId id="2443"/>
            <p14:sldId id="2445"/>
            <p14:sldId id="2394"/>
            <p14:sldId id="2395"/>
            <p14:sldId id="2396"/>
            <p14:sldId id="2397"/>
            <p14:sldId id="2398"/>
            <p14:sldId id="2399"/>
            <p14:sldId id="2400"/>
            <p14:sldId id="2401"/>
            <p14:sldId id="2402"/>
            <p14:sldId id="2422"/>
            <p14:sldId id="2421"/>
            <p14:sldId id="2403"/>
            <p14:sldId id="2404"/>
            <p14:sldId id="2405"/>
            <p14:sldId id="2406"/>
            <p14:sldId id="2407"/>
            <p14:sldId id="2408"/>
            <p14:sldId id="2409"/>
            <p14:sldId id="2410"/>
            <p14:sldId id="2411"/>
            <p14:sldId id="2412"/>
            <p14:sldId id="2413"/>
            <p14:sldId id="2414"/>
            <p14:sldId id="2415"/>
            <p14:sldId id="2416"/>
            <p14:sldId id="2417"/>
            <p14:sldId id="2418"/>
            <p14:sldId id="2419"/>
            <p14:sldId id="2420"/>
            <p14:sldId id="2427"/>
            <p14:sldId id="2428"/>
            <p14:sldId id="2432"/>
            <p14:sldId id="2441"/>
            <p14:sldId id="2442"/>
            <p14:sldId id="2424"/>
            <p14:sldId id="2438"/>
            <p14:sldId id="2429"/>
            <p14:sldId id="2430"/>
            <p14:sldId id="2444"/>
            <p14:sldId id="2431"/>
            <p14:sldId id="2433"/>
            <p14:sldId id="2436"/>
            <p14:sldId id="2434"/>
            <p14:sldId id="2435"/>
            <p14:sldId id="2439"/>
            <p14:sldId id="2440"/>
            <p14:sldId id="2382"/>
            <p14:sldId id="2437"/>
            <p14:sldId id="2383"/>
            <p14:sldId id="2389"/>
          </p14:sldIdLst>
        </p14:section>
        <p14:section name="week 7" id="{DED286CA-32D4-4E48-B9F6-5F80446AE009}">
          <p14:sldIdLst>
            <p14:sldId id="2462"/>
            <p14:sldId id="2463"/>
            <p14:sldId id="2464"/>
            <p14:sldId id="2494"/>
            <p14:sldId id="2495"/>
            <p14:sldId id="2450"/>
            <p14:sldId id="2446"/>
            <p14:sldId id="2480"/>
            <p14:sldId id="2452"/>
            <p14:sldId id="2459"/>
            <p14:sldId id="2454"/>
            <p14:sldId id="2458"/>
            <p14:sldId id="2456"/>
            <p14:sldId id="2457"/>
            <p14:sldId id="2447"/>
            <p14:sldId id="2460"/>
            <p14:sldId id="2465"/>
            <p14:sldId id="2471"/>
            <p14:sldId id="2453"/>
            <p14:sldId id="2468"/>
            <p14:sldId id="2469"/>
            <p14:sldId id="2467"/>
            <p14:sldId id="2470"/>
            <p14:sldId id="2472"/>
            <p14:sldId id="2474"/>
            <p14:sldId id="2466"/>
            <p14:sldId id="2475"/>
            <p14:sldId id="2482"/>
            <p14:sldId id="2479"/>
            <p14:sldId id="2478"/>
            <p14:sldId id="2481"/>
            <p14:sldId id="2493"/>
            <p14:sldId id="2489"/>
            <p14:sldId id="2521"/>
            <p14:sldId id="2517"/>
            <p14:sldId id="2512"/>
            <p14:sldId id="2513"/>
            <p14:sldId id="2490"/>
            <p14:sldId id="2514"/>
            <p14:sldId id="2483"/>
            <p14:sldId id="2484"/>
            <p14:sldId id="2496"/>
            <p14:sldId id="2497"/>
            <p14:sldId id="2522"/>
            <p14:sldId id="2500"/>
            <p14:sldId id="2515"/>
            <p14:sldId id="2461"/>
            <p14:sldId id="2485"/>
            <p14:sldId id="2486"/>
            <p14:sldId id="2505"/>
            <p14:sldId id="2506"/>
            <p14:sldId id="2507"/>
            <p14:sldId id="2508"/>
            <p14:sldId id="2509"/>
            <p14:sldId id="2516"/>
            <p14:sldId id="2487"/>
            <p14:sldId id="2455"/>
            <p14:sldId id="2488"/>
            <p14:sldId id="2511"/>
            <p14:sldId id="2503"/>
            <p14:sldId id="2510"/>
            <p14:sldId id="2502"/>
            <p14:sldId id="2527"/>
            <p14:sldId id="2528"/>
            <p14:sldId id="2529"/>
            <p14:sldId id="2530"/>
            <p14:sldId id="2531"/>
            <p14:sldId id="2532"/>
            <p14:sldId id="2534"/>
            <p14:sldId id="2533"/>
            <p14:sldId id="2536"/>
            <p14:sldId id="2538"/>
            <p14:sldId id="2537"/>
            <p14:sldId id="2535"/>
            <p14:sldId id="2501"/>
            <p14:sldId id="2518"/>
            <p14:sldId id="2539"/>
            <p14:sldId id="2540"/>
            <p14:sldId id="2541"/>
            <p14:sldId id="2658"/>
            <p14:sldId id="2657"/>
            <p14:sldId id="2542"/>
            <p14:sldId id="2524"/>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121FF"/>
    <a:srgbClr val="F80B8D"/>
    <a:srgbClr val="FB7CB4"/>
    <a:srgbClr val="E84757"/>
    <a:srgbClr val="F0BFFF"/>
    <a:srgbClr val="017B00"/>
    <a:srgbClr val="0000FF"/>
    <a:srgbClr val="C60C91"/>
    <a:srgbClr val="01126C"/>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67" autoAdjust="0"/>
    <p:restoredTop sz="94898" autoAdjust="0"/>
  </p:normalViewPr>
  <p:slideViewPr>
    <p:cSldViewPr snapToGrid="0" snapToObjects="1">
      <p:cViewPr varScale="1">
        <p:scale>
          <a:sx n="156" d="100"/>
          <a:sy n="156" d="100"/>
        </p:scale>
        <p:origin x="264" y="16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0" d="100"/>
        <a:sy n="140" d="100"/>
      </p:scale>
      <p:origin x="0" y="-2850"/>
    </p:cViewPr>
  </p:sorterViewPr>
  <p:notesViewPr>
    <p:cSldViewPr snapToGrid="0" snapToObjects="1">
      <p:cViewPr varScale="1">
        <p:scale>
          <a:sx n="97" d="100"/>
          <a:sy n="97" d="100"/>
        </p:scale>
        <p:origin x="3976"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notesMaster" Target="notesMasters/notesMaster1.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presProps" Target="presProps.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handoutMaster" Target="handoutMasters/handoutMaster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viewProps" Target="viewProps.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theme" Target="theme/theme1.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03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F5022DE-6AFB-7B42-B89D-CD8E93E79A8E}" type="datetimeFigureOut">
              <a:rPr lang="en-US" smtClean="0"/>
              <a:t>9/5/24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7C4E7A-80A7-5241-AF5C-0BCAFE71C223}" type="slidenum">
              <a:rPr lang="en-US" smtClean="0"/>
              <a:t>‹#›</a:t>
            </a:fld>
            <a:endParaRPr lang="en-US"/>
          </a:p>
        </p:txBody>
      </p:sp>
    </p:spTree>
    <p:extLst>
      <p:ext uri="{BB962C8B-B14F-4D97-AF65-F5344CB8AC3E}">
        <p14:creationId xmlns:p14="http://schemas.microsoft.com/office/powerpoint/2010/main" val="362146484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61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6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74091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C57CE-8FEC-2B13-69FA-B686EE1B54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5986E5-7455-0FE3-48DE-4837E1E03E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4ADF62-4048-F209-0A1E-A61D6DA454F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3830854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5827621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511891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4013251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0107070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5456763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0710667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1816827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229601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1622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DA12E-FB5F-A682-E256-111D1D371F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20821-B3A1-84F5-6560-1870E86FE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6FF666-BA3F-D871-8748-C7E527B7D1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0511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42D11-D784-8671-4470-AED38DC10F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FB305-06AF-38DF-2CA0-CBEAC67790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AD3742-0EAF-29FF-45B4-FFBB0C793EF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77197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F9A63-5D93-A738-679D-DB210BEA6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125C-9CEB-5199-6581-5081992861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3083AD-B53D-2BFE-7633-0C6B8A2024A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04043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9FAFC-8EC1-D9DF-91DE-5AEC4D6473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5366AE-3DE3-FA17-7486-BE087AA23C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DE71CF-686A-671B-4328-8CBF2DB564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20936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2A312-BF92-CE14-6A2F-0F7558B0FE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4BEA5B-C491-10B7-D925-2BFDF2E86A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71A4C9-FC5B-4602-698C-99986DED73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4815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6AC95-39B8-0106-EBFB-CC56EC37FB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7F03F1-82AF-37C4-81C8-F8FFC47CF4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C8EB98-595E-DBE8-5382-C8A1A71508B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30473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72CAD-59EF-4927-7477-89FEE31159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5790C8-9FCC-FA2E-E089-AF91EFBA566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1133F9-952A-E741-DE04-0859B71C99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62814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D7DBA-B5F3-F5F2-BCD6-40FB745C62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76BA5-BE56-5F7D-D8DF-D17F8141D6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A4F4D1-97DE-5D36-44EC-75EEBE72C6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0020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8B8BF-F679-7E50-02F6-D4255F286C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67F1-3CCD-53D1-9468-8411618BD9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B0E225A-D17C-8FCC-8336-DD22A8D72F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69077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F1FC7-C46F-48D8-E0E7-3835F7CBD5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2EFF08-82EB-7138-E9BD-FFD6C4BA35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C722ED-6F07-2C81-75A4-AEDDC84A430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55916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94316-A7DC-F677-4298-A7D93BAECA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2358EA-1C6D-9656-7C91-3DA9933395D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A9C2A12-93ED-8C2A-5429-D841E10235D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89255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98E84-3064-6931-54AB-EEE51F9013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858545-BA0A-60E4-91E2-A2057EFFB3F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C330BB3-86CE-AD18-8297-B47F2342C6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94929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1FF4B-2806-BBF9-C7EB-16536EDEE5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0EB35C-CDDC-4E73-CDEE-5AC3ED8AD4D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BA01ABC-A937-9247-B05E-1BC2C9913E2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34920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68F2E-387D-BC2C-A0C1-54E0EAB8F3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DB5909-0CD6-242C-5BE8-51A93312D01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7D2D17E-A6C9-A512-7E10-F193DF30DD7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83488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4952F-9F8A-935E-2EF0-9CBDB66E03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347FD9-F57D-C159-69D6-CD115FB37E0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243B939-D51C-FE84-F1FF-FE8BA40B815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361311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4A2AF-2406-7252-5917-DA2DB19A31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F4259A-B8BC-5DE0-F752-2AF5510AE353}"/>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C6368A6-3BCF-88C6-CA09-D805D337044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760083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977527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44225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02876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76801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216B7-3456-DBC4-B150-30A3D3FECF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815596-CC4C-7891-294D-AFAC1D99DF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26231A-9072-EA53-F3E2-5D1DD946C42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004288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8713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289384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474298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51072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28583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79095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829762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9530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71304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8291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CB20C-8D6A-C9BC-2480-22DDC7635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F361D0-F26F-29D2-2116-D97F94A699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521226-2C7D-DADD-7FE2-D6F36F06B7B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946249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867992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999279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1188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6449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03396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393940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09329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093164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549382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15196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1DED6-C064-2053-AF89-7A875849A7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CCA424-A148-55F2-5BD7-7B981D430A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A86115-2D51-5E1F-087C-38DF50E4A3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73268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133541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61214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71956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34436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898910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55640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955636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61835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761815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28085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72651-511C-21A3-BEB3-1F2CED3B5F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B5263-01D6-6F28-B95E-83F11353E4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B5E40-AF09-FD2D-6B06-32E0869AB0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83405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348915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20088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654893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269524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9983725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81141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906449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65150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048243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19918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587E8-BA47-3976-84BF-3C8BD3EEBC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5F7F8F-6168-D9B5-5736-54C7FEC248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70825F-1562-0371-3457-5CF8A4736BD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34658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1521249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68947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156114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65343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191133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06662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118098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956802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CDECF-4A22-4409-9192-D7D410EAEFA4}" type="slidenum">
              <a:rPr lang="en-US" smtClean="0"/>
              <a:t>326</a:t>
            </a:fld>
            <a:endParaRPr lang="en-US"/>
          </a:p>
        </p:txBody>
      </p:sp>
    </p:spTree>
    <p:extLst>
      <p:ext uri="{BB962C8B-B14F-4D97-AF65-F5344CB8AC3E}">
        <p14:creationId xmlns:p14="http://schemas.microsoft.com/office/powerpoint/2010/main" val="9478322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41730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03456-AE73-982F-0B92-98677C0233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D207DC-1C4E-1E62-0F90-67003AE930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12672D-5DE4-5C6E-D76C-7137768779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55022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6472323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166812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16883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3352957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9643960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200977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1104281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021272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9493385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23192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0ECD8-E6D0-B0FF-D11F-33BEA7245D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0BEBC-9539-FBEC-CDCE-209CD5DB08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0A0C62-73A5-0B8C-BE5B-5F921A93C9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720137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9668548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4047475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068591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9608280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4951721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58647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763610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946226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508222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1119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85002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Custom Layout">
    <p:bg>
      <p:bgPr>
        <a:gradFill flip="none" rotWithShape="1">
          <a:gsLst>
            <a:gs pos="0">
              <a:schemeClr val="accent1"/>
            </a:gs>
            <a:gs pos="15000">
              <a:schemeClr val="accent2"/>
            </a:gs>
            <a:gs pos="27000">
              <a:schemeClr val="accent3"/>
            </a:gs>
            <a:gs pos="42000">
              <a:schemeClr val="accent4"/>
            </a:gs>
            <a:gs pos="51000">
              <a:schemeClr val="accent5"/>
            </a:gs>
            <a:gs pos="75000">
              <a:schemeClr val="accent6"/>
            </a:gs>
          </a:gsLst>
          <a:path path="circle">
            <a:fillToRect l="100000" t="100000"/>
          </a:path>
          <a:tileRect r="-100000" b="-10000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63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6488562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5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2861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4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1093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rPr lang="en-US" dirty="0"/>
              <a:t>Click to edit Master title style</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O ANIMATION">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dirty="0"/>
              <a:t>NO ANIMATION</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0116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BOD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a:t>NO BODY</a:t>
            </a:r>
            <a:endParaRPr lang="en-US" dirty="0"/>
          </a:p>
        </p:txBody>
      </p:sp>
    </p:spTree>
    <p:extLst>
      <p:ext uri="{BB962C8B-B14F-4D97-AF65-F5344CB8AC3E}">
        <p14:creationId xmlns:p14="http://schemas.microsoft.com/office/powerpoint/2010/main" val="726657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901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1893924"/>
          </a:xfrm>
        </p:spPr>
        <p:txBody>
          <a:bodyPr>
            <a:noAutofit/>
          </a:bodyPr>
          <a:lstStyle>
            <a:lvl1pPr algn="l">
              <a:defRPr sz="11500"/>
            </a:lvl1pPr>
          </a:lstStyle>
          <a:p>
            <a:r>
              <a:rPr lang="en-US" dirty="0"/>
              <a:t>WeekXX</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2148840"/>
            <a:ext cx="8229600" cy="2894768"/>
          </a:xfrm>
        </p:spPr>
        <p:txBody>
          <a:bodyPr>
            <a:normAutofit/>
          </a:bodyPr>
          <a:lstStyle>
            <a:lvl1pPr>
              <a:buClr>
                <a:schemeClr val="tx1"/>
              </a:buClr>
              <a:defRPr sz="2800"/>
            </a:lvl1pPr>
            <a:lvl2pPr>
              <a:buClr>
                <a:schemeClr val="tx1"/>
              </a:buClr>
              <a:defRPr sz="2800"/>
            </a:lvl2pPr>
            <a:lvl3pPr>
              <a:buClr>
                <a:schemeClr val="tx1"/>
              </a:buClr>
              <a:defRPr sz="2800"/>
            </a:lvl3pPr>
            <a:lvl4pPr>
              <a:buClr>
                <a:schemeClr val="tx1"/>
              </a:buClr>
              <a:defRPr sz="2800"/>
            </a:lvl4pPr>
            <a:lvl5pPr>
              <a:buClr>
                <a:schemeClr val="tx1"/>
              </a:buCl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60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58" r:id="rId1"/>
    <p:sldLayoutId id="2147483661" r:id="rId2"/>
    <p:sldLayoutId id="2147483657" r:id="rId3"/>
    <p:sldLayoutId id="2147483660" r:id="rId4"/>
    <p:sldLayoutId id="2147483650" r:id="rId5"/>
    <p:sldLayoutId id="2147483659" r:id="rId6"/>
    <p:sldLayoutId id="2147483662" r:id="rId7"/>
    <p:sldLayoutId id="2147483655" r:id="rId8"/>
    <p:sldLayoutId id="2147483664" r:id="rId9"/>
    <p:sldLayoutId id="2147483663" r:id="rId10"/>
  </p:sldLayoutIdLst>
  <p:txStyles>
    <p:title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p:titleStyle>
    <p:body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86" rtl="0" eaLnBrk="1" latinLnBrk="0" hangingPunct="1">
        <a:defRPr sz="1350" kern="1200">
          <a:solidFill>
            <a:schemeClr val="tx1"/>
          </a:solidFill>
          <a:latin typeface="+mn-lt"/>
          <a:ea typeface="+mn-ea"/>
          <a:cs typeface="+mn-cs"/>
        </a:defRPr>
      </a:lvl1pPr>
      <a:lvl2pPr marL="342886" algn="l" defTabSz="342886" rtl="0" eaLnBrk="1" latinLnBrk="0" hangingPunct="1">
        <a:defRPr sz="1350" kern="1200">
          <a:solidFill>
            <a:schemeClr val="tx1"/>
          </a:solidFill>
          <a:latin typeface="+mn-lt"/>
          <a:ea typeface="+mn-ea"/>
          <a:cs typeface="+mn-cs"/>
        </a:defRPr>
      </a:lvl2pPr>
      <a:lvl3pPr marL="685773" algn="l" defTabSz="342886" rtl="0" eaLnBrk="1" latinLnBrk="0" hangingPunct="1">
        <a:defRPr sz="1350" kern="1200">
          <a:solidFill>
            <a:schemeClr val="tx1"/>
          </a:solidFill>
          <a:latin typeface="+mn-lt"/>
          <a:ea typeface="+mn-ea"/>
          <a:cs typeface="+mn-cs"/>
        </a:defRPr>
      </a:lvl3pPr>
      <a:lvl4pPr marL="1028659" algn="l" defTabSz="342886" rtl="0" eaLnBrk="1" latinLnBrk="0" hangingPunct="1">
        <a:defRPr sz="1350" kern="1200">
          <a:solidFill>
            <a:schemeClr val="tx1"/>
          </a:solidFill>
          <a:latin typeface="+mn-lt"/>
          <a:ea typeface="+mn-ea"/>
          <a:cs typeface="+mn-cs"/>
        </a:defRPr>
      </a:lvl4pPr>
      <a:lvl5pPr marL="1371545" algn="l" defTabSz="342886" rtl="0" eaLnBrk="1" latinLnBrk="0" hangingPunct="1">
        <a:defRPr sz="1350" kern="1200">
          <a:solidFill>
            <a:schemeClr val="tx1"/>
          </a:solidFill>
          <a:latin typeface="+mn-lt"/>
          <a:ea typeface="+mn-ea"/>
          <a:cs typeface="+mn-cs"/>
        </a:defRPr>
      </a:lvl5pPr>
      <a:lvl6pPr marL="1714431" algn="l" defTabSz="342886" rtl="0" eaLnBrk="1" latinLnBrk="0" hangingPunct="1">
        <a:defRPr sz="1350" kern="1200">
          <a:solidFill>
            <a:schemeClr val="tx1"/>
          </a:solidFill>
          <a:latin typeface="+mn-lt"/>
          <a:ea typeface="+mn-ea"/>
          <a:cs typeface="+mn-cs"/>
        </a:defRPr>
      </a:lvl6pPr>
      <a:lvl7pPr marL="2057318" algn="l" defTabSz="342886" rtl="0" eaLnBrk="1" latinLnBrk="0" hangingPunct="1">
        <a:defRPr sz="1350" kern="1200">
          <a:solidFill>
            <a:schemeClr val="tx1"/>
          </a:solidFill>
          <a:latin typeface="+mn-lt"/>
          <a:ea typeface="+mn-ea"/>
          <a:cs typeface="+mn-cs"/>
        </a:defRPr>
      </a:lvl7pPr>
      <a:lvl8pPr marL="2400204" algn="l" defTabSz="342886" rtl="0" eaLnBrk="1" latinLnBrk="0" hangingPunct="1">
        <a:defRPr sz="1350" kern="1200">
          <a:solidFill>
            <a:schemeClr val="tx1"/>
          </a:solidFill>
          <a:latin typeface="+mn-lt"/>
          <a:ea typeface="+mn-ea"/>
          <a:cs typeface="+mn-cs"/>
        </a:defRPr>
      </a:lvl8pPr>
      <a:lvl9pPr marL="2743090" algn="l" defTabSz="34288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james-bern/CS136/wiki" TargetMode="Externa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5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6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6.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7.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18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2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3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24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6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1.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8.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0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0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4.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8.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3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3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3.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8.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8.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37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38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38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9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5.xml"/></Relationships>
</file>

<file path=ppt/slides/_rels/slide40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41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4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7.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7.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8.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3.xml.rels><?xml version="1.0" encoding="UTF-8" standalone="yes"?>
<Relationships xmlns="http://schemas.openxmlformats.org/package/2006/relationships"><Relationship Id="rId8" Type="http://schemas.openxmlformats.org/officeDocument/2006/relationships/hyperlink" Target="https://en.wikipedia.org/wiki/Data_structure#cite_note-3" TargetMode="External"/><Relationship Id="rId3" Type="http://schemas.openxmlformats.org/officeDocument/2006/relationships/hyperlink" Target="https://en.wikipedia.org/wiki/Data" TargetMode="External"/><Relationship Id="rId7" Type="http://schemas.openxmlformats.org/officeDocument/2006/relationships/hyperlink" Target="https://en.wikipedia.org/wiki/Data_structure#cite_note-2" TargetMode="External"/><Relationship Id="rId2" Type="http://schemas.openxmlformats.org/officeDocument/2006/relationships/hyperlink" Target="https://en.wikipedia.org/wiki/Computer_science" TargetMode="External"/><Relationship Id="rId1" Type="http://schemas.openxmlformats.org/officeDocument/2006/relationships/slideLayout" Target="../slideLayouts/slideLayout5.xml"/><Relationship Id="rId6" Type="http://schemas.openxmlformats.org/officeDocument/2006/relationships/hyperlink" Target="https://en.wikipedia.org/wiki/Data_structure#cite_note-1" TargetMode="External"/><Relationship Id="rId5" Type="http://schemas.openxmlformats.org/officeDocument/2006/relationships/hyperlink" Target="https://en.wikipedia.org/wiki/Data_access" TargetMode="External"/><Relationship Id="rId10" Type="http://schemas.openxmlformats.org/officeDocument/2006/relationships/hyperlink" Target="https://en.wikipedia.org/wiki/Algebraic_structure" TargetMode="External"/><Relationship Id="rId4" Type="http://schemas.openxmlformats.org/officeDocument/2006/relationships/hyperlink" Target="https://en.wikipedia.org/wiki/Efficiency" TargetMode="External"/><Relationship Id="rId9" Type="http://schemas.openxmlformats.org/officeDocument/2006/relationships/hyperlink" Target="https://en.wikipedia.org/wiki/Data_structure#cite_note-4" TargetMode="External"/></Relationships>
</file>

<file path=ppt/slides/_rels/slide444.xml.rels><?xml version="1.0" encoding="UTF-8" standalone="yes"?>
<Relationships xmlns="http://schemas.openxmlformats.org/package/2006/relationships"><Relationship Id="rId3" Type="http://schemas.openxmlformats.org/officeDocument/2006/relationships/hyperlink" Target="https://simple.wikipedia.org/wiki/Information" TargetMode="External"/><Relationship Id="rId2" Type="http://schemas.openxmlformats.org/officeDocument/2006/relationships/hyperlink" Target="https://simple.wikipedia.org/wiki/Computer_science" TargetMode="External"/><Relationship Id="rId1" Type="http://schemas.openxmlformats.org/officeDocument/2006/relationships/slideLayout" Target="../slideLayouts/slideLayout5.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8.xml"/></Relationships>
</file>

<file path=ppt/slides/_rels/slide45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8.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6.xml.rels><?xml version="1.0" encoding="UTF-8" standalone="yes"?>
<Relationships xmlns="http://schemas.openxmlformats.org/package/2006/relationships"><Relationship Id="rId3" Type="http://schemas.openxmlformats.org/officeDocument/2006/relationships/hyperlink" Target="https://en.wikipedia.org/wiki/Stack_(abstract_data_type)" TargetMode="External"/><Relationship Id="rId2" Type="http://schemas.openxmlformats.org/officeDocument/2006/relationships/hyperlink" Target="https://en.wikipedia.org/wiki/Type_polymorphism" TargetMode="External"/><Relationship Id="rId1" Type="http://schemas.openxmlformats.org/officeDocument/2006/relationships/slideLayout" Target="../slideLayouts/slideLayout6.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46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8.xml"/></Relationships>
</file>

<file path=ppt/slides/_rels/slide4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4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4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4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8.xml"/></Relationships>
</file>

<file path=ppt/slides/_rels/slide48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8.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8.xml"/></Relationships>
</file>

<file path=ppt/slides/_rels/slide54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8.xml"/><Relationship Id="rId4" Type="http://schemas.openxmlformats.org/officeDocument/2006/relationships/image" Target="../media/image71.png"/></Relationships>
</file>

<file path=ppt/slides/_rels/slide548.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8.xml"/></Relationships>
</file>

<file path=ppt/slides/_rels/slide54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8.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1.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5.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58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58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8878EE0-6FC0-968E-0C31-4212557C2D0F}"/>
              </a:ext>
            </a:extLst>
          </p:cNvPr>
          <p:cNvSpPr txBox="1"/>
          <p:nvPr/>
        </p:nvSpPr>
        <p:spPr>
          <a:xfrm>
            <a:off x="4572000" y="1373237"/>
            <a:ext cx="5149512" cy="3770263"/>
          </a:xfrm>
          <a:prstGeom prst="rect">
            <a:avLst/>
          </a:prstGeom>
          <a:noFill/>
        </p:spPr>
        <p:txBody>
          <a:bodyPr wrap="square">
            <a:spAutoFit/>
          </a:bodyPr>
          <a:lstStyle/>
          <a:p>
            <a:pPr algn="r"/>
            <a:r>
              <a:rPr kumimoji="0" lang="en-US" sz="239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000"/>
          </a:p>
        </p:txBody>
      </p:sp>
      <p:sp>
        <p:nvSpPr>
          <p:cNvPr id="8" name="Title 7">
            <a:extLst>
              <a:ext uri="{FF2B5EF4-FFF2-40B4-BE49-F238E27FC236}">
                <a16:creationId xmlns:a16="http://schemas.microsoft.com/office/drawing/2014/main" id="{F3A8D9A8-BE50-4FCF-9531-F4CF472C631B}"/>
              </a:ext>
            </a:extLst>
          </p:cNvPr>
          <p:cNvSpPr>
            <a:spLocks noGrp="1"/>
          </p:cNvSpPr>
          <p:nvPr>
            <p:ph type="title"/>
          </p:nvPr>
        </p:nvSpPr>
        <p:spPr>
          <a:xfrm>
            <a:off x="457200" y="254916"/>
            <a:ext cx="8229600" cy="1893924"/>
          </a:xfrm>
        </p:spPr>
        <p:txBody>
          <a:bodyPr/>
          <a:lstStyle/>
          <a:p>
            <a:r>
              <a:rPr lang="en-US"/>
              <a:t>Week00</a:t>
            </a:r>
          </a:p>
        </p:txBody>
      </p:sp>
      <p:sp>
        <p:nvSpPr>
          <p:cNvPr id="6" name="Content Placeholder 5">
            <a:extLst>
              <a:ext uri="{FF2B5EF4-FFF2-40B4-BE49-F238E27FC236}">
                <a16:creationId xmlns:a16="http://schemas.microsoft.com/office/drawing/2014/main" id="{96C8F6FE-D441-0B89-106A-52C04F1285E6}"/>
              </a:ext>
            </a:extLst>
          </p:cNvPr>
          <p:cNvSpPr>
            <a:spLocks noGrp="1"/>
          </p:cNvSpPr>
          <p:nvPr>
            <p:ph sz="quarter" idx="10"/>
          </p:nvPr>
        </p:nvSpPr>
        <p:spPr>
          <a:xfrm>
            <a:off x="457200" y="1993732"/>
            <a:ext cx="8229600" cy="2894013"/>
          </a:xfrm>
        </p:spPr>
        <p:txBody>
          <a:bodyPr>
            <a:noAutofit/>
          </a:bodyPr>
          <a:lstStyle/>
          <a:p>
            <a:r>
              <a:rPr lang="en-US" sz="1800"/>
              <a:t>introduce class</a:t>
            </a:r>
          </a:p>
          <a:p>
            <a:r>
              <a:rPr lang="en-US" sz="1800"/>
              <a:t>introduce self</a:t>
            </a:r>
          </a:p>
          <a:p>
            <a:r>
              <a:rPr lang="en-US" sz="1800"/>
              <a:t>take roll</a:t>
            </a:r>
          </a:p>
          <a:p>
            <a:r>
              <a:rPr lang="en-US" sz="1800"/>
              <a:t>syllabus</a:t>
            </a:r>
          </a:p>
          <a:p>
            <a:r>
              <a:rPr lang="en-US" sz="1800"/>
              <a:t>type</a:t>
            </a:r>
          </a:p>
          <a:p>
            <a:r>
              <a:rPr lang="en-US" sz="1800"/>
              <a:t>whitespace</a:t>
            </a:r>
          </a:p>
          <a:p>
            <a:r>
              <a:rPr lang="en-US" sz="1800"/>
              <a:t>scope</a:t>
            </a:r>
          </a:p>
          <a:p>
            <a:r>
              <a:rPr lang="en-US" sz="1800"/>
              <a:t>success tips</a:t>
            </a:r>
          </a:p>
          <a:p>
            <a:r>
              <a:rPr lang="en-US" sz="1800"/>
              <a:t>fix Eclipse installs</a:t>
            </a:r>
          </a:p>
        </p:txBody>
      </p:sp>
      <p:sp>
        <p:nvSpPr>
          <p:cNvPr id="17" name="TextBox 16">
            <a:extLst>
              <a:ext uri="{FF2B5EF4-FFF2-40B4-BE49-F238E27FC236}">
                <a16:creationId xmlns:a16="http://schemas.microsoft.com/office/drawing/2014/main" id="{A7655ACB-3C3B-95CE-8F5B-524A3948505C}"/>
              </a:ext>
            </a:extLst>
          </p:cNvPr>
          <p:cNvSpPr txBox="1"/>
          <p:nvPr/>
        </p:nvSpPr>
        <p:spPr>
          <a:xfrm>
            <a:off x="3889093" y="2149475"/>
            <a:ext cx="2395960" cy="923330"/>
          </a:xfrm>
          <a:prstGeom prst="rect">
            <a:avLst/>
          </a:prstGeom>
          <a:noFill/>
        </p:spPr>
        <p:txBody>
          <a:bodyPr wrap="square" rtlCol="0">
            <a:spAutoFit/>
          </a:bodyPr>
          <a:lstStyle/>
          <a:p>
            <a:pPr algn="ctr"/>
            <a:r>
              <a:rPr lang="en-US" b="1"/>
              <a:t>NOTE: </a:t>
            </a:r>
            <a:r>
              <a:rPr lang="en-US"/>
              <a:t>lecture is recorded and posted ~noon same day</a:t>
            </a:r>
          </a:p>
        </p:txBody>
      </p:sp>
      <p:sp>
        <p:nvSpPr>
          <p:cNvPr id="4" name="TextBox 3">
            <a:extLst>
              <a:ext uri="{FF2B5EF4-FFF2-40B4-BE49-F238E27FC236}">
                <a16:creationId xmlns:a16="http://schemas.microsoft.com/office/drawing/2014/main" id="{31E1DEFD-D267-C30A-1BB1-D3D4456426FB}"/>
              </a:ext>
            </a:extLst>
          </p:cNvPr>
          <p:cNvSpPr txBox="1"/>
          <p:nvPr/>
        </p:nvSpPr>
        <p:spPr>
          <a:xfrm>
            <a:off x="3445329" y="3148992"/>
            <a:ext cx="2714539" cy="646331"/>
          </a:xfrm>
          <a:prstGeom prst="rect">
            <a:avLst/>
          </a:prstGeom>
          <a:noFill/>
        </p:spPr>
        <p:txBody>
          <a:bodyPr wrap="square" rtlCol="0">
            <a:spAutoFit/>
          </a:bodyPr>
          <a:lstStyle/>
          <a:p>
            <a:pPr algn="ctr"/>
            <a:r>
              <a:rPr lang="en-US" b="1"/>
              <a:t>NOTE: </a:t>
            </a:r>
            <a:r>
              <a:rPr lang="en-US" sz="1800"/>
              <a:t>Homework00 is due on Monday</a:t>
            </a:r>
            <a:endParaRPr lang="en-US"/>
          </a:p>
        </p:txBody>
      </p:sp>
      <p:sp>
        <p:nvSpPr>
          <p:cNvPr id="7" name="TextBox 6">
            <a:extLst>
              <a:ext uri="{FF2B5EF4-FFF2-40B4-BE49-F238E27FC236}">
                <a16:creationId xmlns:a16="http://schemas.microsoft.com/office/drawing/2014/main" id="{2E4A286D-3E35-AC15-E309-D448B3AD227B}"/>
              </a:ext>
            </a:extLst>
          </p:cNvPr>
          <p:cNvSpPr txBox="1"/>
          <p:nvPr/>
        </p:nvSpPr>
        <p:spPr>
          <a:xfrm>
            <a:off x="3884753" y="3867960"/>
            <a:ext cx="2400300" cy="646331"/>
          </a:xfrm>
          <a:prstGeom prst="rect">
            <a:avLst/>
          </a:prstGeom>
          <a:noFill/>
        </p:spPr>
        <p:txBody>
          <a:bodyPr wrap="square">
            <a:spAutoFit/>
          </a:bodyPr>
          <a:lstStyle/>
          <a:p>
            <a:pPr algn="ctr"/>
            <a:r>
              <a:rPr lang="en-US" sz="1800" b="1"/>
              <a:t>NOTE: </a:t>
            </a:r>
            <a:r>
              <a:rPr lang="en-US" sz="1800"/>
              <a:t>Help Hours start on Monday</a:t>
            </a:r>
            <a:endParaRPr lang="en-US"/>
          </a:p>
        </p:txBody>
      </p:sp>
      <p:sp>
        <p:nvSpPr>
          <p:cNvPr id="9" name="TextBox 8">
            <a:extLst>
              <a:ext uri="{FF2B5EF4-FFF2-40B4-BE49-F238E27FC236}">
                <a16:creationId xmlns:a16="http://schemas.microsoft.com/office/drawing/2014/main" id="{2AB0475D-BD30-2CCF-FA8B-36995D3861A6}"/>
              </a:ext>
            </a:extLst>
          </p:cNvPr>
          <p:cNvSpPr txBox="1"/>
          <p:nvPr/>
        </p:nvSpPr>
        <p:spPr>
          <a:xfrm>
            <a:off x="7116019" y="1069767"/>
            <a:ext cx="2027981" cy="923330"/>
          </a:xfrm>
          <a:prstGeom prst="rect">
            <a:avLst/>
          </a:prstGeom>
          <a:noFill/>
        </p:spPr>
        <p:txBody>
          <a:bodyPr wrap="square">
            <a:spAutoFit/>
          </a:bodyPr>
          <a:lstStyle/>
          <a:p>
            <a:pPr algn="ctr"/>
            <a:r>
              <a:rPr lang="en-US" sz="1800" b="1">
                <a:solidFill>
                  <a:srgbClr val="F80B8D"/>
                </a:solidFill>
              </a:rPr>
              <a:t>Hans </a:t>
            </a:r>
            <a:r>
              <a:rPr lang="en-US" b="1">
                <a:solidFill>
                  <a:srgbClr val="F80B8D"/>
                </a:solidFill>
              </a:rPr>
              <a:t>t</a:t>
            </a:r>
            <a:r>
              <a:rPr lang="en-US" sz="1800" b="1">
                <a:solidFill>
                  <a:srgbClr val="F80B8D"/>
                </a:solidFill>
              </a:rPr>
              <a:t>he </a:t>
            </a:r>
            <a:r>
              <a:rPr lang="en-US" b="1">
                <a:solidFill>
                  <a:srgbClr val="F80B8D"/>
                </a:solidFill>
              </a:rPr>
              <a:t>Announcement</a:t>
            </a:r>
            <a:r>
              <a:rPr lang="en-US" sz="1800" b="1">
                <a:solidFill>
                  <a:srgbClr val="F80B8D"/>
                </a:solidFill>
              </a:rPr>
              <a:t> Parrot</a:t>
            </a:r>
            <a:endParaRPr lang="en-US">
              <a:solidFill>
                <a:srgbClr val="F80B8D"/>
              </a:solidFill>
            </a:endParaRPr>
          </a:p>
        </p:txBody>
      </p:sp>
    </p:spTree>
    <p:extLst>
      <p:ext uri="{BB962C8B-B14F-4D97-AF65-F5344CB8AC3E}">
        <p14:creationId xmlns:p14="http://schemas.microsoft.com/office/powerpoint/2010/main" val="2237974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0CA35-6D74-B1C4-60EE-A2E91020159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4056770-F88A-CF9F-F2BE-2D5740DEA412}"/>
              </a:ext>
            </a:extLst>
          </p:cNvPr>
          <p:cNvSpPr>
            <a:spLocks noGrp="1"/>
          </p:cNvSpPr>
          <p:nvPr>
            <p:ph type="title"/>
          </p:nvPr>
        </p:nvSpPr>
        <p:spPr/>
        <p:txBody>
          <a:bodyPr/>
          <a:lstStyle/>
          <a:p>
            <a:r>
              <a:rPr lang="en-US"/>
              <a:t>sylla</a:t>
            </a:r>
            <a:r>
              <a:rPr lang="en-US">
                <a:solidFill>
                  <a:srgbClr val="7121FF"/>
                </a:solidFill>
              </a:rPr>
              <a:t>bus</a:t>
            </a:r>
          </a:p>
        </p:txBody>
      </p:sp>
      <p:sp>
        <p:nvSpPr>
          <p:cNvPr id="6" name="TextBox 5">
            <a:extLst>
              <a:ext uri="{FF2B5EF4-FFF2-40B4-BE49-F238E27FC236}">
                <a16:creationId xmlns:a16="http://schemas.microsoft.com/office/drawing/2014/main" id="{24E3EF15-8204-A9D6-241D-FC500A7D5F96}"/>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11484270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4920B-9313-8A21-0E71-A5DA9824FE54}"/>
              </a:ext>
            </a:extLst>
          </p:cNvPr>
          <p:cNvSpPr>
            <a:spLocks noGrp="1"/>
          </p:cNvSpPr>
          <p:nvPr>
            <p:ph sz="quarter" idx="10"/>
          </p:nvPr>
        </p:nvSpPr>
        <p:spPr>
          <a:noFill/>
        </p:spPr>
        <p:txBody>
          <a:bodyPr/>
          <a:lstStyle/>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latin typeface="Consolas"/>
              </a:rPr>
              <a:t>;</a:t>
            </a:r>
            <a:endParaRPr lang="pt-BR">
              <a:solidFill>
                <a:srgbClr val="007B00"/>
              </a:solidFill>
              <a:effectLst/>
              <a:latin typeface="+mj-lt"/>
            </a:endParaRP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endParaRPr lang="en-US">
              <a:solidFill>
                <a:srgbClr val="007B00"/>
              </a:solidFill>
              <a:latin typeface="+mj-lt"/>
            </a:endParaRPr>
          </a:p>
        </p:txBody>
      </p:sp>
      <p:sp>
        <p:nvSpPr>
          <p:cNvPr id="2" name="Title 1"/>
          <p:cNvSpPr>
            <a:spLocks noGrp="1"/>
          </p:cNvSpPr>
          <p:nvPr>
            <p:ph type="title"/>
          </p:nvPr>
        </p:nvSpPr>
        <p:spPr>
          <a:xfrm>
            <a:off x="457200" y="254916"/>
            <a:ext cx="8229600" cy="667168"/>
          </a:xfrm>
        </p:spPr>
        <p:txBody>
          <a:bodyPr>
            <a:normAutofit/>
          </a:bodyPr>
          <a:lstStyle/>
          <a:p>
            <a:r>
              <a:rPr lang="en-US"/>
              <a:t>arithmetic assignment operators</a:t>
            </a:r>
          </a:p>
        </p:txBody>
      </p:sp>
    </p:spTree>
    <p:extLst>
      <p:ext uri="{BB962C8B-B14F-4D97-AF65-F5344CB8AC3E}">
        <p14:creationId xmlns:p14="http://schemas.microsoft.com/office/powerpoint/2010/main" val="6050477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D532C-E25C-E7DC-31EE-BB2C31165871}"/>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a:t>
            </a:r>
          </a:p>
        </p:txBody>
      </p:sp>
      <p:sp>
        <p:nvSpPr>
          <p:cNvPr id="3" name="Content Placeholder 2">
            <a:extLst>
              <a:ext uri="{FF2B5EF4-FFF2-40B4-BE49-F238E27FC236}">
                <a16:creationId xmlns:a16="http://schemas.microsoft.com/office/drawing/2014/main" id="{9A9C9CE2-B8FF-A447-0DC6-F4C337A470F7}"/>
              </a:ext>
            </a:extLst>
          </p:cNvPr>
          <p:cNvSpPr>
            <a:spLocks noGrp="1"/>
          </p:cNvSpPr>
          <p:nvPr>
            <p:ph sz="quarter" idx="10"/>
          </p:nvPr>
        </p:nvSpPr>
        <p:spPr/>
        <p:txBody>
          <a:bodyPr/>
          <a:lstStyle/>
          <a:p>
            <a:r>
              <a:rPr lang="en-US"/>
              <a:t>+</a:t>
            </a:r>
            <a:r>
              <a:rPr lang="en-US" b="1"/>
              <a:t> </a:t>
            </a:r>
            <a:r>
              <a:rPr lang="en-US"/>
              <a:t>concatenates two </a:t>
            </a:r>
            <a:r>
              <a:rPr lang="en-US">
                <a:solidFill>
                  <a:srgbClr val="000080"/>
                </a:solidFill>
                <a:latin typeface="Consolas" panose="020B0609020204030204" pitchFamily="49" charset="0"/>
              </a:rPr>
              <a:t>String</a:t>
            </a:r>
            <a:r>
              <a:rPr lang="en-US"/>
              <a:t>'s</a:t>
            </a:r>
          </a:p>
          <a:p>
            <a:pPr lvl="1"/>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a:t>it also does some conversions for you (very convenient, kind of consuming)</a:t>
            </a:r>
          </a:p>
          <a:p>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423807848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rmAutofit/>
          </a:bodyPr>
          <a:lstStyle/>
          <a:p>
            <a:pPr lvl="0"/>
            <a:r>
              <a:rPr lang="en-US"/>
              <a:t>to "</a:t>
            </a:r>
            <a:r>
              <a:rPr b="1"/>
              <a:t>increment</a:t>
            </a:r>
            <a:r>
              <a:rPr lang="en-US"/>
              <a:t>"</a:t>
            </a:r>
            <a:r>
              <a:t> means to increase the value of </a:t>
            </a:r>
            <a:r>
              <a:rPr lang="en-US"/>
              <a:t>a number </a:t>
            </a:r>
            <a:r>
              <a:t>by one</a:t>
            </a:r>
            <a:endParaRPr lang="en-US"/>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endParaRPr lang="en-US"/>
          </a:p>
          <a:p>
            <a:pPr lvl="1"/>
            <a:endParaRPr/>
          </a:p>
          <a:p>
            <a:pPr lvl="1"/>
            <a:r>
              <a:t>the </a:t>
            </a:r>
            <a:r>
              <a:rPr b="1"/>
              <a:t>pre-increment</a:t>
            </a:r>
            <a:r>
              <a:t> </a:t>
            </a:r>
            <a:r>
              <a:rPr b="1">
                <a:latin typeface="+mj-lt"/>
              </a:rPr>
              <a:t>++</a:t>
            </a:r>
            <a:r>
              <a:rPr err="1">
                <a:latin typeface="+mj-lt"/>
              </a:rPr>
              <a:t>i</a:t>
            </a:r>
            <a:r>
              <a:t> increments </a:t>
            </a:r>
            <a:r>
              <a:rPr err="1">
                <a:latin typeface="+mj-lt"/>
              </a:rPr>
              <a:t>i</a:t>
            </a:r>
            <a:r>
              <a:t> and returns the new value of </a:t>
            </a:r>
            <a:r>
              <a:rPr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a:latin typeface="+mj-lt"/>
            </a:endParaRPr>
          </a:p>
          <a:p>
            <a:pPr lvl="1"/>
            <a:r>
              <a:t>the </a:t>
            </a:r>
            <a:r>
              <a:rPr b="1"/>
              <a:t>post-increment</a:t>
            </a:r>
            <a:r>
              <a:t> </a:t>
            </a:r>
            <a:r>
              <a:rPr err="1">
                <a:latin typeface="+mj-lt"/>
              </a:rPr>
              <a:t>i</a:t>
            </a:r>
            <a:r>
              <a:rPr b="1">
                <a:latin typeface="+mj-lt"/>
              </a:rPr>
              <a:t>++</a:t>
            </a:r>
            <a:r>
              <a:t> increments </a:t>
            </a:r>
            <a:r>
              <a:rPr err="1">
                <a:latin typeface="+mj-lt"/>
              </a:rPr>
              <a:t>i</a:t>
            </a:r>
            <a:r>
              <a:t> and returns the old value of </a:t>
            </a:r>
            <a:r>
              <a:rPr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26896952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err="1">
                <a:latin typeface="+mj-lt"/>
              </a:rPr>
              <a:t>i</a:t>
            </a:r>
            <a:r>
              <a:rPr lang="en-US"/>
              <a:t> decrements </a:t>
            </a:r>
            <a:r>
              <a:rPr lang="en-US" err="1">
                <a:latin typeface="+mj-lt"/>
              </a:rPr>
              <a:t>i</a:t>
            </a:r>
            <a:r>
              <a:rPr lang="en-US"/>
              <a:t> and returns the new value of </a:t>
            </a:r>
            <a:r>
              <a:rPr lang="en-US"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lang="en-US">
              <a:latin typeface="+mj-lt"/>
            </a:endParaRPr>
          </a:p>
          <a:p>
            <a:pPr lvl="1"/>
            <a:r>
              <a:rPr lang="en-US"/>
              <a:t>the </a:t>
            </a:r>
            <a:r>
              <a:rPr lang="en-US" b="1"/>
              <a:t>post-decrement</a:t>
            </a:r>
            <a:r>
              <a:rPr lang="en-US"/>
              <a:t> </a:t>
            </a:r>
            <a:r>
              <a:rPr lang="en-US" err="1">
                <a:latin typeface="+mj-lt"/>
              </a:rPr>
              <a:t>i</a:t>
            </a:r>
            <a:r>
              <a:rPr lang="en-US" b="1">
                <a:latin typeface="+mj-lt"/>
              </a:rPr>
              <a:t>--</a:t>
            </a:r>
            <a:r>
              <a:rPr lang="en-US"/>
              <a:t> decrements </a:t>
            </a:r>
            <a:r>
              <a:rPr lang="en-US" err="1">
                <a:latin typeface="+mj-lt"/>
              </a:rPr>
              <a:t>i</a:t>
            </a:r>
            <a:r>
              <a:rPr lang="en-US"/>
              <a:t> and returns the old value of </a:t>
            </a:r>
            <a:r>
              <a:rPr lang="en-US"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8461791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r>
              <a:rPr lang="en-US" sz="4000" b="1">
                <a:solidFill>
                  <a:srgbClr val="26C9FD"/>
                </a:solidFill>
              </a:rPr>
              <a:t>ANNOUNCEMENTS</a:t>
            </a:r>
            <a:br>
              <a:rPr lang="en-US" sz="4000" b="1">
                <a:solidFill>
                  <a:srgbClr val="26C9FD"/>
                </a:solidFill>
              </a:rPr>
            </a:br>
            <a:r>
              <a:rPr lang="en-US" sz="2800">
                <a:solidFill>
                  <a:srgbClr val="26C9FD"/>
                </a:solidFill>
              </a:rPr>
              <a:t>today is No Laptop Wednesday!</a:t>
            </a:r>
            <a:r>
              <a:rPr lang="en-US" sz="2800">
                <a:solidFill>
                  <a:schemeClr val="accent1">
                    <a:lumMod val="20000"/>
                    <a:lumOff val="80000"/>
                  </a:schemeClr>
                </a:solidFill>
              </a:rPr>
              <a:t> 🙅‍♂️💻🎉🔥</a:t>
            </a:r>
            <a:br>
              <a:rPr lang="en-US" sz="2800">
                <a:solidFill>
                  <a:schemeClr val="accent1">
                    <a:lumMod val="20000"/>
                    <a:lumOff val="80000"/>
                  </a:schemeClr>
                </a:solidFill>
              </a:rPr>
            </a:br>
            <a:br>
              <a:rPr lang="en-US" sz="2800" b="1"/>
            </a:br>
            <a:r>
              <a:rPr lang="en-US" sz="3600" b="1">
                <a:solidFill>
                  <a:srgbClr val="FF6DC6"/>
                </a:solidFill>
              </a:rPr>
              <a:t>WARMUP</a:t>
            </a:r>
            <a:br>
              <a:rPr lang="en-US" sz="3600" b="1">
                <a:solidFill>
                  <a:srgbClr val="FF6DC6"/>
                </a:solidFill>
              </a:rPr>
            </a:br>
            <a:r>
              <a:rPr lang="en-US" sz="2800">
                <a:solidFill>
                  <a:srgbClr val="FF6DC6"/>
                </a:solidFill>
              </a:rPr>
              <a:t>is it bad when programs crash?</a:t>
            </a:r>
            <a:br>
              <a:rPr lang="en-US" sz="2800">
                <a:solidFill>
                  <a:srgbClr val="FF6DC6"/>
                </a:solidFill>
              </a:rPr>
            </a:br>
            <a:br>
              <a:rPr lang="en-US" sz="2800"/>
            </a:br>
            <a:r>
              <a:rPr lang="en-US" sz="3600" b="1">
                <a:solidFill>
                  <a:schemeClr val="accent3">
                    <a:lumMod val="40000"/>
                    <a:lumOff val="60000"/>
                  </a:schemeClr>
                </a:solidFill>
              </a:rPr>
              <a:t>🌞🌞 </a:t>
            </a:r>
            <a:r>
              <a:rPr lang="en-US" sz="3600" b="1">
                <a:solidFill>
                  <a:srgbClr val="FDD63E"/>
                </a:solidFill>
              </a:rPr>
              <a:t>TODAY</a:t>
            </a:r>
            <a:br>
              <a:rPr lang="en-US" sz="3600" b="1">
                <a:solidFill>
                  <a:srgbClr val="FDD63E"/>
                </a:solidFill>
              </a:rPr>
            </a:br>
            <a:r>
              <a:rPr lang="en-US" sz="2800">
                <a:solidFill>
                  <a:srgbClr val="FDD63E"/>
                </a:solidFill>
              </a:rPr>
              <a:t>Fundamentals of Java Part 2 </a:t>
            </a:r>
            <a:endParaRPr lang="en-US" sz="3600" b="1">
              <a:solidFill>
                <a:srgbClr val="FDD63E"/>
              </a:solidFill>
            </a:endParaRPr>
          </a:p>
        </p:txBody>
      </p:sp>
    </p:spTree>
    <p:extLst>
      <p:ext uri="{BB962C8B-B14F-4D97-AF65-F5344CB8AC3E}">
        <p14:creationId xmlns:p14="http://schemas.microsoft.com/office/powerpoint/2010/main" val="9891624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a:xfrm>
            <a:off x="457200" y="2054893"/>
            <a:ext cx="8229600" cy="857250"/>
          </a:xfrm>
        </p:spPr>
        <p:txBody>
          <a:bodyPr/>
          <a:lstStyle/>
          <a:p>
            <a:r>
              <a:rPr lang="en-US" sz="4800"/>
              <a:t>Homework-00 was due in Gradescope two nights ago; if you didn't submit it yet, probably do that ASAP 🙂👍</a:t>
            </a:r>
          </a:p>
        </p:txBody>
      </p:sp>
    </p:spTree>
    <p:extLst>
      <p:ext uri="{BB962C8B-B14F-4D97-AF65-F5344CB8AC3E}">
        <p14:creationId xmlns:p14="http://schemas.microsoft.com/office/powerpoint/2010/main" val="31394160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a:xfrm>
            <a:off x="457200" y="250658"/>
            <a:ext cx="8229600" cy="4642184"/>
          </a:xfrm>
        </p:spPr>
        <p:txBody>
          <a:bodyPr/>
          <a:lstStyle/>
          <a:p>
            <a:r>
              <a:rPr lang="en-US" sz="2800"/>
              <a:t>Homework-01 will be harder than Homework-00; Homework-02 will be harder than Homework-01;</a:t>
            </a:r>
            <a:br>
              <a:rPr lang="en-US" sz="2800"/>
            </a:br>
            <a:r>
              <a:rPr lang="en-US" sz="2800"/>
              <a:t>and then hopefully we more or less plateau</a:t>
            </a:r>
            <a:br>
              <a:rPr lang="en-US" sz="2800"/>
            </a:br>
            <a:br>
              <a:rPr lang="en-US" sz="2800"/>
            </a:br>
            <a:r>
              <a:rPr lang="en-US" sz="2800"/>
              <a:t>(feel free to reach out with any questions about course difficulty 🙂👍)</a:t>
            </a:r>
          </a:p>
        </p:txBody>
      </p:sp>
    </p:spTree>
    <p:extLst>
      <p:ext uri="{BB962C8B-B14F-4D97-AF65-F5344CB8AC3E}">
        <p14:creationId xmlns:p14="http://schemas.microsoft.com/office/powerpoint/2010/main" val="23732575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 01</a:t>
            </a:r>
          </a:p>
        </p:txBody>
      </p:sp>
    </p:spTree>
    <p:extLst>
      <p:ext uri="{BB962C8B-B14F-4D97-AF65-F5344CB8AC3E}">
        <p14:creationId xmlns:p14="http://schemas.microsoft.com/office/powerpoint/2010/main" val="109918936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flow control</a:t>
            </a:r>
          </a:p>
        </p:txBody>
      </p:sp>
    </p:spTree>
    <p:extLst>
      <p:ext uri="{BB962C8B-B14F-4D97-AF65-F5344CB8AC3E}">
        <p14:creationId xmlns:p14="http://schemas.microsoft.com/office/powerpoint/2010/main" val="17558900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sz="4400"/>
              <a:t>the execution of a Java program starts at the top of </a:t>
            </a:r>
            <a:r>
              <a:rPr lang="en-US" sz="4400">
                <a:latin typeface="+mj-lt"/>
              </a:rPr>
              <a:t>main(...)</a:t>
            </a:r>
            <a:r>
              <a:rPr lang="en-US" sz="4400"/>
              <a:t> and flows down down down</a:t>
            </a:r>
          </a:p>
        </p:txBody>
      </p:sp>
    </p:spTree>
    <p:extLst>
      <p:ext uri="{BB962C8B-B14F-4D97-AF65-F5344CB8AC3E}">
        <p14:creationId xmlns:p14="http://schemas.microsoft.com/office/powerpoint/2010/main" val="242704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53589-00E5-529C-AF56-8B00741838B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DEEAFC-2C67-AD3A-9C02-177283699FB3}"/>
              </a:ext>
            </a:extLst>
          </p:cNvPr>
          <p:cNvSpPr>
            <a:spLocks noGrp="1"/>
          </p:cNvSpPr>
          <p:nvPr>
            <p:ph type="title"/>
          </p:nvPr>
        </p:nvSpPr>
        <p:spPr/>
        <p:txBody>
          <a:bodyPr/>
          <a:lstStyle/>
          <a:p>
            <a:r>
              <a:rPr lang="en-US">
                <a:solidFill>
                  <a:srgbClr val="7121FF"/>
                </a:solidFill>
              </a:rPr>
              <a:t>syll</a:t>
            </a:r>
            <a:r>
              <a:rPr lang="en-US"/>
              <a:t>a</a:t>
            </a:r>
            <a:r>
              <a:rPr lang="en-US">
                <a:solidFill>
                  <a:srgbClr val="7121FF"/>
                </a:solidFill>
              </a:rPr>
              <a:t>bus</a:t>
            </a:r>
          </a:p>
        </p:txBody>
      </p:sp>
      <p:sp>
        <p:nvSpPr>
          <p:cNvPr id="6" name="TextBox 5">
            <a:extLst>
              <a:ext uri="{FF2B5EF4-FFF2-40B4-BE49-F238E27FC236}">
                <a16:creationId xmlns:a16="http://schemas.microsoft.com/office/drawing/2014/main" id="{489786DC-BF5A-D3A0-DC1C-CD3B3C3C110F}"/>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2" name="TextBox 1">
            <a:extLst>
              <a:ext uri="{FF2B5EF4-FFF2-40B4-BE49-F238E27FC236}">
                <a16:creationId xmlns:a16="http://schemas.microsoft.com/office/drawing/2014/main" id="{61573AF6-6FFF-F86B-7CC5-08AB2CE8F4B9}"/>
              </a:ext>
            </a:extLst>
          </p:cNvPr>
          <p:cNvSpPr txBox="1"/>
          <p:nvPr/>
        </p:nvSpPr>
        <p:spPr>
          <a:xfrm>
            <a:off x="3246700" y="214312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3" name="Rectangle 2">
            <a:extLst>
              <a:ext uri="{FF2B5EF4-FFF2-40B4-BE49-F238E27FC236}">
                <a16:creationId xmlns:a16="http://schemas.microsoft.com/office/drawing/2014/main" id="{FE709BBB-82ED-17E1-9D5B-4FA9E971BD81}"/>
              </a:ext>
            </a:extLst>
          </p:cNvPr>
          <p:cNvSpPr/>
          <p:nvPr/>
        </p:nvSpPr>
        <p:spPr>
          <a:xfrm>
            <a:off x="3426106" y="2882097"/>
            <a:ext cx="752355" cy="219083"/>
          </a:xfrm>
          <a:prstGeom prst="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600ABFFA-0E22-486A-0A7E-2721AD98A119}"/>
              </a:ext>
            </a:extLst>
          </p:cNvPr>
          <p:cNvCxnSpPr>
            <a:cxnSpLocks/>
          </p:cNvCxnSpPr>
          <p:nvPr/>
        </p:nvCxnSpPr>
        <p:spPr>
          <a:xfrm>
            <a:off x="2529825" y="2630088"/>
            <a:ext cx="806578" cy="358712"/>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784149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E44E47-8F25-7B33-236C-1E9B71BB1739}"/>
              </a:ext>
            </a:extLst>
          </p:cNvPr>
          <p:cNvSpPr>
            <a:spLocks noGrp="1"/>
          </p:cNvSpPr>
          <p:nvPr>
            <p:ph type="title"/>
          </p:nvPr>
        </p:nvSpPr>
        <p:spPr/>
        <p:txBody>
          <a:bodyPr>
            <a:normAutofit fontScale="90000"/>
          </a:bodyPr>
          <a:lstStyle/>
          <a:p>
            <a:r>
              <a:rPr lang="en-US"/>
              <a:t>let's step through this program in our minds, and then in DrJava's debugger</a:t>
            </a:r>
          </a:p>
        </p:txBody>
      </p:sp>
      <p:sp>
        <p:nvSpPr>
          <p:cNvPr id="5" name="TextBox 4">
            <a:extLst>
              <a:ext uri="{FF2B5EF4-FFF2-40B4-BE49-F238E27FC236}">
                <a16:creationId xmlns:a16="http://schemas.microsoft.com/office/drawing/2014/main" id="{3C810561-6C68-2C4E-DE97-AF292D4C7378}"/>
              </a:ext>
            </a:extLst>
          </p:cNvPr>
          <p:cNvSpPr txBox="1"/>
          <p:nvPr/>
        </p:nvSpPr>
        <p:spPr>
          <a:xfrm>
            <a:off x="457200" y="1279088"/>
            <a:ext cx="8229600" cy="2585323"/>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pPr marL="0" indent="0">
              <a:buNone/>
            </a:pPr>
            <a:r>
              <a:rPr lang="en-US">
                <a:latin typeface="+mj-lt"/>
              </a:rPr>
              <a:t>        </a:t>
            </a:r>
            <a:r>
              <a:rPr lang="en-US">
                <a:solidFill>
                  <a:srgbClr val="000080"/>
                </a:solidFill>
                <a:latin typeface="+mj-lt"/>
              </a:rPr>
              <a:t>double</a:t>
            </a:r>
            <a:r>
              <a:rPr lang="en-US">
                <a:latin typeface="+mj-lt"/>
              </a:rPr>
              <a:t> a = </a:t>
            </a:r>
            <a:r>
              <a:rPr lang="en-US">
                <a:solidFill>
                  <a:srgbClr val="02B5B5"/>
                </a:solidFill>
                <a:latin typeface="+mj-lt"/>
              </a:rPr>
              <a:t>3</a:t>
            </a:r>
            <a:r>
              <a:rPr lang="en-US">
                <a:latin typeface="+mj-lt"/>
              </a:rPr>
              <a:t>.</a:t>
            </a:r>
            <a:r>
              <a:rPr lang="en-US">
                <a:solidFill>
                  <a:srgbClr val="02B5B5"/>
                </a:solidFill>
                <a:latin typeface="+mj-lt"/>
              </a:rPr>
              <a:t>0</a:t>
            </a:r>
            <a:r>
              <a:rPr lang="en-US">
                <a:latin typeface="+mj-lt"/>
              </a:rPr>
              <a:t>;</a:t>
            </a:r>
          </a:p>
          <a:p>
            <a:pPr marL="0" indent="0">
              <a:buNone/>
            </a:pPr>
            <a:r>
              <a:rPr lang="en-US">
                <a:latin typeface="+mj-lt"/>
              </a:rPr>
              <a:t>        </a:t>
            </a:r>
            <a:r>
              <a:rPr lang="en-US">
                <a:solidFill>
                  <a:srgbClr val="000080"/>
                </a:solidFill>
                <a:latin typeface="+mj-lt"/>
              </a:rPr>
              <a:t>double</a:t>
            </a:r>
            <a:r>
              <a:rPr lang="en-US">
                <a:latin typeface="+mj-lt"/>
              </a:rPr>
              <a:t> b = </a:t>
            </a:r>
            <a:r>
              <a:rPr lang="en-US">
                <a:solidFill>
                  <a:srgbClr val="02B5B5"/>
                </a:solidFill>
                <a:latin typeface="+mj-lt"/>
              </a:rPr>
              <a:t>4</a:t>
            </a:r>
            <a:r>
              <a:rPr lang="en-US">
                <a:latin typeface="+mj-lt"/>
              </a:rPr>
              <a:t>.</a:t>
            </a:r>
            <a:r>
              <a:rPr lang="en-US">
                <a:solidFill>
                  <a:srgbClr val="02B5B5"/>
                </a:solidFill>
                <a:latin typeface="+mj-lt"/>
              </a:rPr>
              <a:t>0</a:t>
            </a:r>
            <a:r>
              <a:rPr lang="en-US">
                <a:latin typeface="+mj-lt"/>
              </a:rPr>
              <a:t>;</a:t>
            </a:r>
          </a:p>
          <a:p>
            <a:pPr marL="0" indent="0">
              <a:buNone/>
            </a:pPr>
            <a:endParaRPr lang="en-US">
              <a:latin typeface="+mj-lt"/>
            </a:endParaRPr>
          </a:p>
          <a:p>
            <a:pPr marL="0" indent="0">
              <a:buNone/>
            </a:pPr>
            <a:r>
              <a:rPr lang="en-US">
                <a:solidFill>
                  <a:srgbClr val="000080"/>
                </a:solidFill>
                <a:latin typeface="+mj-lt"/>
              </a:rPr>
              <a:t>        double</a:t>
            </a:r>
            <a:r>
              <a:rPr lang="en-US">
                <a:latin typeface="+mj-lt"/>
              </a:rPr>
              <a:t> result = </a:t>
            </a:r>
            <a:r>
              <a:rPr lang="en-US">
                <a:solidFill>
                  <a:srgbClr val="000080"/>
                </a:solidFill>
                <a:latin typeface="+mj-lt"/>
              </a:rPr>
              <a:t>Math</a:t>
            </a:r>
            <a:r>
              <a:rPr lang="en-US">
                <a:latin typeface="+mj-lt"/>
              </a:rPr>
              <a:t>.sqrt(</a:t>
            </a:r>
            <a:r>
              <a:rPr lang="en-US">
                <a:solidFill>
                  <a:srgbClr val="000000"/>
                </a:solidFill>
                <a:latin typeface="+mj-lt"/>
              </a:rPr>
              <a:t>a * a + b * b</a:t>
            </a:r>
            <a:r>
              <a:rPr lang="en-US">
                <a:latin typeface="+mj-lt"/>
              </a:rPr>
              <a:t>);</a:t>
            </a:r>
          </a:p>
          <a:p>
            <a:pPr marL="0" indent="0">
              <a:buNone/>
            </a:pPr>
            <a:r>
              <a:rPr lang="en-US">
                <a:latin typeface="+mj-lt"/>
              </a:rPr>
              <a:t>        </a:t>
            </a:r>
            <a:r>
              <a:rPr lang="en-US">
                <a:solidFill>
                  <a:srgbClr val="000080"/>
                </a:solidFill>
                <a:latin typeface="+mj-lt"/>
              </a:rPr>
              <a:t>System</a:t>
            </a:r>
            <a:r>
              <a:rPr lang="en-US">
                <a:latin typeface="+mj-lt"/>
              </a:rPr>
              <a:t>.out.println(result);</a:t>
            </a:r>
          </a:p>
          <a:p>
            <a:pPr marL="0" indent="0">
              <a:buNone/>
            </a:pPr>
            <a:r>
              <a:rPr lang="en-US">
                <a:latin typeface="+mj-lt"/>
              </a:rPr>
              <a:t>    }</a:t>
            </a:r>
          </a:p>
          <a:p>
            <a:pPr marL="0" indent="0">
              <a:buNone/>
            </a:pPr>
            <a:r>
              <a:rPr lang="en-US">
                <a:latin typeface="+mj-lt"/>
              </a:rPr>
              <a:t>}</a:t>
            </a:r>
          </a:p>
        </p:txBody>
      </p:sp>
    </p:spTree>
    <p:extLst>
      <p:ext uri="{BB962C8B-B14F-4D97-AF65-F5344CB8AC3E}">
        <p14:creationId xmlns:p14="http://schemas.microsoft.com/office/powerpoint/2010/main" val="23946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functions (preview)</a:t>
            </a:r>
          </a:p>
        </p:txBody>
      </p:sp>
    </p:spTree>
    <p:extLst>
      <p:ext uri="{BB962C8B-B14F-4D97-AF65-F5344CB8AC3E}">
        <p14:creationId xmlns:p14="http://schemas.microsoft.com/office/powerpoint/2010/main" val="41351168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E44E47-8F25-7B33-236C-1E9B71BB1739}"/>
              </a:ext>
            </a:extLst>
          </p:cNvPr>
          <p:cNvSpPr>
            <a:spLocks noGrp="1"/>
          </p:cNvSpPr>
          <p:nvPr>
            <p:ph type="title"/>
          </p:nvPr>
        </p:nvSpPr>
        <p:spPr/>
        <p:txBody>
          <a:bodyPr/>
          <a:lstStyle/>
          <a:p>
            <a:r>
              <a:rPr lang="en-US"/>
              <a:t>functions (preview)</a:t>
            </a:r>
          </a:p>
        </p:txBody>
      </p:sp>
      <p:sp>
        <p:nvSpPr>
          <p:cNvPr id="2" name="Content Placeholder 1">
            <a:extLst>
              <a:ext uri="{FF2B5EF4-FFF2-40B4-BE49-F238E27FC236}">
                <a16:creationId xmlns:a16="http://schemas.microsoft.com/office/drawing/2014/main" id="{8644B2B9-4605-BD63-C78E-E9702AC50B6E}"/>
              </a:ext>
            </a:extLst>
          </p:cNvPr>
          <p:cNvSpPr>
            <a:spLocks noGrp="1"/>
          </p:cNvSpPr>
          <p:nvPr>
            <p:ph sz="quarter" idx="10"/>
          </p:nvPr>
        </p:nvSpPr>
        <p:spPr/>
        <p:txBody>
          <a:bodyPr/>
          <a:lstStyle/>
          <a:p>
            <a:r>
              <a:rPr lang="en-US"/>
              <a:t>when a </a:t>
            </a:r>
            <a:r>
              <a:rPr lang="en-US" b="1"/>
              <a:t>function</a:t>
            </a:r>
            <a:r>
              <a:rPr lang="en-US"/>
              <a:t> is called, control flow jumps to the top of the function, flows down through it, and then jumps back to right after the function call</a:t>
            </a:r>
          </a:p>
        </p:txBody>
      </p:sp>
      <p:sp>
        <p:nvSpPr>
          <p:cNvPr id="5" name="TextBox 4">
            <a:extLst>
              <a:ext uri="{FF2B5EF4-FFF2-40B4-BE49-F238E27FC236}">
                <a16:creationId xmlns:a16="http://schemas.microsoft.com/office/drawing/2014/main" id="{3C810561-6C68-2C4E-DE97-AF292D4C7378}"/>
              </a:ext>
            </a:extLst>
          </p:cNvPr>
          <p:cNvSpPr txBox="1"/>
          <p:nvPr/>
        </p:nvSpPr>
        <p:spPr>
          <a:xfrm>
            <a:off x="457200" y="1895314"/>
            <a:ext cx="8229600" cy="2862322"/>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solidFill>
                  <a:srgbClr val="000000"/>
                </a:solidFill>
                <a:latin typeface="+mj-lt"/>
              </a:rPr>
              <a:t> pythagoreanTheorem(</a:t>
            </a:r>
            <a:r>
              <a:rPr lang="en-US">
                <a:solidFill>
                  <a:srgbClr val="000080"/>
                </a:solidFill>
                <a:latin typeface="+mj-lt"/>
              </a:rPr>
              <a:t>double</a:t>
            </a:r>
            <a:r>
              <a:rPr lang="en-US">
                <a:solidFill>
                  <a:srgbClr val="000000"/>
                </a:solidFill>
                <a:latin typeface="+mj-lt"/>
              </a:rPr>
              <a:t> a, </a:t>
            </a:r>
            <a:r>
              <a:rPr lang="en-US">
                <a:solidFill>
                  <a:srgbClr val="000080"/>
                </a:solidFill>
                <a:latin typeface="+mj-lt"/>
              </a:rPr>
              <a:t>double</a:t>
            </a:r>
            <a:r>
              <a:rPr lang="en-US">
                <a:solidFill>
                  <a:srgbClr val="000000"/>
                </a:solidFill>
                <a:latin typeface="+mj-lt"/>
              </a:rPr>
              <a:t> b) {</a:t>
            </a:r>
          </a:p>
          <a:p>
            <a:r>
              <a:rPr lang="en-US">
                <a:solidFill>
                  <a:srgbClr val="000000"/>
                </a:solidFill>
                <a:latin typeface="+mj-lt"/>
              </a:rPr>
              <a:t>        </a:t>
            </a:r>
            <a:r>
              <a:rPr lang="en-US">
                <a:solidFill>
                  <a:srgbClr val="0000FF"/>
                </a:solidFill>
                <a:latin typeface="+mj-lt"/>
              </a:rPr>
              <a:t>return</a:t>
            </a:r>
            <a:r>
              <a:rPr lang="en-US">
                <a:solidFill>
                  <a:srgbClr val="000000"/>
                </a:solidFill>
                <a:latin typeface="+mj-lt"/>
              </a:rPr>
              <a:t> </a:t>
            </a:r>
            <a:r>
              <a:rPr lang="en-US">
                <a:solidFill>
                  <a:srgbClr val="000080"/>
                </a:solidFill>
                <a:latin typeface="+mj-lt"/>
              </a:rPr>
              <a:t>Math</a:t>
            </a:r>
            <a:r>
              <a:rPr lang="en-US">
                <a:solidFill>
                  <a:srgbClr val="000000"/>
                </a:solidFill>
                <a:latin typeface="+mj-lt"/>
              </a:rPr>
              <a:t>.sqrt(a * a + b * b);</a:t>
            </a:r>
          </a:p>
          <a:p>
            <a:r>
              <a:rPr lang="en-US">
                <a:solidFill>
                  <a:srgbClr val="000000"/>
                </a:solidFill>
                <a:latin typeface="+mj-lt"/>
              </a:rPr>
              <a:t>    }</a:t>
            </a:r>
            <a:endParaRPr lang="en-US">
              <a:latin typeface="+mj-lt"/>
            </a:endParaRPr>
          </a:p>
          <a:p>
            <a:pPr marL="0" indent="0">
              <a:buNone/>
            </a:pPr>
            <a:endParaRPr lang="en-US">
              <a:latin typeface="+mj-lt"/>
            </a:endParaRP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r>
              <a:rPr lang="en-US">
                <a:latin typeface="+mj-lt"/>
              </a:rPr>
              <a:t>        </a:t>
            </a:r>
            <a:r>
              <a:rPr lang="en-US">
                <a:solidFill>
                  <a:srgbClr val="000080"/>
                </a:solidFill>
                <a:latin typeface="+mj-lt"/>
              </a:rPr>
              <a:t>double </a:t>
            </a:r>
            <a:r>
              <a:rPr lang="en-US">
                <a:latin typeface="+mj-lt"/>
              </a:rPr>
              <a:t>hypotenuse = </a:t>
            </a:r>
            <a:r>
              <a:rPr lang="en-US">
                <a:solidFill>
                  <a:srgbClr val="000000"/>
                </a:solidFill>
                <a:latin typeface="Consolas"/>
              </a:rPr>
              <a:t>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endParaRPr lang="en-US">
              <a:latin typeface="+mj-lt"/>
            </a:endParaRPr>
          </a:p>
          <a:p>
            <a:r>
              <a:rPr lang="en-US">
                <a:latin typeface="+mj-lt"/>
              </a:rPr>
              <a:t>        </a:t>
            </a:r>
            <a:r>
              <a:rPr lang="en-US">
                <a:solidFill>
                  <a:srgbClr val="000080"/>
                </a:solidFill>
                <a:latin typeface="+mj-lt"/>
              </a:rPr>
              <a:t>System</a:t>
            </a:r>
            <a:r>
              <a:rPr lang="en-US">
                <a:latin typeface="+mj-lt"/>
              </a:rPr>
              <a:t>.out.println(</a:t>
            </a:r>
            <a:r>
              <a:rPr lang="en-US">
                <a:solidFill>
                  <a:srgbClr val="000000"/>
                </a:solidFill>
                <a:latin typeface="Consolas"/>
              </a:rPr>
              <a:t>hypotenuse</a:t>
            </a:r>
            <a:r>
              <a:rPr lang="en-US">
                <a:latin typeface="+mj-lt"/>
              </a:rPr>
              <a:t>);</a:t>
            </a:r>
          </a:p>
          <a:p>
            <a:pPr marL="0" indent="0">
              <a:buNone/>
            </a:pPr>
            <a:r>
              <a:rPr lang="en-US">
                <a:latin typeface="+mj-lt"/>
              </a:rPr>
              <a:t>    }</a:t>
            </a:r>
          </a:p>
          <a:p>
            <a:pPr marL="0" indent="0">
              <a:buNone/>
            </a:pPr>
            <a:r>
              <a:rPr lang="en-US">
                <a:latin typeface="+mj-lt"/>
              </a:rPr>
              <a:t>} </a:t>
            </a:r>
          </a:p>
        </p:txBody>
      </p:sp>
    </p:spTree>
    <p:extLst>
      <p:ext uri="{BB962C8B-B14F-4D97-AF65-F5344CB8AC3E}">
        <p14:creationId xmlns:p14="http://schemas.microsoft.com/office/powerpoint/2010/main" val="49761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assert</a:t>
            </a:r>
          </a:p>
        </p:txBody>
      </p:sp>
    </p:spTree>
    <p:extLst>
      <p:ext uri="{BB962C8B-B14F-4D97-AF65-F5344CB8AC3E}">
        <p14:creationId xmlns:p14="http://schemas.microsoft.com/office/powerpoint/2010/main" val="246429379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(1/2)</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assert statement</a:t>
            </a:r>
            <a:r>
              <a:rPr lang="en-US"/>
              <a:t> crashes the program if its condition is false</a:t>
            </a:r>
          </a:p>
          <a:p>
            <a:pPr lvl="1"/>
            <a:r>
              <a:rPr lang="en-US">
                <a:solidFill>
                  <a:srgbClr val="0000FF"/>
                </a:solidFill>
                <a:latin typeface="+mj-lt"/>
              </a:rPr>
              <a:t>assert</a:t>
            </a:r>
            <a:r>
              <a:rPr lang="en-US">
                <a:latin typeface="+mj-lt"/>
              </a:rPr>
              <a:t> false;</a:t>
            </a:r>
            <a:r>
              <a:rPr lang="en-US"/>
              <a:t> crashes the program no matter what</a:t>
            </a:r>
          </a:p>
          <a:p>
            <a:endParaRPr lang="en-US"/>
          </a:p>
        </p:txBody>
      </p:sp>
      <p:sp>
        <p:nvSpPr>
          <p:cNvPr id="2" name="TextBox 1">
            <a:extLst>
              <a:ext uri="{FF2B5EF4-FFF2-40B4-BE49-F238E27FC236}">
                <a16:creationId xmlns:a16="http://schemas.microsoft.com/office/drawing/2014/main" id="{AFFA2E2B-0E4D-EECC-F2DE-19A2A6EC9603}"/>
              </a:ext>
            </a:extLst>
          </p:cNvPr>
          <p:cNvSpPr txBox="1"/>
          <p:nvPr/>
        </p:nvSpPr>
        <p:spPr>
          <a:xfrm>
            <a:off x="457200" y="1656562"/>
            <a:ext cx="8229600" cy="341632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class</a:t>
            </a:r>
            <a:r>
              <a:rPr lang="en-US">
                <a:solidFill>
                  <a:srgbClr val="000000"/>
                </a:solidFill>
                <a:latin typeface="Consolas"/>
              </a:rPr>
              <a:t> </a:t>
            </a:r>
            <a:r>
              <a:rPr lang="en-US">
                <a:solidFill>
                  <a:srgbClr val="000080"/>
                </a:solidFill>
                <a:latin typeface="Consolas"/>
              </a:rPr>
              <a:t>Main</a:t>
            </a:r>
            <a:r>
              <a:rPr lang="en-US">
                <a:solidFill>
                  <a:srgbClr val="000000"/>
                </a:solidFill>
                <a:latin typeface="Consolas"/>
              </a:rPr>
              <a:t> {</a:t>
            </a:r>
          </a:p>
          <a:p>
            <a:r>
              <a:rPr lang="en-US"/>
              <a:t>    </a:t>
            </a:r>
            <a:r>
              <a:rPr lang="en-US">
                <a:solidFill>
                  <a:srgbClr val="0000FF"/>
                </a:solidFill>
                <a:latin typeface="Consolas"/>
              </a:rPr>
              <a:t>static</a:t>
            </a:r>
            <a:r>
              <a:rPr lang="en-US">
                <a:solidFill>
                  <a:srgbClr val="000080"/>
                </a:solidFill>
                <a:latin typeface="Consolas"/>
              </a:rPr>
              <a:t> double</a:t>
            </a:r>
            <a:r>
              <a:rPr lang="en-US">
                <a:solidFill>
                  <a:srgbClr val="000000"/>
                </a:solidFill>
                <a:latin typeface="Consolas"/>
              </a:rPr>
              <a:t> pythagoreanTheorem(</a:t>
            </a:r>
            <a:r>
              <a:rPr lang="en-US">
                <a:solidFill>
                  <a:srgbClr val="000080"/>
                </a:solidFill>
                <a:latin typeface="Consolas"/>
              </a:rPr>
              <a:t>double</a:t>
            </a:r>
            <a:r>
              <a:rPr lang="en-US">
                <a:solidFill>
                  <a:srgbClr val="000000"/>
                </a:solidFill>
                <a:latin typeface="Consolas"/>
              </a:rPr>
              <a:t> a, </a:t>
            </a:r>
            <a:r>
              <a:rPr lang="en-US">
                <a:solidFill>
                  <a:srgbClr val="000080"/>
                </a:solidFill>
                <a:latin typeface="Consolas"/>
              </a:rPr>
              <a:t>double</a:t>
            </a:r>
            <a:r>
              <a:rPr lang="en-US">
                <a:solidFill>
                  <a:srgbClr val="000000"/>
                </a:solidFill>
                <a:latin typeface="Consolas"/>
              </a:rPr>
              <a:t> b) {</a:t>
            </a:r>
          </a:p>
          <a:p>
            <a:pPr lvl="0"/>
            <a:r>
              <a:rPr lang="en-US">
                <a:solidFill>
                  <a:srgbClr val="000000"/>
                </a:solidFill>
                <a:latin typeface="Consolas"/>
              </a:rPr>
              <a:t>        </a:t>
            </a:r>
            <a:r>
              <a:rPr lang="en-US">
                <a:solidFill>
                  <a:srgbClr val="0000FF"/>
                </a:solidFill>
                <a:latin typeface="Consolas"/>
              </a:rPr>
              <a:t>assert </a:t>
            </a:r>
            <a:r>
              <a:rPr lang="en-US">
                <a:latin typeface="Consolas"/>
              </a:rPr>
              <a:t>a &gt; 0.0;</a:t>
            </a:r>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assert </a:t>
            </a:r>
            <a:r>
              <a:rPr lang="en-US">
                <a:latin typeface="Consolas"/>
              </a:rPr>
              <a:t>b &gt; 0.0;</a:t>
            </a:r>
            <a:endParaRPr lang="en-US">
              <a:solidFill>
                <a:srgbClr val="000000"/>
              </a:solidFill>
              <a:latin typeface="Consolas"/>
            </a:endParaRPr>
          </a:p>
          <a:p>
            <a:r>
              <a:rPr lang="en-US">
                <a:solidFill>
                  <a:srgbClr val="000000"/>
                </a:solidFill>
                <a:latin typeface="Consolas"/>
              </a:rPr>
              <a:t>        </a:t>
            </a:r>
            <a:r>
              <a:rPr lang="en-US">
                <a:solidFill>
                  <a:srgbClr val="0000FF"/>
                </a:solidFill>
                <a:latin typeface="Consolas"/>
              </a:rPr>
              <a:t>return</a:t>
            </a:r>
            <a:r>
              <a:rPr lang="en-US">
                <a:solidFill>
                  <a:srgbClr val="000000"/>
                </a:solidFill>
                <a:latin typeface="Consolas"/>
              </a:rPr>
              <a:t> </a:t>
            </a:r>
            <a:r>
              <a:rPr lang="en-US">
                <a:solidFill>
                  <a:srgbClr val="000080"/>
                </a:solidFill>
                <a:latin typeface="Consolas"/>
              </a:rPr>
              <a:t>Math</a:t>
            </a:r>
            <a:r>
              <a:rPr lang="en-US">
                <a:solidFill>
                  <a:srgbClr val="000000"/>
                </a:solidFill>
                <a:latin typeface="Consolas"/>
              </a:rPr>
              <a:t>.sqrt(a * a + b * b);</a:t>
            </a:r>
          </a:p>
          <a:p>
            <a:r>
              <a:rPr lang="en-US">
                <a:solidFill>
                  <a:srgbClr val="000000"/>
                </a:solidFill>
                <a:latin typeface="Consolas"/>
              </a:rPr>
              <a:t>    }</a:t>
            </a:r>
          </a:p>
          <a:p>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public</a:t>
            </a:r>
            <a:r>
              <a:rPr lang="en-US">
                <a:solidFill>
                  <a:srgbClr val="000000"/>
                </a:solidFill>
                <a:latin typeface="Consolas"/>
              </a:rPr>
              <a:t> </a:t>
            </a:r>
            <a:r>
              <a:rPr lang="en-US">
                <a:solidFill>
                  <a:srgbClr val="0000FF"/>
                </a:solidFill>
                <a:latin typeface="Consolas"/>
              </a:rPr>
              <a:t>static</a:t>
            </a:r>
            <a:r>
              <a:rPr lang="en-US">
                <a:solidFill>
                  <a:srgbClr val="000000"/>
                </a:solidFill>
                <a:latin typeface="Consolas"/>
              </a:rPr>
              <a:t> </a:t>
            </a:r>
            <a:r>
              <a:rPr lang="en-US">
                <a:solidFill>
                  <a:srgbClr val="000080"/>
                </a:solidFill>
                <a:latin typeface="Consolas"/>
              </a:rPr>
              <a:t>void</a:t>
            </a:r>
            <a:r>
              <a:rPr lang="en-US">
                <a:solidFill>
                  <a:srgbClr val="000000"/>
                </a:solidFill>
                <a:latin typeface="Consolas"/>
              </a:rPr>
              <a:t> main(</a:t>
            </a:r>
            <a:r>
              <a:rPr lang="en-US">
                <a:solidFill>
                  <a:srgbClr val="000080"/>
                </a:solidFill>
                <a:latin typeface="Consolas"/>
              </a:rPr>
              <a:t>String</a:t>
            </a:r>
            <a:r>
              <a:rPr lang="en-US">
                <a:solidFill>
                  <a:srgbClr val="000000"/>
                </a:solidFill>
                <a:latin typeface="Consolas"/>
              </a:rPr>
              <a:t>[] arguments) {</a:t>
            </a:r>
          </a:p>
          <a:p>
            <a:pPr lvl="0"/>
            <a:r>
              <a:rPr lang="en-US">
                <a:solidFill>
                  <a:srgbClr val="000000"/>
                </a:solidFill>
                <a:latin typeface="Consolas"/>
              </a:rPr>
              <a:t>        </a:t>
            </a:r>
            <a:r>
              <a:rPr lang="en-US">
                <a:solidFill>
                  <a:srgbClr val="000080"/>
                </a:solidFill>
                <a:latin typeface="Consolas"/>
              </a:rPr>
              <a:t>double </a:t>
            </a:r>
            <a:r>
              <a:rPr lang="en-US">
                <a:solidFill>
                  <a:srgbClr val="000000"/>
                </a:solidFill>
                <a:latin typeface="Consolas"/>
              </a:rPr>
              <a:t>hypotenuse = 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p>
          <a:p>
            <a:pPr lvl="0"/>
            <a:r>
              <a:rPr lang="en-US">
                <a:solidFill>
                  <a:srgbClr val="000000"/>
                </a:solidFill>
                <a:latin typeface="Consolas"/>
              </a:rPr>
              <a:t>        </a:t>
            </a:r>
            <a:r>
              <a:rPr lang="en-US">
                <a:solidFill>
                  <a:srgbClr val="000080"/>
                </a:solidFill>
                <a:latin typeface="Consolas"/>
              </a:rPr>
              <a:t>System</a:t>
            </a:r>
            <a:r>
              <a:rPr lang="en-US">
                <a:solidFill>
                  <a:srgbClr val="000000"/>
                </a:solidFill>
                <a:latin typeface="Consolas"/>
              </a:rPr>
              <a:t>.out.println(hypotenuse);</a:t>
            </a:r>
          </a:p>
          <a:p>
            <a:pPr lvl="0"/>
            <a:r>
              <a:rPr lang="en-US">
                <a:solidFill>
                  <a:srgbClr val="000000"/>
                </a:solidFill>
                <a:latin typeface="Consolas"/>
              </a:rPr>
              <a:t>    }</a:t>
            </a:r>
          </a:p>
          <a:p>
            <a:pPr lvl="0"/>
            <a:r>
              <a:rPr lang="en-US">
                <a:solidFill>
                  <a:srgbClr val="000000"/>
                </a:solidFill>
                <a:latin typeface="Consolas"/>
              </a:rPr>
              <a:t>} </a:t>
            </a:r>
          </a:p>
        </p:txBody>
      </p:sp>
    </p:spTree>
    <p:extLst>
      <p:ext uri="{BB962C8B-B14F-4D97-AF65-F5344CB8AC3E}">
        <p14:creationId xmlns:p14="http://schemas.microsoft.com/office/powerpoint/2010/main" val="181919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(2/2)</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 asserts are actually disabled by default in Java, and  are ignored</a:t>
            </a:r>
          </a:p>
          <a:p>
            <a:pPr lvl="1"/>
            <a:r>
              <a:rPr lang="en-US" b="1"/>
              <a:t> DrJava enables them by default 🙂👍</a:t>
            </a:r>
          </a:p>
          <a:p>
            <a:pPr marL="0" indent="0">
              <a:buNone/>
            </a:pPr>
            <a:endParaRPr lang="en-US"/>
          </a:p>
        </p:txBody>
      </p:sp>
    </p:spTree>
    <p:extLst>
      <p:ext uri="{BB962C8B-B14F-4D97-AF65-F5344CB8AC3E}">
        <p14:creationId xmlns:p14="http://schemas.microsoft.com/office/powerpoint/2010/main" val="34196545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if</a:t>
            </a:r>
            <a:r>
              <a:rPr lang="en-US"/>
              <a:t> and </a:t>
            </a:r>
            <a:r>
              <a:rPr lang="en-US">
                <a:latin typeface="+mj-lt"/>
              </a:rPr>
              <a:t>else</a:t>
            </a:r>
          </a:p>
        </p:txBody>
      </p:sp>
    </p:spTree>
    <p:extLst>
      <p:ext uri="{BB962C8B-B14F-4D97-AF65-F5344CB8AC3E}">
        <p14:creationId xmlns:p14="http://schemas.microsoft.com/office/powerpoint/2010/main" val="102061423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if</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if statement</a:t>
            </a:r>
            <a:r>
              <a:rPr lang="en-US"/>
              <a:t> lets a program make a decision</a:t>
            </a:r>
            <a:br>
              <a:rPr lang="en-US"/>
            </a:br>
            <a:r>
              <a:rPr lang="en-US"/>
              <a:t>(instead of just stepping down down down forever down)</a:t>
            </a:r>
          </a:p>
          <a:p>
            <a:endParaRPr lang="en-US"/>
          </a:p>
          <a:p>
            <a:endParaRPr lang="en-US"/>
          </a:p>
        </p:txBody>
      </p:sp>
      <p:sp>
        <p:nvSpPr>
          <p:cNvPr id="2" name="TextBox 1">
            <a:extLst>
              <a:ext uri="{FF2B5EF4-FFF2-40B4-BE49-F238E27FC236}">
                <a16:creationId xmlns:a16="http://schemas.microsoft.com/office/drawing/2014/main" id="{AFFA2E2B-0E4D-EECC-F2DE-19A2A6EC9603}"/>
              </a:ext>
            </a:extLst>
          </p:cNvPr>
          <p:cNvSpPr txBox="1"/>
          <p:nvPr/>
        </p:nvSpPr>
        <p:spPr>
          <a:xfrm>
            <a:off x="457200" y="1668541"/>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a:t>
            </a:r>
            <a:endParaRPr lang="en-US">
              <a:latin typeface="+mj-lt"/>
            </a:endParaRPr>
          </a:p>
        </p:txBody>
      </p:sp>
    </p:spTree>
    <p:extLst>
      <p:ext uri="{BB962C8B-B14F-4D97-AF65-F5344CB8AC3E}">
        <p14:creationId xmlns:p14="http://schemas.microsoft.com/office/powerpoint/2010/main" val="187446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if</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if-body</a:t>
            </a:r>
            <a:r>
              <a:rPr lang="en-US" sz="2800">
                <a:latin typeface="+mj-lt"/>
              </a:rPr>
              <a:t> } </a:t>
            </a:r>
            <a:r>
              <a:rPr lang="en-US" sz="2800">
                <a:solidFill>
                  <a:srgbClr val="0000FF"/>
                </a:solidFill>
                <a:latin typeface="+mj-lt"/>
              </a:rPr>
              <a:t>else </a:t>
            </a:r>
            <a:r>
              <a:rPr lang="en-US" sz="2800">
                <a:latin typeface="+mj-lt"/>
              </a:rPr>
              <a:t>{ </a:t>
            </a:r>
            <a:r>
              <a:rPr lang="en-US" sz="2800">
                <a:solidFill>
                  <a:schemeClr val="bg1">
                    <a:lumMod val="75000"/>
                  </a:schemeClr>
                </a:solidFill>
                <a:latin typeface="+mj-lt"/>
              </a:rPr>
              <a:t>else-body</a:t>
            </a:r>
            <a:r>
              <a:rPr lang="en-US" sz="2800">
                <a:latin typeface="+mj-lt"/>
              </a:rPr>
              <a:t> }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the body of an </a:t>
            </a:r>
            <a:r>
              <a:rPr lang="en-US" b="1"/>
              <a:t>else statement</a:t>
            </a:r>
            <a:r>
              <a:rPr lang="en-US"/>
              <a:t> is executed if its corresponding if statement's condition is false</a:t>
            </a:r>
          </a:p>
          <a:p>
            <a:endParaRPr lang="en-US"/>
          </a:p>
        </p:txBody>
      </p:sp>
      <p:sp>
        <p:nvSpPr>
          <p:cNvPr id="2" name="TextBox 1">
            <a:extLst>
              <a:ext uri="{FF2B5EF4-FFF2-40B4-BE49-F238E27FC236}">
                <a16:creationId xmlns:a16="http://schemas.microsoft.com/office/drawing/2014/main" id="{15AFD098-6412-DF76-17F7-A7FBDB88BA66}"/>
              </a:ext>
            </a:extLst>
          </p:cNvPr>
          <p:cNvSpPr txBox="1"/>
          <p:nvPr/>
        </p:nvSpPr>
        <p:spPr>
          <a:xfrm>
            <a:off x="457200" y="1668541"/>
            <a:ext cx="8229600" cy="2308324"/>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 </a:t>
            </a:r>
            <a:r>
              <a:rPr lang="en-US">
                <a:solidFill>
                  <a:srgbClr val="0000FF"/>
                </a:solidFill>
                <a:latin typeface="Consolas"/>
              </a:rPr>
              <a:t>else </a:t>
            </a:r>
            <a:r>
              <a:rPr lang="en-US">
                <a:latin typeface="Consolas"/>
              </a:rPr>
              <a:t>{</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a:p>
            <a:pPr lvl="0"/>
            <a:r>
              <a:rPr lang="en-US">
                <a:latin typeface="Consolas"/>
              </a:rPr>
              <a:t>}</a:t>
            </a:r>
            <a:endParaRPr lang="en-US"/>
          </a:p>
        </p:txBody>
      </p:sp>
    </p:spTree>
    <p:extLst>
      <p:ext uri="{BB962C8B-B14F-4D97-AF65-F5344CB8AC3E}">
        <p14:creationId xmlns:p14="http://schemas.microsoft.com/office/powerpoint/2010/main" val="187647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000">
                <a:solidFill>
                  <a:srgbClr val="0000FF"/>
                </a:solidFill>
                <a:latin typeface="+mj-lt"/>
              </a:rPr>
              <a:t>if</a:t>
            </a:r>
            <a:r>
              <a:rPr lang="en-US" sz="2000">
                <a:latin typeface="+mj-lt"/>
              </a:rPr>
              <a:t>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rgbClr val="0000FF"/>
                </a:solidFill>
                <a:latin typeface="+mj-lt"/>
              </a:rPr>
              <a:t>else if </a:t>
            </a:r>
            <a:r>
              <a:rPr lang="en-US" sz="2000">
                <a:latin typeface="+mj-lt"/>
              </a:rPr>
              <a:t>(</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solidFill>
                  <a:srgbClr val="0000FF"/>
                </a:solidFill>
                <a:latin typeface="+mj-lt"/>
              </a:rPr>
              <a:t> else </a:t>
            </a:r>
            <a:r>
              <a:rPr lang="en-US" sz="2000">
                <a:latin typeface="+mj-lt"/>
              </a:rPr>
              <a:t>{ </a:t>
            </a:r>
            <a:r>
              <a:rPr lang="en-US" sz="2000">
                <a:solidFill>
                  <a:schemeClr val="bg1">
                    <a:lumMod val="75000"/>
                  </a:schemeClr>
                </a:solidFill>
                <a:latin typeface="+mj-lt"/>
              </a:rPr>
              <a:t>...</a:t>
            </a:r>
            <a:r>
              <a:rPr lang="en-US" sz="2000">
                <a:latin typeface="+mj-lt"/>
              </a:rPr>
              <a:t> }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if and else statements can be chained together</a:t>
            </a:r>
          </a:p>
          <a:p>
            <a:pPr lvl="1"/>
            <a:r>
              <a:rPr lang="en-US"/>
              <a:t>this is great for decisions with many options</a:t>
            </a:r>
          </a:p>
          <a:p>
            <a:endParaRPr lang="en-US"/>
          </a:p>
        </p:txBody>
      </p:sp>
      <p:sp>
        <p:nvSpPr>
          <p:cNvPr id="2" name="TextBox 1">
            <a:extLst>
              <a:ext uri="{FF2B5EF4-FFF2-40B4-BE49-F238E27FC236}">
                <a16:creationId xmlns:a16="http://schemas.microsoft.com/office/drawing/2014/main" id="{39D0D3E8-5BCE-6FDA-8B68-02C193C5E1F3}"/>
              </a:ext>
            </a:extLst>
          </p:cNvPr>
          <p:cNvSpPr txBox="1"/>
          <p:nvPr/>
        </p:nvSpPr>
        <p:spPr>
          <a:xfrm>
            <a:off x="457200" y="1749263"/>
            <a:ext cx="8229600" cy="3139321"/>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80"/>
                </a:solidFill>
                <a:latin typeface="+mj-lt"/>
              </a:rPr>
              <a:t>int </a:t>
            </a:r>
            <a:r>
              <a:rPr lang="en-US">
                <a:latin typeface="+mj-lt"/>
              </a:rPr>
              <a:t>choice = getIntFromUser();</a:t>
            </a:r>
          </a:p>
          <a:p>
            <a:pPr marL="0" indent="0">
              <a:buNone/>
            </a:pPr>
            <a:endParaRPr lang="en-US">
              <a:solidFill>
                <a:srgbClr val="000080"/>
              </a:solidFill>
              <a:latin typeface="+mj-lt"/>
            </a:endParaRPr>
          </a:p>
          <a:p>
            <a:r>
              <a:rPr lang="en-US">
                <a:solidFill>
                  <a:srgbClr val="0000FF"/>
                </a:solidFill>
                <a:latin typeface="+mj-lt"/>
              </a:rPr>
              <a:t>if </a:t>
            </a:r>
            <a:r>
              <a:rPr lang="en-US">
                <a:solidFill>
                  <a:srgbClr val="000000"/>
                </a:solidFill>
                <a:latin typeface="+mj-lt"/>
              </a:rPr>
              <a:t>(choice == 0) {</a:t>
            </a:r>
          </a:p>
          <a:p>
            <a:pPr lvl="0"/>
            <a:r>
              <a:rPr lang="en-US">
                <a:solidFill>
                  <a:srgbClr val="000000"/>
                </a:solidFill>
                <a:latin typeface="+mj-lt"/>
              </a:rPr>
              <a:t>    </a:t>
            </a:r>
            <a:r>
              <a:rPr lang="en-US">
                <a:solidFill>
                  <a:srgbClr val="FFFFFF">
                    <a:lumMod val="75000"/>
                  </a:srgbClr>
                </a:solidFill>
                <a:latin typeface="+mj-lt"/>
                <a:ea typeface="Segoe UI Emoji" panose="020B0502040204020203" pitchFamily="34" charset="0"/>
                <a:cs typeface="+mj-cs"/>
              </a:rPr>
              <a:t>...</a:t>
            </a:r>
            <a:endParaRPr lang="en-US">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1)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2)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a:t>
            </a:r>
            <a:r>
              <a:rPr lang="en-US">
                <a:solidFill>
                  <a:srgbClr val="000000"/>
                </a:solidFill>
                <a:latin typeface="+mj-lt"/>
              </a:rPr>
              <a:t>{</a:t>
            </a:r>
          </a:p>
          <a:p>
            <a:r>
              <a:rPr lang="en-US">
                <a:solidFill>
                  <a:srgbClr val="FFFFFF">
                    <a:lumMod val="75000"/>
                  </a:srgbClr>
                </a:solidFill>
                <a:latin typeface="+mj-lt"/>
                <a:ea typeface="Segoe UI Emoji" panose="020B0502040204020203" pitchFamily="34" charset="0"/>
              </a:rPr>
              <a:t>    </a:t>
            </a:r>
            <a:r>
              <a:rPr lang="en-US">
                <a:latin typeface="+mj-lt"/>
                <a:ea typeface="Segoe UI Emoji" panose="020B0502040204020203" pitchFamily="34" charset="0"/>
              </a:rPr>
              <a:t>assert </a:t>
            </a:r>
            <a:r>
              <a:rPr lang="en-US">
                <a:solidFill>
                  <a:srgbClr val="0000FF"/>
                </a:solidFill>
                <a:latin typeface="+mj-lt"/>
                <a:ea typeface="Segoe UI Emoji" panose="020B0502040204020203" pitchFamily="34" charset="0"/>
              </a:rPr>
              <a:t>false</a:t>
            </a:r>
            <a:r>
              <a:rPr lang="en-US">
                <a:latin typeface="+mj-lt"/>
                <a:ea typeface="Segoe UI Emoji" panose="020B0502040204020203" pitchFamily="34" charset="0"/>
              </a:rPr>
              <a:t>;</a:t>
            </a:r>
            <a:endParaRPr lang="en-US">
              <a:latin typeface="+mj-lt"/>
            </a:endParaRPr>
          </a:p>
          <a:p>
            <a:r>
              <a:rPr lang="en-US">
                <a:solidFill>
                  <a:srgbClr val="000000"/>
                </a:solidFill>
                <a:latin typeface="+mj-lt"/>
              </a:rPr>
              <a:t>}</a:t>
            </a:r>
          </a:p>
        </p:txBody>
      </p:sp>
    </p:spTree>
    <p:extLst>
      <p:ext uri="{BB962C8B-B14F-4D97-AF65-F5344CB8AC3E}">
        <p14:creationId xmlns:p14="http://schemas.microsoft.com/office/powerpoint/2010/main" val="9120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09987-52A6-5C7C-0C54-65AF6565CD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127B5F-39FE-7F4F-415F-A9D2CF02A48B}"/>
              </a:ext>
            </a:extLst>
          </p:cNvPr>
          <p:cNvSpPr>
            <a:spLocks noGrp="1"/>
          </p:cNvSpPr>
          <p:nvPr>
            <p:ph type="title"/>
          </p:nvPr>
        </p:nvSpPr>
        <p:spPr/>
        <p:txBody>
          <a:bodyPr/>
          <a:lstStyle/>
          <a:p>
            <a:r>
              <a:rPr lang="en-US"/>
              <a:t>the syllabus is online</a:t>
            </a:r>
            <a:br>
              <a:rPr lang="en-US"/>
            </a:br>
            <a:r>
              <a:rPr lang="en-US" sz="3200">
                <a:hlinkClick r:id="rId2"/>
              </a:rPr>
              <a:t>https://github.com/james-bern/CS136/wiki</a:t>
            </a:r>
            <a:endParaRPr lang="en-US"/>
          </a:p>
        </p:txBody>
      </p:sp>
    </p:spTree>
    <p:extLst>
      <p:ext uri="{BB962C8B-B14F-4D97-AF65-F5344CB8AC3E}">
        <p14:creationId xmlns:p14="http://schemas.microsoft.com/office/powerpoint/2010/main" val="69083523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while</a:t>
            </a:r>
            <a:r>
              <a:rPr lang="en-US"/>
              <a:t> and </a:t>
            </a:r>
            <a:r>
              <a:rPr lang="en-US">
                <a:latin typeface="+mj-lt"/>
              </a:rPr>
              <a:t>do...while</a:t>
            </a:r>
          </a:p>
        </p:txBody>
      </p:sp>
    </p:spTree>
    <p:extLst>
      <p:ext uri="{BB962C8B-B14F-4D97-AF65-F5344CB8AC3E}">
        <p14:creationId xmlns:p14="http://schemas.microsoft.com/office/powerpoint/2010/main" val="1521510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while</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while loop</a:t>
            </a:r>
            <a:r>
              <a:rPr lang="en-US"/>
              <a:t> repeats a block of code as long as the condition holds</a:t>
            </a:r>
            <a:br>
              <a:rPr lang="en-US"/>
            </a:br>
            <a:r>
              <a:rPr lang="en-US"/>
              <a:t>(if the condition is false the first time we see it, we never execute the body)</a:t>
            </a:r>
          </a:p>
          <a:p>
            <a:pPr lvl="1"/>
            <a:r>
              <a:rPr lang="en-US">
                <a:solidFill>
                  <a:srgbClr val="0000FF"/>
                </a:solidFill>
                <a:latin typeface="+mj-lt"/>
              </a:rPr>
              <a:t>while</a:t>
            </a:r>
            <a:r>
              <a:rPr lang="en-US">
                <a:latin typeface="+mj-lt"/>
              </a:rPr>
              <a:t> (</a:t>
            </a:r>
            <a:r>
              <a:rPr lang="en-US">
                <a:solidFill>
                  <a:srgbClr val="0000FF"/>
                </a:solidFill>
                <a:latin typeface="+mj-lt"/>
              </a:rPr>
              <a:t>true</a:t>
            </a:r>
            <a:r>
              <a:rPr lang="en-US">
                <a:latin typeface="+mj-lt"/>
              </a:rPr>
              <a:t>) { </a:t>
            </a:r>
            <a:r>
              <a:rPr lang="en-US">
                <a:solidFill>
                  <a:srgbClr val="BFBFBF"/>
                </a:solidFill>
                <a:latin typeface="+mj-lt"/>
              </a:rPr>
              <a:t>...</a:t>
            </a:r>
            <a:r>
              <a:rPr lang="en-US">
                <a:latin typeface="+mj-lt"/>
              </a:rPr>
              <a:t> }</a:t>
            </a:r>
            <a:r>
              <a:rPr lang="en-US"/>
              <a:t> is an infinite loop</a:t>
            </a:r>
          </a:p>
          <a:p>
            <a:endParaRPr lang="en-US"/>
          </a:p>
        </p:txBody>
      </p:sp>
      <p:sp>
        <p:nvSpPr>
          <p:cNvPr id="2" name="TextBox 1">
            <a:extLst>
              <a:ext uri="{FF2B5EF4-FFF2-40B4-BE49-F238E27FC236}">
                <a16:creationId xmlns:a16="http://schemas.microsoft.com/office/drawing/2014/main" id="{3085A490-B9A7-3B13-BFCB-C7BC529E87F7}"/>
              </a:ext>
            </a:extLst>
          </p:cNvPr>
          <p:cNvSpPr txBox="1"/>
          <p:nvPr/>
        </p:nvSpPr>
        <p:spPr>
          <a:xfrm>
            <a:off x="457200" y="2148838"/>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solidFill>
                  <a:srgbClr val="000000"/>
                </a:solidFill>
                <a:latin typeface="Consolas"/>
              </a:rPr>
              <a:t>(!gameOver)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gameOver = true;</a:t>
            </a: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384082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do </a:t>
            </a:r>
            <a:r>
              <a:rPr lang="en-US">
                <a:latin typeface="+mj-lt"/>
              </a:rPr>
              <a:t>{</a:t>
            </a:r>
            <a:r>
              <a:rPr lang="en-US">
                <a:solidFill>
                  <a:srgbClr val="0000FF"/>
                </a:solidFill>
                <a:latin typeface="+mj-lt"/>
              </a:rPr>
              <a:t> </a:t>
            </a:r>
            <a:r>
              <a:rPr lang="en-US">
                <a:solidFill>
                  <a:schemeClr val="bg1">
                    <a:lumMod val="75000"/>
                  </a:schemeClr>
                </a:solidFill>
                <a:latin typeface="+mj-lt"/>
              </a:rPr>
              <a:t>...</a:t>
            </a:r>
            <a:r>
              <a:rPr lang="en-US">
                <a:latin typeface="+mj-lt"/>
              </a:rPr>
              <a:t> } </a:t>
            </a:r>
            <a:r>
              <a:rPr lang="en-US">
                <a:solidFill>
                  <a:srgbClr val="0000FF"/>
                </a:solidFill>
                <a:latin typeface="+mj-lt"/>
              </a:rPr>
              <a:t>while</a:t>
            </a:r>
            <a:r>
              <a:rPr lang="en-US">
                <a:latin typeface="+mj-lt"/>
              </a:rPr>
              <a:t> (</a:t>
            </a:r>
            <a:r>
              <a:rPr lang="en-US">
                <a:solidFill>
                  <a:schemeClr val="bg1">
                    <a:lumMod val="75000"/>
                  </a:schemeClr>
                </a:solidFill>
                <a:latin typeface="+mj-lt"/>
              </a:rPr>
              <a:t>...</a:t>
            </a:r>
            <a:r>
              <a:rPr lang="en-US">
                <a:latin typeface="+mj-lt"/>
              </a:rPr>
              <a:t>);</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do...while</a:t>
            </a:r>
            <a:r>
              <a:rPr lang="en-US"/>
              <a:t> loop is (sometimes) useful when you know you need to do something at least once (and then potentially a bunch more times)</a:t>
            </a:r>
          </a:p>
        </p:txBody>
      </p:sp>
      <p:sp>
        <p:nvSpPr>
          <p:cNvPr id="5" name="TextBox 4">
            <a:extLst>
              <a:ext uri="{FF2B5EF4-FFF2-40B4-BE49-F238E27FC236}">
                <a16:creationId xmlns:a16="http://schemas.microsoft.com/office/drawing/2014/main" id="{454D65D7-B838-4643-76FB-264E5BDEF76C}"/>
              </a:ext>
            </a:extLst>
          </p:cNvPr>
          <p:cNvSpPr txBox="1"/>
          <p:nvPr/>
        </p:nvSpPr>
        <p:spPr>
          <a:xfrm>
            <a:off x="457200" y="16685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a:t>
            </a:r>
            <a:endParaRPr lang="en-US">
              <a:solidFill>
                <a:srgbClr val="007B00"/>
              </a:solidFill>
              <a:latin typeface="+mj-lt"/>
            </a:endParaRPr>
          </a:p>
          <a:p>
            <a:pPr marL="0" indent="0">
              <a:buNone/>
            </a:pPr>
            <a:r>
              <a:rPr lang="en-US">
                <a:solidFill>
                  <a:srgbClr val="0000FF"/>
                </a:solidFill>
                <a:latin typeface="+mj-lt"/>
              </a:rPr>
              <a:t>do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r>
              <a:rPr lang="en-US">
                <a:solidFill>
                  <a:srgbClr val="0000FF"/>
                </a:solidFill>
                <a:latin typeface="+mj-lt"/>
              </a:rPr>
              <a:t> while </a:t>
            </a:r>
            <a:r>
              <a:rPr lang="en-US">
                <a:solidFill>
                  <a:srgbClr val="000000"/>
                </a:solidFill>
                <a:latin typeface="+mj-lt"/>
              </a:rPr>
              <a:t>(!(0 &lt;= choice &amp;&amp; choice &lt;= 2));</a:t>
            </a:r>
          </a:p>
        </p:txBody>
      </p:sp>
      <p:sp>
        <p:nvSpPr>
          <p:cNvPr id="2" name="TextBox 1">
            <a:extLst>
              <a:ext uri="{FF2B5EF4-FFF2-40B4-BE49-F238E27FC236}">
                <a16:creationId xmlns:a16="http://schemas.microsoft.com/office/drawing/2014/main" id="{548A77F4-5694-3F6F-0959-26100B7475B3}"/>
              </a:ext>
            </a:extLst>
          </p:cNvPr>
          <p:cNvSpPr txBox="1"/>
          <p:nvPr/>
        </p:nvSpPr>
        <p:spPr>
          <a:xfrm>
            <a:off x="457200" y="31417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 = getIntFromUser();</a:t>
            </a:r>
            <a:endParaRPr lang="en-US">
              <a:solidFill>
                <a:srgbClr val="007B00"/>
              </a:solidFill>
              <a:latin typeface="+mj-lt"/>
            </a:endParaRPr>
          </a:p>
          <a:p>
            <a:r>
              <a:rPr lang="en-US">
                <a:solidFill>
                  <a:srgbClr val="0000FF"/>
                </a:solidFill>
                <a:latin typeface="Consolas"/>
              </a:rPr>
              <a:t>while </a:t>
            </a:r>
            <a:r>
              <a:rPr lang="en-US">
                <a:solidFill>
                  <a:srgbClr val="000000"/>
                </a:solidFill>
                <a:latin typeface="Consolas"/>
              </a:rPr>
              <a:t>(!(0 &lt;= choice &amp;&amp; choice &lt;= 2))</a:t>
            </a:r>
            <a:r>
              <a:rPr lang="en-US">
                <a:solidFill>
                  <a:srgbClr val="0000FF"/>
                </a:solidFill>
                <a:latin typeface="+mj-lt"/>
              </a:rPr>
              <a:t>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endParaRPr lang="en-US">
              <a:solidFill>
                <a:srgbClr val="000000"/>
              </a:solidFill>
              <a:latin typeface="+mj-lt"/>
            </a:endParaRPr>
          </a:p>
        </p:txBody>
      </p:sp>
    </p:spTree>
    <p:extLst>
      <p:ext uri="{BB962C8B-B14F-4D97-AF65-F5344CB8AC3E}">
        <p14:creationId xmlns:p14="http://schemas.microsoft.com/office/powerpoint/2010/main" val="169505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for</a:t>
            </a:r>
          </a:p>
        </p:txBody>
      </p:sp>
    </p:spTree>
    <p:extLst>
      <p:ext uri="{BB962C8B-B14F-4D97-AF65-F5344CB8AC3E}">
        <p14:creationId xmlns:p14="http://schemas.microsoft.com/office/powerpoint/2010/main" val="89912193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for loop</a:t>
            </a:r>
            <a:r>
              <a:rPr lang="en-US"/>
              <a:t> can be a convenient alternative to a while loop</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1668541"/>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n; ++i)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2835410"/>
            <a:ext cx="8229600" cy="2031325"/>
          </a:xfrm>
          <a:prstGeom prst="rect">
            <a:avLst/>
          </a:prstGeom>
          <a:solidFill>
            <a:schemeClr val="bg1"/>
          </a:solidFill>
          <a:ln>
            <a:solidFill>
              <a:schemeClr val="tx1"/>
            </a:solidFill>
          </a:ln>
        </p:spPr>
        <p:txBody>
          <a:bodyPr wrap="square" rtlCol="0">
            <a:spAutoFit/>
          </a:bodyPr>
          <a:lstStyle/>
          <a:p>
            <a:r>
              <a:rPr lang="nn-NO">
                <a:latin typeface="+mj-lt"/>
              </a:rPr>
              <a:t>{</a:t>
            </a:r>
          </a:p>
          <a:p>
            <a:r>
              <a:rPr lang="nn-NO">
                <a:latin typeface="+mj-lt"/>
              </a:rPr>
              <a:t>    </a:t>
            </a:r>
            <a:r>
              <a:rPr lang="nn-NO">
                <a:solidFill>
                  <a:srgbClr val="000080"/>
                </a:solidFill>
                <a:latin typeface="+mj-lt"/>
              </a:rPr>
              <a:t>int</a:t>
            </a:r>
            <a:r>
              <a:rPr lang="nn-NO">
                <a:latin typeface="+mj-lt"/>
              </a:rPr>
              <a:t> i = 0;</a:t>
            </a:r>
          </a:p>
          <a:p>
            <a:r>
              <a:rPr lang="nn-NO">
                <a:latin typeface="+mj-lt"/>
              </a:rPr>
              <a:t>    </a:t>
            </a:r>
            <a:r>
              <a:rPr lang="nn-NO">
                <a:solidFill>
                  <a:srgbClr val="0000FF"/>
                </a:solidFill>
                <a:latin typeface="+mj-lt"/>
              </a:rPr>
              <a:t>while</a:t>
            </a:r>
            <a:r>
              <a:rPr lang="nn-NO">
                <a:latin typeface="+mj-lt"/>
              </a:rPr>
              <a:t> (i &lt; n) {</a:t>
            </a:r>
          </a:p>
          <a:p>
            <a:r>
              <a:rPr lang="nn-NO">
                <a:latin typeface="+mj-lt"/>
              </a:rPr>
              <a:t>         </a:t>
            </a:r>
            <a:r>
              <a:rPr lang="nn-NO">
                <a:solidFill>
                  <a:srgbClr val="BFBFBF"/>
                </a:solidFill>
                <a:latin typeface="+mj-lt"/>
              </a:rPr>
              <a:t>...</a:t>
            </a:r>
          </a:p>
          <a:p>
            <a:r>
              <a:rPr lang="nn-NO">
                <a:latin typeface="+mj-lt"/>
              </a:rPr>
              <a:t>         ++i;</a:t>
            </a:r>
          </a:p>
          <a:p>
            <a:r>
              <a:rPr lang="nn-NO">
                <a:latin typeface="+mj-lt"/>
              </a:rPr>
              <a:t>    }</a:t>
            </a:r>
          </a:p>
          <a:p>
            <a:r>
              <a:rPr lang="nn-NO">
                <a:latin typeface="+mj-lt"/>
              </a:rPr>
              <a:t>}</a:t>
            </a:r>
            <a:endParaRPr lang="en-US">
              <a:latin typeface="+mj-lt"/>
            </a:endParaRPr>
          </a:p>
        </p:txBody>
      </p:sp>
    </p:spTree>
    <p:extLst>
      <p:ext uri="{BB962C8B-B14F-4D97-AF65-F5344CB8AC3E}">
        <p14:creationId xmlns:p14="http://schemas.microsoft.com/office/powerpoint/2010/main" val="397756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for loops can be kind of wild (probably stick with simple ones for now)</a:t>
            </a: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1556087"/>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double</a:t>
            </a:r>
            <a:r>
              <a:rPr lang="nn-NO">
                <a:latin typeface="+mj-lt"/>
              </a:rPr>
              <a:t> a = 10.0; (a &gt; 1.01); a = </a:t>
            </a:r>
            <a:r>
              <a:rPr lang="nn-NO">
                <a:solidFill>
                  <a:srgbClr val="000080"/>
                </a:solidFill>
                <a:latin typeface="+mj-lt"/>
              </a:rPr>
              <a:t>Math</a:t>
            </a:r>
            <a:r>
              <a:rPr lang="nn-NO">
                <a:latin typeface="+mj-lt"/>
              </a:rPr>
              <a:t>.sqrt(a))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2" name="TextBox 1">
            <a:extLst>
              <a:ext uri="{FF2B5EF4-FFF2-40B4-BE49-F238E27FC236}">
                <a16:creationId xmlns:a16="http://schemas.microsoft.com/office/drawing/2014/main" id="{37E0AC29-074E-DEF9-E2EE-365326EC5791}"/>
              </a:ext>
            </a:extLst>
          </p:cNvPr>
          <p:cNvSpPr txBox="1"/>
          <p:nvPr/>
        </p:nvSpPr>
        <p:spPr>
          <a:xfrm>
            <a:off x="457200" y="266534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int</a:t>
            </a:r>
            <a:r>
              <a:rPr lang="nn-NO">
                <a:latin typeface="+mj-lt"/>
              </a:rPr>
              <a:t> j = n - 1, i = 0; (i &lt; n); j = i++)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6" name="TextBox 5">
            <a:extLst>
              <a:ext uri="{FF2B5EF4-FFF2-40B4-BE49-F238E27FC236}">
                <a16:creationId xmlns:a16="http://schemas.microsoft.com/office/drawing/2014/main" id="{D16F2292-D27D-929A-7138-8D7C38D37381}"/>
              </a:ext>
            </a:extLst>
          </p:cNvPr>
          <p:cNvSpPr txBox="1"/>
          <p:nvPr/>
        </p:nvSpPr>
        <p:spPr>
          <a:xfrm>
            <a:off x="457200" y="379181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Tree>
    <p:extLst>
      <p:ext uri="{BB962C8B-B14F-4D97-AF65-F5344CB8AC3E}">
        <p14:creationId xmlns:p14="http://schemas.microsoft.com/office/powerpoint/2010/main" val="137248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6"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break</a:t>
            </a:r>
            <a:r>
              <a:rPr lang="en-US"/>
              <a:t> and </a:t>
            </a:r>
            <a:r>
              <a:rPr lang="en-US">
                <a:latin typeface="+mj-lt"/>
              </a:rPr>
              <a:t>continue</a:t>
            </a:r>
          </a:p>
        </p:txBody>
      </p:sp>
    </p:spTree>
    <p:extLst>
      <p:ext uri="{BB962C8B-B14F-4D97-AF65-F5344CB8AC3E}">
        <p14:creationId xmlns:p14="http://schemas.microsoft.com/office/powerpoint/2010/main" val="282130013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break</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break</a:t>
            </a:r>
            <a:r>
              <a:rPr lang="en-US"/>
              <a:t> breaks out of a loop</a:t>
            </a:r>
          </a:p>
          <a:p>
            <a:endParaRPr lang="en-US"/>
          </a:p>
        </p:txBody>
      </p:sp>
      <p:sp>
        <p:nvSpPr>
          <p:cNvPr id="2" name="TextBox 1">
            <a:extLst>
              <a:ext uri="{FF2B5EF4-FFF2-40B4-BE49-F238E27FC236}">
                <a16:creationId xmlns:a16="http://schemas.microsoft.com/office/drawing/2014/main" id="{41D8F002-6578-C142-DF7E-FE097F2E8DBB}"/>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latin typeface="Consolas"/>
              </a:rPr>
              <a:t>(</a:t>
            </a:r>
            <a:r>
              <a:rPr lang="en-US">
                <a:solidFill>
                  <a:srgbClr val="0000FF"/>
                </a:solidFill>
                <a:latin typeface="Consolas"/>
              </a:rPr>
              <a:t>true</a:t>
            </a:r>
            <a:r>
              <a:rPr lang="en-US">
                <a:latin typeface="Consolas"/>
              </a:rPr>
              <a:t>)</a:t>
            </a:r>
            <a:r>
              <a:rPr lang="en-US">
                <a:solidFill>
                  <a:srgbClr val="000000"/>
                </a:solidFill>
                <a:latin typeface="Consolas"/>
              </a:rPr>
              <a:t>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a:t>
            </a:r>
            <a:r>
              <a:rPr lang="en-US">
                <a:solidFill>
                  <a:srgbClr val="0000FF"/>
                </a:solidFill>
                <a:latin typeface="Consolas"/>
              </a:rPr>
              <a:t>break</a:t>
            </a:r>
            <a:r>
              <a:rPr lang="en-US">
                <a:latin typeface="Consolas"/>
              </a:rPr>
              <a:t>;</a:t>
            </a:r>
            <a:endParaRPr lang="en-US">
              <a:solidFill>
                <a:srgbClr val="0000FF"/>
              </a:solidFill>
              <a:latin typeface="Consolas"/>
            </a:endParaRP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71845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continue</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continue</a:t>
            </a:r>
            <a:r>
              <a:rPr lang="en-US"/>
              <a:t> continues to the next iteration of a loop</a:t>
            </a:r>
          </a:p>
          <a:p>
            <a:endParaRPr lang="en-US"/>
          </a:p>
        </p:txBody>
      </p:sp>
      <p:sp>
        <p:nvSpPr>
          <p:cNvPr id="6" name="TextBox 5">
            <a:extLst>
              <a:ext uri="{FF2B5EF4-FFF2-40B4-BE49-F238E27FC236}">
                <a16:creationId xmlns:a16="http://schemas.microsoft.com/office/drawing/2014/main" id="{44F2513C-EA03-22DD-CE58-CC04ACF83984}"/>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latin typeface="Consolas"/>
              </a:rPr>
              <a:t>for (</a:t>
            </a:r>
            <a:r>
              <a:rPr lang="en-US">
                <a:solidFill>
                  <a:srgbClr val="000080"/>
                </a:solidFill>
                <a:latin typeface="Consolas"/>
              </a:rPr>
              <a:t>int </a:t>
            </a:r>
            <a:r>
              <a:rPr lang="en-US">
                <a:latin typeface="Consolas"/>
              </a:rPr>
              <a:t>i = 0; i &lt; numberOfSlots; ++i)</a:t>
            </a:r>
            <a:r>
              <a:rPr lang="en-US">
                <a:solidFill>
                  <a:srgbClr val="000000"/>
                </a:solidFill>
                <a:latin typeface="Consolas"/>
              </a:rPr>
              <a:t> {</a:t>
            </a:r>
          </a:p>
          <a:p>
            <a:pPr lvl="0"/>
            <a:r>
              <a:rPr lang="en-US">
                <a:solidFill>
                  <a:srgbClr val="BFBFBF"/>
                </a:solidFill>
                <a:latin typeface="Consolas"/>
              </a:rPr>
              <a:t>    </a:t>
            </a:r>
            <a:r>
              <a:rPr lang="en-US">
                <a:solidFill>
                  <a:srgbClr val="0000FF"/>
                </a:solidFill>
                <a:latin typeface="Consolas"/>
              </a:rPr>
              <a:t>if </a:t>
            </a:r>
            <a:r>
              <a:rPr lang="en-US">
                <a:latin typeface="Consolas"/>
              </a:rPr>
              <a:t>(!slots[i].isOccupied) {</a:t>
            </a:r>
          </a:p>
          <a:p>
            <a:pPr lvl="0"/>
            <a:r>
              <a:rPr lang="en-US">
                <a:latin typeface="Consolas"/>
              </a:rPr>
              <a:t>        </a:t>
            </a:r>
            <a:r>
              <a:rPr lang="en-US">
                <a:solidFill>
                  <a:srgbClr val="0000FF"/>
                </a:solidFill>
                <a:latin typeface="Consolas"/>
              </a:rPr>
              <a:t>continue</a:t>
            </a:r>
            <a:r>
              <a:rPr lang="en-US">
                <a:latin typeface="Consolas"/>
              </a:rPr>
              <a:t>;</a:t>
            </a:r>
            <a:endParaRPr lang="en-US">
              <a:solidFill>
                <a:srgbClr val="0000FF"/>
              </a:solidFill>
              <a:latin typeface="Consolas"/>
            </a:endParaRPr>
          </a:p>
          <a:p>
            <a:pPr lvl="0"/>
            <a:r>
              <a:rPr lang="en-US">
                <a:latin typeface="Consolas"/>
              </a:rPr>
              <a:t>    }</a:t>
            </a:r>
          </a:p>
          <a:p>
            <a:pPr lvl="0"/>
            <a:endParaRPr lang="en-US">
              <a:latin typeface="Consolas"/>
            </a:endParaRPr>
          </a:p>
          <a:p>
            <a:pPr lvl="0"/>
            <a:r>
              <a:rPr lang="en-US">
                <a:solidFill>
                  <a:srgbClr val="BFBFBF"/>
                </a:solidFill>
                <a:latin typeface="Consolas"/>
              </a:rPr>
              <a:t>    ... </a:t>
            </a:r>
            <a:r>
              <a:rPr lang="en-US">
                <a:solidFill>
                  <a:srgbClr val="007B00"/>
                </a:solidFill>
                <a:latin typeface="Consolas"/>
              </a:rPr>
              <a:t>// do something with whatever is in the i-th slot</a:t>
            </a:r>
            <a:endParaRPr lang="en-US">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37440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3572789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49D9CE-B875-9D13-8BB7-33365310ADF2}"/>
              </a:ext>
            </a:extLst>
          </p:cNvPr>
          <p:cNvSpPr>
            <a:spLocks noGrp="1"/>
          </p:cNvSpPr>
          <p:nvPr>
            <p:ph type="title"/>
          </p:nvPr>
        </p:nvSpPr>
        <p:spPr/>
        <p:txBody>
          <a:bodyPr/>
          <a:lstStyle/>
          <a:p>
            <a:r>
              <a:rPr lang="en-US"/>
              <a:t>grading</a:t>
            </a:r>
          </a:p>
        </p:txBody>
      </p:sp>
    </p:spTree>
    <p:extLst>
      <p:ext uri="{BB962C8B-B14F-4D97-AF65-F5344CB8AC3E}">
        <p14:creationId xmlns:p14="http://schemas.microsoft.com/office/powerpoint/2010/main" val="43083075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 ... }</a:t>
            </a:r>
          </a:p>
        </p:txBody>
      </p:sp>
    </p:spTree>
    <p:extLst>
      <p:ext uri="{BB962C8B-B14F-4D97-AF65-F5344CB8AC3E}">
        <p14:creationId xmlns:p14="http://schemas.microsoft.com/office/powerpoint/2010/main" val="4851736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CA6F332B-D6E6-4A6D-D707-244A3C439E39}"/>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00"/>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691A4FE5-0DB3-4D31-3CC2-532F8C1D59E2}"/>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use i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latin typeface="Consolas"/>
              </a:rPr>
              <a:t>        </a:t>
            </a:r>
            <a:r>
              <a:rPr lang="en-US">
                <a:solidFill>
                  <a:srgbClr val="007B00"/>
                </a:solidFill>
                <a:latin typeface="Consolas"/>
              </a:rPr>
              <a:t>// you CAN use j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use i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7B00"/>
              </a:solidFill>
              <a:latin typeface="Consolas"/>
            </a:endParaRPr>
          </a:p>
          <a:p>
            <a:pPr lvl="0"/>
            <a:r>
              <a:rPr lang="en-US">
                <a:latin typeface="Consolas"/>
              </a:rPr>
              <a:t>    </a:t>
            </a:r>
            <a:r>
              <a:rPr lang="en-US">
                <a:solidFill>
                  <a:srgbClr val="007B00"/>
                </a:solidFill>
                <a:latin typeface="Consolas"/>
              </a:rPr>
              <a:t>// you CANNOT use j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277911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272634836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cannot find symbol (1/2)</a:t>
            </a:r>
          </a:p>
        </p:txBody>
      </p:sp>
      <p:sp>
        <p:nvSpPr>
          <p:cNvPr id="12" name="TextBox 11">
            <a:extLst>
              <a:ext uri="{FF2B5EF4-FFF2-40B4-BE49-F238E27FC236}">
                <a16:creationId xmlns:a16="http://schemas.microsoft.com/office/drawing/2014/main" id="{86ABDB60-724A-D512-250D-8E2F1A2D6740}"/>
              </a:ext>
            </a:extLst>
          </p:cNvPr>
          <p:cNvSpPr txBox="1"/>
          <p:nvPr/>
        </p:nvSpPr>
        <p:spPr>
          <a:xfrm>
            <a:off x="457200" y="918266"/>
            <a:ext cx="8229600" cy="3970318"/>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Error:</a:t>
            </a:r>
            <a:r>
              <a:rPr lang="en-US">
                <a:highlight>
                  <a:srgbClr val="FFFF00"/>
                </a:highlight>
                <a:latin typeface="Consolas"/>
              </a:rPr>
              <a:t> cannot find symbol</a:t>
            </a:r>
          </a:p>
          <a:p>
            <a:pPr lvl="0"/>
            <a:r>
              <a:rPr lang="en-US">
                <a:highlight>
                  <a:srgbClr val="FFFF00"/>
                </a:highlight>
                <a:latin typeface="Consolas"/>
              </a:rPr>
              <a:t>  symbol:   variable foo</a:t>
            </a:r>
          </a:p>
          <a:p>
            <a:pPr lvl="0"/>
            <a:r>
              <a:rPr lang="en-US">
                <a:highlight>
                  <a:srgbClr val="FFFF00"/>
                </a:highlight>
                <a:latin typeface="Consolas"/>
              </a:rPr>
              <a:t>  location: class Main</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System</a:t>
            </a:r>
            <a:r>
              <a:rPr lang="en-US">
                <a:highlight>
                  <a:srgbClr val="FFFF00"/>
                </a:highlight>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423156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cannot find symbol (2/2)</a:t>
            </a:r>
          </a:p>
        </p:txBody>
      </p:sp>
      <p:sp>
        <p:nvSpPr>
          <p:cNvPr id="3" name="TextBox 2">
            <a:extLst>
              <a:ext uri="{FF2B5EF4-FFF2-40B4-BE49-F238E27FC236}">
                <a16:creationId xmlns:a16="http://schemas.microsoft.com/office/drawing/2014/main" id="{0A6B0F70-6457-E5A2-6E66-C27DFD362223}"/>
              </a:ext>
            </a:extLst>
          </p:cNvPr>
          <p:cNvSpPr txBox="1"/>
          <p:nvPr/>
        </p:nvSpPr>
        <p:spPr>
          <a:xfrm>
            <a:off x="457200" y="1195265"/>
            <a:ext cx="8229600" cy="3693319"/>
          </a:xfrm>
          <a:prstGeom prst="rect">
            <a:avLst/>
          </a:prstGeom>
          <a:solidFill>
            <a:schemeClr val="bg1"/>
          </a:solidFill>
          <a:ln>
            <a:solidFill>
              <a:schemeClr val="tx1"/>
            </a:solidFill>
          </a:ln>
        </p:spPr>
        <p:txBody>
          <a:bodyPr wrap="square" rtlCol="0">
            <a:spAutoFit/>
          </a:bodyPr>
          <a:lstStyle/>
          <a:p>
            <a:pPr lvl="0"/>
            <a:r>
              <a:rPr lang="en-US">
                <a:latin typeface="Consolas"/>
              </a:rPr>
              <a:t>Compilation completed.</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91417131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variable already defined (1/2)</a:t>
            </a:r>
          </a:p>
        </p:txBody>
      </p:sp>
      <p:sp>
        <p:nvSpPr>
          <p:cNvPr id="4" name="TextBox 3">
            <a:extLst>
              <a:ext uri="{FF2B5EF4-FFF2-40B4-BE49-F238E27FC236}">
                <a16:creationId xmlns:a16="http://schemas.microsoft.com/office/drawing/2014/main" id="{CCEA3FBD-1760-F578-B774-0450D6F7A5D3}"/>
              </a:ext>
            </a:extLst>
          </p:cNvPr>
          <p:cNvSpPr txBox="1"/>
          <p:nvPr/>
        </p:nvSpPr>
        <p:spPr>
          <a:xfrm>
            <a:off x="457200" y="918266"/>
            <a:ext cx="8229600" cy="3970318"/>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Error:</a:t>
            </a:r>
            <a:r>
              <a:rPr lang="en-US">
                <a:highlight>
                  <a:srgbClr val="FFFF00"/>
                </a:highlight>
                <a:latin typeface="Consolas"/>
              </a:rPr>
              <a:t> variable foo is already defined in method main(java.lang.String[])</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91575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variable already defined (2/2)</a:t>
            </a:r>
          </a:p>
        </p:txBody>
      </p:sp>
      <p:sp>
        <p:nvSpPr>
          <p:cNvPr id="5" name="TextBox 4">
            <a:extLst>
              <a:ext uri="{FF2B5EF4-FFF2-40B4-BE49-F238E27FC236}">
                <a16:creationId xmlns:a16="http://schemas.microsoft.com/office/drawing/2014/main" id="{8DD56051-7080-6583-DFD6-640D397933C6}"/>
              </a:ext>
            </a:extLst>
          </p:cNvPr>
          <p:cNvSpPr txBox="1"/>
          <p:nvPr/>
        </p:nvSpPr>
        <p:spPr>
          <a:xfrm>
            <a:off x="457200" y="1195265"/>
            <a:ext cx="8229600" cy="3693319"/>
          </a:xfrm>
          <a:prstGeom prst="rect">
            <a:avLst/>
          </a:prstGeom>
          <a:solidFill>
            <a:schemeClr val="bg1"/>
          </a:solidFill>
          <a:ln>
            <a:solidFill>
              <a:schemeClr val="tx1"/>
            </a:solidFill>
          </a:ln>
        </p:spPr>
        <p:txBody>
          <a:bodyPr wrap="square" rtlCol="0">
            <a:spAutoFit/>
          </a:bodyPr>
          <a:lstStyle/>
          <a:p>
            <a:pPr lvl="0"/>
            <a:r>
              <a:rPr lang="en-US">
                <a:latin typeface="Consolas"/>
              </a:rPr>
              <a:t>Compilation completed.</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43891719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355350623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and newlines</a:t>
            </a:r>
          </a:p>
          <a:p>
            <a:pPr lvl="0"/>
            <a:r>
              <a:rPr lang="en-US" sz="1600"/>
              <a:t>🐍 Python does care about whitespace (indentation </a:t>
            </a:r>
            <a:r>
              <a:rPr lang="en-US" sz="1600" i="1"/>
              <a:t>changes what code does</a:t>
            </a:r>
            <a:r>
              <a:rPr lang="en-US" sz="1600"/>
              <a:t>)</a:t>
            </a:r>
          </a:p>
          <a:p>
            <a:pPr lvl="0"/>
            <a:r>
              <a:rPr lang="en-US" sz="1600"/>
              <a:t>Java does NOT care about whitespace</a:t>
            </a:r>
          </a:p>
          <a:p>
            <a:pPr lvl="1"/>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carefully indent your scopes (and make sure your curly braces line up)</a:t>
            </a:r>
          </a:p>
          <a:p>
            <a:pPr lvl="3"/>
            <a:r>
              <a:rPr lang="en-US" sz="1600">
                <a:solidFill>
                  <a:schemeClr val="accent2"/>
                </a:solidFill>
              </a:rPr>
              <a:t>✨ </a:t>
            </a:r>
            <a:r>
              <a:rPr lang="en-US" sz="1600" err="1">
                <a:solidFill>
                  <a:schemeClr val="accent2"/>
                </a:solidFill>
              </a:rPr>
              <a:t>DrJava</a:t>
            </a:r>
            <a:r>
              <a:rPr lang="en-US" sz="1600">
                <a:solidFill>
                  <a:schemeClr val="accent2"/>
                </a:solidFill>
              </a:rPr>
              <a:t> can do this for you! no excuses!</a:t>
            </a:r>
          </a:p>
        </p:txBody>
      </p:sp>
      <p:graphicFrame>
        <p:nvGraphicFramePr>
          <p:cNvPr id="13" name="Table 7">
            <a:extLst>
              <a:ext uri="{FF2B5EF4-FFF2-40B4-BE49-F238E27FC236}">
                <a16:creationId xmlns:a16="http://schemas.microsoft.com/office/drawing/2014/main" id="{CB6445AD-460C-C05D-E08C-080064744DDE}"/>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527689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a:xfrm>
            <a:off x="457200" y="2143125"/>
            <a:ext cx="8229600" cy="857250"/>
          </a:xfrm>
        </p:spPr>
        <p:txBody>
          <a:bodyPr/>
          <a:lstStyle/>
          <a:p>
            <a:r>
              <a:rPr lang="en-US"/>
              <a:t>exceptions to scope being the same as curly braces</a:t>
            </a:r>
          </a:p>
        </p:txBody>
      </p:sp>
    </p:spTree>
    <p:extLst>
      <p:ext uri="{BB962C8B-B14F-4D97-AF65-F5344CB8AC3E}">
        <p14:creationId xmlns:p14="http://schemas.microsoft.com/office/powerpoint/2010/main" val="4248357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978640-8170-616A-E91B-BA1DD20D5CC1}"/>
              </a:ext>
            </a:extLst>
          </p:cNvPr>
          <p:cNvSpPr>
            <a:spLocks noGrp="1"/>
          </p:cNvSpPr>
          <p:nvPr>
            <p:ph type="title"/>
          </p:nvPr>
        </p:nvSpPr>
        <p:spPr/>
        <p:txBody>
          <a:bodyPr/>
          <a:lstStyle/>
          <a:p>
            <a:r>
              <a:rPr lang="en-US"/>
              <a:t>final grade</a:t>
            </a:r>
          </a:p>
        </p:txBody>
      </p:sp>
      <p:sp>
        <p:nvSpPr>
          <p:cNvPr id="4" name="Content Placeholder 3">
            <a:extLst>
              <a:ext uri="{FF2B5EF4-FFF2-40B4-BE49-F238E27FC236}">
                <a16:creationId xmlns:a16="http://schemas.microsoft.com/office/drawing/2014/main" id="{797EC46A-211A-D113-3169-B423D60A472A}"/>
              </a:ext>
            </a:extLst>
          </p:cNvPr>
          <p:cNvSpPr>
            <a:spLocks noGrp="1"/>
          </p:cNvSpPr>
          <p:nvPr>
            <p:ph sz="quarter" idx="10"/>
          </p:nvPr>
        </p:nvSpPr>
        <p:spPr/>
        <p:txBody>
          <a:bodyPr/>
          <a:lstStyle/>
          <a:p>
            <a:r>
              <a:rPr lang="en-US" b="1"/>
              <a:t>final grade</a:t>
            </a:r>
            <a:r>
              <a:rPr lang="en-US"/>
              <a:t> is 1/3 homework, 1/3 midterm exam, 1/3 final exam</a:t>
            </a:r>
          </a:p>
          <a:p>
            <a:pPr lvl="1"/>
            <a:r>
              <a:rPr lang="en-US" b="1"/>
              <a:t>homework </a:t>
            </a:r>
            <a:r>
              <a:rPr lang="en-US"/>
              <a:t>is on an A- (90), A (95), A+ (100) scale</a:t>
            </a:r>
          </a:p>
          <a:p>
            <a:pPr lvl="2"/>
            <a:r>
              <a:rPr lang="en-US"/>
              <a:t>A- 	is meant to be doable</a:t>
            </a:r>
          </a:p>
          <a:p>
            <a:pPr lvl="2"/>
            <a:r>
              <a:rPr lang="en-US"/>
              <a:t>A 	is meant to be challenging</a:t>
            </a:r>
          </a:p>
          <a:p>
            <a:pPr lvl="2"/>
            <a:r>
              <a:rPr lang="en-US"/>
              <a:t>A+ 	is meant to be </a:t>
            </a:r>
            <a:r>
              <a:rPr lang="en-US" i="1"/>
              <a:t>a growth opportunity </a:t>
            </a:r>
            <a:r>
              <a:rPr lang="en-US"/>
              <a:t>🪴</a:t>
            </a:r>
          </a:p>
          <a:p>
            <a:pPr lvl="2"/>
            <a:r>
              <a:rPr lang="en-US"/>
              <a:t>i will go over some of your homework with you during lab</a:t>
            </a:r>
            <a:br>
              <a:rPr lang="en-US"/>
            </a:br>
            <a:r>
              <a:rPr lang="en-US"/>
              <a:t>	and ask you questions about it 🙂👍</a:t>
            </a:r>
          </a:p>
          <a:p>
            <a:pPr lvl="1"/>
            <a:r>
              <a:rPr lang="en-US" b="1"/>
              <a:t>exams</a:t>
            </a:r>
            <a:r>
              <a:rPr lang="en-US"/>
              <a:t> are in-person, on-paper, no-notes</a:t>
            </a:r>
          </a:p>
          <a:p>
            <a:pPr lvl="2"/>
            <a:r>
              <a:rPr lang="en-US"/>
              <a:t>questions are either similar to homework, or similar to PracticeExam</a:t>
            </a:r>
          </a:p>
          <a:p>
            <a:pPr lvl="3"/>
            <a:r>
              <a:rPr lang="en-US"/>
              <a:t>"if you understand the homework,</a:t>
            </a:r>
            <a:br>
              <a:rPr lang="en-US"/>
            </a:br>
            <a:r>
              <a:rPr lang="en-US"/>
              <a:t>the exam should be unsurprising and approachable"</a:t>
            </a:r>
          </a:p>
        </p:txBody>
      </p:sp>
    </p:spTree>
    <p:extLst>
      <p:ext uri="{BB962C8B-B14F-4D97-AF65-F5344CB8AC3E}">
        <p14:creationId xmlns:p14="http://schemas.microsoft.com/office/powerpoint/2010/main" val="307593611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1627288"/>
            <a:ext cx="8229600" cy="3416320"/>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Error:</a:t>
            </a:r>
            <a:r>
              <a:rPr lang="en-US">
                <a:highlight>
                  <a:srgbClr val="FFFF00"/>
                </a:highlight>
                <a:latin typeface="Consolas"/>
              </a:rPr>
              <a:t> cannot find symbol</a:t>
            </a:r>
          </a:p>
          <a:p>
            <a:r>
              <a:rPr lang="en-US">
                <a:highlight>
                  <a:srgbClr val="FFFF00"/>
                </a:highlight>
                <a:latin typeface="Consolas"/>
              </a:rPr>
              <a:t>  symbol:   variable i</a:t>
            </a:r>
          </a:p>
          <a:p>
            <a:r>
              <a:rPr lang="en-US">
                <a:highlight>
                  <a:srgbClr val="FFFF00"/>
                </a:highlight>
                <a:latin typeface="Consolas"/>
              </a:rPr>
              <a:t>  location: class Main</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System</a:t>
            </a:r>
            <a:r>
              <a:rPr lang="nn-NO">
                <a:highlight>
                  <a:srgbClr val="FFFF00"/>
                </a:highlight>
                <a:latin typeface="Consolas"/>
              </a:rPr>
              <a:t>.out.println(i);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224006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456E5678-1212-269B-1D67-0FFA5070EE31}"/>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3765797B-2313-0AC3-4C88-87D65D1C721B}"/>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9D9A8F64-F4CA-A477-E493-170EF1C5C258}"/>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426189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22D2297C-A9BC-98A6-87B5-C467F238A6CE}"/>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CBB63617-5C12-EEBC-6C25-4197EBA77E9E}"/>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28525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43.xml><?xml version="1.0" encoding="utf-8"?>
<p:sld xmlns:a="http://schemas.openxmlformats.org/drawingml/2006/main" xmlns:r="http://schemas.openxmlformats.org/officeDocument/2006/relationships" xmlns:p="http://schemas.openxmlformats.org/presentationml/2006/main" show="0">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005569-C7BF-C0C1-588B-2EFFCBD089F3}"/>
              </a:ext>
            </a:extLst>
          </p:cNvPr>
          <p:cNvSpPr>
            <a:spLocks noGrp="1"/>
          </p:cNvSpPr>
          <p:nvPr>
            <p:ph type="title"/>
          </p:nvPr>
        </p:nvSpPr>
        <p:spPr/>
        <p:txBody>
          <a:bodyPr/>
          <a:lstStyle/>
          <a:p>
            <a:r>
              <a:rPr lang="en-US"/>
              <a:t>let's do the homework</a:t>
            </a:r>
            <a:br>
              <a:rPr lang="en-US"/>
            </a:br>
            <a:r>
              <a:rPr lang="en-US" sz="3200"/>
              <a:t>(including infinite loop example)</a:t>
            </a:r>
            <a:endParaRPr lang="en-US"/>
          </a:p>
        </p:txBody>
      </p:sp>
    </p:spTree>
    <p:extLst>
      <p:ext uri="{BB962C8B-B14F-4D97-AF65-F5344CB8AC3E}">
        <p14:creationId xmlns:p14="http://schemas.microsoft.com/office/powerpoint/2010/main" val="247492904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0"/>
            <a:ext cx="8229600" cy="5143500"/>
          </a:xfrm>
        </p:spPr>
        <p:txBody>
          <a:bodyPr/>
          <a:lstStyle/>
          <a:p>
            <a:pPr algn="l"/>
            <a:r>
              <a:rPr lang="en-US" sz="3200" b="1">
                <a:solidFill>
                  <a:srgbClr val="26C9FD"/>
                </a:solidFill>
              </a:rPr>
              <a:t>ANNOUNCEMENTS</a:t>
            </a:r>
            <a:br>
              <a:rPr lang="en-US" sz="4000" b="1">
                <a:solidFill>
                  <a:srgbClr val="26C9FD"/>
                </a:solidFill>
              </a:rPr>
            </a:br>
            <a:r>
              <a:rPr lang="en-US" sz="1800" b="1">
                <a:solidFill>
                  <a:srgbClr val="FF0000"/>
                </a:solidFill>
                <a:latin typeface="+mj-lt"/>
              </a:rPr>
              <a:t>hexDigitSum</a:t>
            </a:r>
            <a:r>
              <a:rPr lang="en-US" sz="1800">
                <a:solidFill>
                  <a:srgbClr val="FF0000"/>
                </a:solidFill>
              </a:rPr>
              <a:t> CORRECTION -- don't print error message and return;</a:t>
            </a:r>
            <a:br>
              <a:rPr lang="en-US" sz="1800">
                <a:solidFill>
                  <a:srgbClr val="FF0000"/>
                </a:solidFill>
              </a:rPr>
            </a:br>
            <a:r>
              <a:rPr lang="en-US" sz="1800">
                <a:solidFill>
                  <a:srgbClr val="FF0000"/>
                </a:solidFill>
              </a:rPr>
              <a:t>instead, just crash using an </a:t>
            </a:r>
            <a:r>
              <a:rPr lang="en-US" sz="1800" b="1">
                <a:solidFill>
                  <a:srgbClr val="FF0000"/>
                </a:solidFill>
                <a:latin typeface="+mj-lt"/>
              </a:rPr>
              <a:t>assert false;</a:t>
            </a:r>
            <a:r>
              <a:rPr lang="en-US" sz="1800" b="1">
                <a:solidFill>
                  <a:srgbClr val="26C9FD"/>
                </a:solidFill>
                <a:latin typeface="+mj-lt"/>
              </a:rPr>
              <a:t> 🙂👍</a:t>
            </a:r>
            <a:br>
              <a:rPr lang="en-US" sz="1800">
                <a:solidFill>
                  <a:srgbClr val="26C9FD"/>
                </a:solidFill>
              </a:rPr>
            </a:br>
            <a:r>
              <a:rPr lang="en-US" sz="1800">
                <a:solidFill>
                  <a:srgbClr val="26C9FD"/>
                </a:solidFill>
              </a:rPr>
              <a:t>today is </a:t>
            </a:r>
            <a:r>
              <a:rPr lang="en-US" sz="1800" b="1">
                <a:solidFill>
                  <a:srgbClr val="26C9FD"/>
                </a:solidFill>
              </a:rPr>
              <a:t>Fun Friday</a:t>
            </a:r>
            <a:r>
              <a:rPr lang="en-US" sz="1800">
                <a:solidFill>
                  <a:srgbClr val="26C9FD"/>
                </a:solidFill>
              </a:rPr>
              <a:t>!</a:t>
            </a:r>
            <a:r>
              <a:rPr lang="en-US" sz="1800">
                <a:solidFill>
                  <a:schemeClr val="accent1">
                    <a:lumMod val="20000"/>
                    <a:lumOff val="80000"/>
                  </a:schemeClr>
                </a:solidFill>
              </a:rPr>
              <a:t> 🎉🎉🎉🔥🚨🚨</a:t>
            </a:r>
            <a:br>
              <a:rPr lang="en-US" sz="3200">
                <a:solidFill>
                  <a:schemeClr val="accent1">
                    <a:lumMod val="20000"/>
                    <a:lumOff val="80000"/>
                  </a:schemeClr>
                </a:solidFill>
              </a:rPr>
            </a:br>
            <a:br>
              <a:rPr lang="en-US" sz="3200">
                <a:solidFill>
                  <a:schemeClr val="accent1">
                    <a:lumMod val="20000"/>
                    <a:lumOff val="80000"/>
                  </a:schemeClr>
                </a:solidFill>
              </a:rPr>
            </a:br>
            <a:br>
              <a:rPr lang="en-US" sz="2800" b="1"/>
            </a:br>
            <a:r>
              <a:rPr lang="en-US" sz="2800" b="1">
                <a:solidFill>
                  <a:srgbClr val="FF6DC6"/>
                </a:solidFill>
              </a:rPr>
              <a:t>WARMUP</a:t>
            </a:r>
            <a:br>
              <a:rPr lang="en-US" sz="3600" b="1">
                <a:solidFill>
                  <a:srgbClr val="FF6DC6"/>
                </a:solidFill>
              </a:rPr>
            </a:br>
            <a:r>
              <a:rPr lang="en-US" sz="1800">
                <a:solidFill>
                  <a:srgbClr val="FF6DC6"/>
                </a:solidFill>
              </a:rPr>
              <a:t>compress this code!</a:t>
            </a:r>
            <a:br>
              <a:rPr lang="en-US" sz="2800">
                <a:solidFill>
                  <a:srgbClr val="FF6DC6"/>
                </a:solidFill>
              </a:rPr>
            </a:br>
            <a:br>
              <a:rPr lang="en-US" sz="2800">
                <a:solidFill>
                  <a:srgbClr val="FF6DC6"/>
                </a:solidFill>
              </a:rPr>
            </a:br>
            <a:br>
              <a:rPr lang="en-US" sz="2800"/>
            </a:br>
            <a:r>
              <a:rPr lang="en-US" sz="2800" b="1">
                <a:solidFill>
                  <a:srgbClr val="FDD63E"/>
                </a:solidFill>
              </a:rPr>
              <a:t>🙆‍♂️ TODAY </a:t>
            </a:r>
            <a:br>
              <a:rPr lang="en-US" sz="3600" b="1">
                <a:solidFill>
                  <a:srgbClr val="FDD63E"/>
                </a:solidFill>
              </a:rPr>
            </a:br>
            <a:r>
              <a:rPr lang="en-US" sz="1800">
                <a:solidFill>
                  <a:srgbClr val="FDD63E"/>
                </a:solidFill>
              </a:rPr>
              <a:t>goto and big O notation </a:t>
            </a:r>
            <a:endParaRPr lang="en-US" sz="3600" b="1">
              <a:solidFill>
                <a:srgbClr val="FDD63E"/>
              </a:solidFill>
            </a:endParaRPr>
          </a:p>
        </p:txBody>
      </p:sp>
      <p:sp>
        <p:nvSpPr>
          <p:cNvPr id="5" name="TextBox 4">
            <a:extLst>
              <a:ext uri="{FF2B5EF4-FFF2-40B4-BE49-F238E27FC236}">
                <a16:creationId xmlns:a16="http://schemas.microsoft.com/office/drawing/2014/main" id="{2F8B2AD3-7147-D41A-8BBC-878494B035D6}"/>
              </a:ext>
            </a:extLst>
          </p:cNvPr>
          <p:cNvSpPr txBox="1"/>
          <p:nvPr/>
        </p:nvSpPr>
        <p:spPr>
          <a:xfrm>
            <a:off x="3054626" y="1758702"/>
            <a:ext cx="4267199" cy="2554545"/>
          </a:xfrm>
          <a:prstGeom prst="rect">
            <a:avLst/>
          </a:prstGeom>
          <a:solidFill>
            <a:schemeClr val="bg1"/>
          </a:solidFill>
          <a:ln>
            <a:solidFill>
              <a:schemeClr val="tx1"/>
            </a:solidFill>
          </a:ln>
        </p:spPr>
        <p:txBody>
          <a:bodyPr wrap="square" rtlCol="0">
            <a:spAutoFit/>
          </a:bodyPr>
          <a:lstStyle/>
          <a:p>
            <a:r>
              <a:rPr lang="en-US" sz="1600">
                <a:solidFill>
                  <a:srgbClr val="0000FF"/>
                </a:solidFill>
                <a:latin typeface="Consolas" panose="020B0609020204030204" pitchFamily="49" charset="0"/>
                <a:cs typeface="Consolas" panose="020B0609020204030204" pitchFamily="49" charset="0"/>
              </a:rPr>
              <a:t>boolean</a:t>
            </a:r>
            <a:r>
              <a:rPr lang="en-US" sz="1600">
                <a:latin typeface="Consolas" panose="020B0609020204030204" pitchFamily="49" charset="0"/>
                <a:cs typeface="Consolas" panose="020B0609020204030204" pitchFamily="49" charset="0"/>
              </a:rPr>
              <a:t> isEven;</a:t>
            </a:r>
          </a:p>
          <a:p>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 % 2 == 0) {</a:t>
            </a:r>
          </a:p>
          <a:p>
            <a:r>
              <a:rPr lang="en-US" sz="1600">
                <a:latin typeface="Consolas" panose="020B0609020204030204" pitchFamily="49" charset="0"/>
                <a:cs typeface="Consolas" panose="020B0609020204030204" pitchFamily="49" charset="0"/>
              </a:rPr>
              <a:t>    isEven = true;</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else</a:t>
            </a:r>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 % 2 != 0) {</a:t>
            </a:r>
          </a:p>
          <a:p>
            <a:r>
              <a:rPr lang="en-US" sz="1600">
                <a:latin typeface="Consolas" panose="020B0609020204030204" pitchFamily="49" charset="0"/>
                <a:cs typeface="Consolas" panose="020B0609020204030204" pitchFamily="49" charset="0"/>
              </a:rPr>
              <a:t>    isEven = </a:t>
            </a:r>
            <a:r>
              <a:rPr lang="en-US" sz="1600">
                <a:solidFill>
                  <a:srgbClr val="0000FF"/>
                </a:solidFill>
                <a:latin typeface="Consolas" panose="020B0609020204030204" pitchFamily="49" charset="0"/>
                <a:cs typeface="Consolas" panose="020B0609020204030204" pitchFamily="49" charset="0"/>
              </a:rPr>
              <a:t>false</a:t>
            </a:r>
            <a:r>
              <a:rPr lang="en-US" sz="1600">
                <a:latin typeface="Consolas" panose="020B0609020204030204" pitchFamily="49" charset="0"/>
                <a:cs typeface="Consolas" panose="020B0609020204030204" pitchFamily="49" charset="0"/>
              </a:rPr>
              <a:t>;</a:t>
            </a:r>
          </a:p>
          <a:p>
            <a:r>
              <a:rPr lang="en-US" sz="1600">
                <a:latin typeface="Consolas" panose="020B0609020204030204" pitchFamily="49" charset="0"/>
                <a:cs typeface="Consolas" panose="020B0609020204030204" pitchFamily="49" charset="0"/>
              </a:rPr>
              <a:t>}</a:t>
            </a:r>
          </a:p>
          <a:p>
            <a:endParaRPr lang="en-US" sz="1600">
              <a:latin typeface="Consolas" panose="020B0609020204030204" pitchFamily="49" charset="0"/>
              <a:cs typeface="Consolas" panose="020B0609020204030204" pitchFamily="49" charset="0"/>
            </a:endParaRPr>
          </a:p>
          <a:p>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(isEven) {</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42423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sz="8800"/>
              <a:t>homework hints</a:t>
            </a:r>
          </a:p>
        </p:txBody>
      </p:sp>
    </p:spTree>
    <p:extLst>
      <p:ext uri="{BB962C8B-B14F-4D97-AF65-F5344CB8AC3E}">
        <p14:creationId xmlns:p14="http://schemas.microsoft.com/office/powerpoint/2010/main" val="226495135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6751AE-EDF5-BF5E-2A75-EA92F93FB908}"/>
              </a:ext>
            </a:extLst>
          </p:cNvPr>
          <p:cNvSpPr>
            <a:spLocks noGrp="1"/>
          </p:cNvSpPr>
          <p:nvPr>
            <p:ph type="title"/>
          </p:nvPr>
        </p:nvSpPr>
        <p:spPr/>
        <p:txBody>
          <a:bodyPr/>
          <a:lstStyle/>
          <a:p>
            <a:r>
              <a:rPr lang="en-US"/>
              <a:t>homework hints (1/2)</a:t>
            </a:r>
          </a:p>
        </p:txBody>
      </p:sp>
      <p:sp>
        <p:nvSpPr>
          <p:cNvPr id="4" name="Content Placeholder 3">
            <a:extLst>
              <a:ext uri="{FF2B5EF4-FFF2-40B4-BE49-F238E27FC236}">
                <a16:creationId xmlns:a16="http://schemas.microsoft.com/office/drawing/2014/main" id="{C097830F-948E-80D0-7928-CBA422CE5E7F}"/>
              </a:ext>
            </a:extLst>
          </p:cNvPr>
          <p:cNvSpPr>
            <a:spLocks noGrp="1"/>
          </p:cNvSpPr>
          <p:nvPr>
            <p:ph sz="quarter" idx="10"/>
          </p:nvPr>
        </p:nvSpPr>
        <p:spPr/>
        <p:txBody>
          <a:bodyPr/>
          <a:lstStyle/>
          <a:p>
            <a:r>
              <a:rPr lang="en-US">
                <a:solidFill>
                  <a:srgbClr val="0000FF"/>
                </a:solidFill>
                <a:latin typeface="+mj-lt"/>
              </a:rPr>
              <a:t>char</a:t>
            </a:r>
            <a:r>
              <a:rPr lang="en-US">
                <a:solidFill>
                  <a:srgbClr val="0000FF"/>
                </a:solidFill>
              </a:rPr>
              <a:t> </a:t>
            </a:r>
            <a:r>
              <a:rPr lang="en-US"/>
              <a:t>is an integer type!</a:t>
            </a:r>
            <a:endParaRPr lang="en-US">
              <a:solidFill>
                <a:srgbClr val="0000FF"/>
              </a:solidFill>
            </a:endParaRPr>
          </a:p>
          <a:p>
            <a:pPr lvl="1"/>
            <a:r>
              <a:rPr lang="en-US">
                <a:solidFill>
                  <a:srgbClr val="007B00"/>
                </a:solidFill>
                <a:latin typeface="+mj-lt"/>
              </a:rPr>
              <a:t>// char c</a:t>
            </a:r>
          </a:p>
          <a:p>
            <a:pPr lvl="1"/>
            <a:r>
              <a:rPr lang="en-US" strike="sngStrike">
                <a:solidFill>
                  <a:srgbClr val="FF0000"/>
                </a:solidFill>
                <a:latin typeface="+mj-lt"/>
              </a:rPr>
              <a:t>48 &lt;= c</a:t>
            </a:r>
          </a:p>
          <a:p>
            <a:pPr lvl="1"/>
            <a:r>
              <a:rPr kumimoji="0" lang="en-US" sz="1800" b="0" i="0" u="none" strike="noStrike" kern="1200" cap="none" spc="0" normalizeH="0" baseline="0" noProof="0">
                <a:ln>
                  <a:noFill/>
                </a:ln>
                <a:solidFill>
                  <a:srgbClr val="FF00FF"/>
                </a:solidFill>
                <a:effectLst/>
                <a:uLnTx/>
                <a:uFillTx/>
                <a:latin typeface="Consolas"/>
                <a:ea typeface="Segoe UI Emoji" panose="020B0502040204020203" pitchFamily="34" charset="0"/>
                <a:cs typeface="+mn-cs"/>
              </a:rPr>
              <a:t>'0'</a:t>
            </a:r>
            <a:r>
              <a:rPr lang="en-US">
                <a:latin typeface="+mj-lt"/>
              </a:rPr>
              <a:t> &lt;= c</a:t>
            </a:r>
            <a:endParaRPr lang="en-US"/>
          </a:p>
          <a:p>
            <a:r>
              <a:rPr lang="en-US"/>
              <a:t>we have ✨Documentation✨ linked on the website! (it's really good!)</a:t>
            </a:r>
          </a:p>
          <a:p>
            <a:pPr lvl="1"/>
            <a:r>
              <a:rPr lang="en-US" strike="sngStrike">
                <a:solidFill>
                  <a:srgbClr val="FF0000"/>
                </a:solidFill>
                <a:latin typeface="+mj-lt"/>
              </a:rPr>
              <a:t>for (char c : </a:t>
            </a:r>
            <a:r>
              <a:rPr lang="en-US" strike="sngStrike" err="1">
                <a:solidFill>
                  <a:srgbClr val="FF0000"/>
                </a:solidFill>
                <a:latin typeface="+mj-lt"/>
              </a:rPr>
              <a:t>string.toCharArray</a:t>
            </a:r>
            <a:r>
              <a:rPr lang="en-US" strike="sngStrike">
                <a:solidFill>
                  <a:srgbClr val="FF0000"/>
                </a:solidFill>
                <a:latin typeface="+mj-lt"/>
              </a:rPr>
              <a:t>()) {</a:t>
            </a:r>
          </a:p>
          <a:p>
            <a:pPr lvl="1"/>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n-cs"/>
              </a:rPr>
              <a:t>for</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n-cs"/>
              </a:rPr>
              <a:t>int</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 0;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&lt;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string.length</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p>
          <a:p>
            <a:pPr lvl="2"/>
            <a:r>
              <a:rPr lang="en-US">
                <a:solidFill>
                  <a:srgbClr val="0000FF"/>
                </a:solidFill>
                <a:latin typeface="Consolas"/>
              </a:rPr>
              <a:t>char</a:t>
            </a:r>
            <a:r>
              <a:rPr lang="en-US">
                <a:latin typeface="Consolas"/>
              </a:rPr>
              <a:t> c = </a:t>
            </a:r>
            <a:r>
              <a:rPr lang="en-US" err="1">
                <a:latin typeface="Consolas"/>
              </a:rPr>
              <a:t>string.charAt</a:t>
            </a:r>
            <a:r>
              <a:rPr lang="en-US">
                <a:latin typeface="Consolas"/>
              </a:rPr>
              <a:t>(</a:t>
            </a:r>
            <a:r>
              <a:rPr lang="en-US" err="1">
                <a:latin typeface="Consolas"/>
              </a:rPr>
              <a:t>i</a:t>
            </a:r>
            <a:r>
              <a:rPr lang="en-US">
                <a:latin typeface="Consolas"/>
              </a:rPr>
              <a:t>);</a:t>
            </a:r>
          </a:p>
          <a:p>
            <a:pPr lvl="1"/>
            <a:r>
              <a:rPr kumimoji="0" lang="en-US" sz="1800" b="0" i="0" u="none" strike="noStrike" kern="1200" cap="none" spc="0" normalizeH="0" baseline="0" noProof="0">
                <a:ln>
                  <a:noFill/>
                </a:ln>
                <a:solidFill>
                  <a:srgbClr val="007B00"/>
                </a:solidFill>
                <a:effectLst/>
                <a:uLnTx/>
                <a:uFillTx/>
                <a:latin typeface="Consolas" panose="020B0609020204030204" pitchFamily="49" charset="0"/>
                <a:ea typeface="Segoe UI Emoji" panose="020B0502040204020203" pitchFamily="34" charset="0"/>
                <a:cs typeface="+mn-cs"/>
              </a:rPr>
              <a:t>// </a:t>
            </a:r>
            <a:r>
              <a:rPr kumimoji="0" lang="en-US" sz="1800" b="0" i="0" u="none" strike="noStrike" kern="1200" cap="none" spc="0" normalizeH="0" baseline="0" noProof="0" err="1">
                <a:ln>
                  <a:noFill/>
                </a:ln>
                <a:solidFill>
                  <a:srgbClr val="007B00"/>
                </a:solidFill>
                <a:effectLst/>
                <a:uLnTx/>
                <a:uFillTx/>
                <a:latin typeface="Consolas" panose="020B0609020204030204" pitchFamily="49" charset="0"/>
                <a:ea typeface="Segoe UI Emoji" panose="020B0502040204020203" pitchFamily="34" charset="0"/>
                <a:cs typeface="+mn-cs"/>
              </a:rPr>
              <a:t>i</a:t>
            </a:r>
            <a:r>
              <a:rPr kumimoji="0" lang="en-US" sz="1800" b="0" i="0" u="none" strike="noStrike" kern="1200" cap="none" spc="0" normalizeH="0" baseline="0" noProof="0">
                <a:ln>
                  <a:noFill/>
                </a:ln>
                <a:solidFill>
                  <a:srgbClr val="007B00"/>
                </a:solidFill>
                <a:effectLst/>
                <a:uLnTx/>
                <a:uFillTx/>
                <a:latin typeface="Consolas" panose="020B0609020204030204" pitchFamily="49" charset="0"/>
                <a:ea typeface="Segoe UI Emoji" panose="020B0502040204020203" pitchFamily="34" charset="0"/>
                <a:cs typeface="+mn-cs"/>
              </a:rPr>
              <a:t> know it's more typing but you'll thank me (much) later</a:t>
            </a:r>
            <a:r>
              <a:rPr lang="en-US">
                <a:solidFill>
                  <a:srgbClr val="007B00"/>
                </a:solidFill>
                <a:latin typeface="Consolas"/>
              </a:rPr>
              <a:t> </a:t>
            </a:r>
            <a:endParaRPr lang="en-US">
              <a:solidFill>
                <a:srgbClr val="007B00"/>
              </a:solidFill>
            </a:endParaRPr>
          </a:p>
          <a:p>
            <a:r>
              <a:rPr lang="en-US"/>
              <a:t>the starter code has ✨Examples✨ (they're relevant!)</a:t>
            </a:r>
          </a:p>
          <a:p>
            <a:pPr marL="342886" lvl="1" indent="0">
              <a:buNone/>
            </a:pPr>
            <a:endParaRPr lang="en-US"/>
          </a:p>
        </p:txBody>
      </p:sp>
    </p:spTree>
    <p:extLst>
      <p:ext uri="{BB962C8B-B14F-4D97-AF65-F5344CB8AC3E}">
        <p14:creationId xmlns:p14="http://schemas.microsoft.com/office/powerpoint/2010/main" val="124671416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6751AE-EDF5-BF5E-2A75-EA92F93FB908}"/>
              </a:ext>
            </a:extLst>
          </p:cNvPr>
          <p:cNvSpPr>
            <a:spLocks noGrp="1"/>
          </p:cNvSpPr>
          <p:nvPr>
            <p:ph type="title"/>
          </p:nvPr>
        </p:nvSpPr>
        <p:spPr/>
        <p:txBody>
          <a:bodyPr/>
          <a:lstStyle/>
          <a:p>
            <a:r>
              <a:rPr lang="en-US"/>
              <a:t>homework hints (2/2)</a:t>
            </a:r>
          </a:p>
        </p:txBody>
      </p:sp>
      <p:sp>
        <p:nvSpPr>
          <p:cNvPr id="4" name="Content Placeholder 3">
            <a:extLst>
              <a:ext uri="{FF2B5EF4-FFF2-40B4-BE49-F238E27FC236}">
                <a16:creationId xmlns:a16="http://schemas.microsoft.com/office/drawing/2014/main" id="{C097830F-948E-80D0-7928-CBA422CE5E7F}"/>
              </a:ext>
            </a:extLst>
          </p:cNvPr>
          <p:cNvSpPr>
            <a:spLocks noGrp="1"/>
          </p:cNvSpPr>
          <p:nvPr>
            <p:ph sz="quarter" idx="10"/>
          </p:nvPr>
        </p:nvSpPr>
        <p:spPr/>
        <p:txBody>
          <a:bodyPr/>
          <a:lstStyle/>
          <a:p>
            <a:r>
              <a:rPr lang="en-US"/>
              <a:t>if you get a weird </a:t>
            </a:r>
            <a:r>
              <a:rPr lang="en-US" b="1" i="0">
                <a:effectLst/>
                <a:latin typeface="+mj-lt"/>
              </a:rPr>
              <a:t>"illegal start of expression"</a:t>
            </a:r>
            <a:r>
              <a:rPr lang="en-US" b="0" i="0">
                <a:effectLst/>
              </a:rPr>
              <a:t> compiler error...</a:t>
            </a:r>
          </a:p>
          <a:p>
            <a:pPr lvl="1"/>
            <a:r>
              <a:rPr lang="en-US"/>
              <a:t>highlight your code and press Tab!</a:t>
            </a:r>
          </a:p>
          <a:p>
            <a:pPr lvl="2"/>
            <a:r>
              <a:rPr lang="en-US" b="0" i="0">
                <a:effectLst/>
              </a:rPr>
              <a:t>you're probably missing a curly brace somewhere above the error</a:t>
            </a:r>
            <a:endParaRPr lang="en-US"/>
          </a:p>
          <a:p>
            <a:pPr marL="342886" lvl="1" indent="0">
              <a:buNone/>
            </a:pPr>
            <a:endParaRPr lang="en-US"/>
          </a:p>
        </p:txBody>
      </p:sp>
      <p:sp>
        <p:nvSpPr>
          <p:cNvPr id="6" name="TextBox 5">
            <a:extLst>
              <a:ext uri="{FF2B5EF4-FFF2-40B4-BE49-F238E27FC236}">
                <a16:creationId xmlns:a16="http://schemas.microsoft.com/office/drawing/2014/main" id="{13805A68-54D9-8CAA-F9CA-4C61A8F43A85}"/>
              </a:ext>
            </a:extLst>
          </p:cNvPr>
          <p:cNvSpPr txBox="1"/>
          <p:nvPr/>
        </p:nvSpPr>
        <p:spPr>
          <a:xfrm>
            <a:off x="1109869" y="2058395"/>
            <a:ext cx="6924261" cy="3162404"/>
          </a:xfrm>
          <a:prstGeom prst="rect">
            <a:avLst/>
          </a:prstGeom>
          <a:solidFill>
            <a:schemeClr val="bg1"/>
          </a:solidFill>
          <a:ln>
            <a:solidFill>
              <a:schemeClr val="tx1"/>
            </a:solidFill>
          </a:ln>
        </p:spPr>
        <p:txBody>
          <a:bodyPr wrap="square" rtlCol="0">
            <a:spAutoFit/>
          </a:bodyPr>
          <a:lstStyle/>
          <a:p>
            <a:r>
              <a:rPr lang="en-US" sz="1050">
                <a:latin typeface="Consolas" panose="020B0609020204030204" pitchFamily="49" charset="0"/>
                <a:cs typeface="Consolas" panose="020B0609020204030204" pitchFamily="49" charset="0"/>
              </a:rPr>
              <a:t>import java.util.*;</a:t>
            </a:r>
          </a:p>
          <a:p>
            <a:endParaRPr lang="en-US" sz="1050">
              <a:latin typeface="Consolas" panose="020B0609020204030204" pitchFamily="49" charset="0"/>
              <a:cs typeface="Consolas" panose="020B0609020204030204" pitchFamily="49" charset="0"/>
            </a:endParaRPr>
          </a:p>
          <a:p>
            <a:r>
              <a:rPr lang="en-US" sz="1050">
                <a:latin typeface="Consolas" panose="020B0609020204030204" pitchFamily="49" charset="0"/>
                <a:cs typeface="Consolas" panose="020B0609020204030204" pitchFamily="49" charset="0"/>
              </a:rPr>
              <a:t>class Main {</a:t>
            </a:r>
          </a:p>
          <a:p>
            <a:r>
              <a:rPr lang="en-US" sz="1050">
                <a:latin typeface="Consolas" panose="020B0609020204030204" pitchFamily="49" charset="0"/>
                <a:cs typeface="Consolas" panose="020B0609020204030204" pitchFamily="49" charset="0"/>
              </a:rPr>
              <a:t>    // returns the length of the hypotenuse of right triangle with legs of lengths a and b</a:t>
            </a:r>
          </a:p>
          <a:p>
            <a:r>
              <a:rPr lang="en-US" sz="1050">
                <a:latin typeface="Consolas" panose="020B0609020204030204" pitchFamily="49" charset="0"/>
                <a:cs typeface="Consolas" panose="020B0609020204030204" pitchFamily="49" charset="0"/>
              </a:rPr>
              <a:t>    static double pythagoreanTheorem(double a, double b) {</a:t>
            </a:r>
          </a:p>
          <a:p>
            <a:r>
              <a:rPr lang="en-US" sz="1050">
                <a:latin typeface="Consolas" panose="020B0609020204030204" pitchFamily="49" charset="0"/>
                <a:cs typeface="Consolas" panose="020B0609020204030204" pitchFamily="49" charset="0"/>
              </a:rPr>
              <a:t>        return Math.sqrt(a * a + b * b);</a:t>
            </a:r>
          </a:p>
          <a:p>
            <a:r>
              <a:rPr lang="en-US" sz="1050">
                <a:latin typeface="Consolas" panose="020B0609020204030204" pitchFamily="49" charset="0"/>
                <a:cs typeface="Consolas" panose="020B0609020204030204" pitchFamily="49" charset="0"/>
              </a:rPr>
              <a:t>    </a:t>
            </a:r>
          </a:p>
          <a:p>
            <a:endParaRPr lang="en-US" sz="1050">
              <a:latin typeface="Consolas" panose="020B0609020204030204" pitchFamily="49" charset="0"/>
              <a:cs typeface="Consolas" panose="020B0609020204030204" pitchFamily="49" charset="0"/>
            </a:endParaRPr>
          </a:p>
          <a:p>
            <a:r>
              <a:rPr lang="en-US" sz="1050">
                <a:latin typeface="Consolas" panose="020B0609020204030204" pitchFamily="49" charset="0"/>
                <a:cs typeface="Consolas" panose="020B0609020204030204" pitchFamily="49" charset="0"/>
              </a:rPr>
              <a:t>    // returns whether n is prime</a:t>
            </a:r>
          </a:p>
          <a:p>
            <a:r>
              <a:rPr lang="en-US" sz="1050">
                <a:highlight>
                  <a:srgbClr val="FFFF00"/>
                </a:highlight>
                <a:latin typeface="Consolas" panose="020B0609020204030204" pitchFamily="49" charset="0"/>
                <a:cs typeface="Consolas" panose="020B0609020204030204" pitchFamily="49" charset="0"/>
              </a:rPr>
              <a:t>    static boolean isPrime(int n) {</a:t>
            </a:r>
          </a:p>
          <a:p>
            <a:r>
              <a:rPr lang="en-US" sz="1050">
                <a:latin typeface="Consolas" panose="020B0609020204030204" pitchFamily="49" charset="0"/>
                <a:cs typeface="Consolas" panose="020B0609020204030204" pitchFamily="49" charset="0"/>
              </a:rPr>
              <a:t>        if (n &lt; 2) { return false; }</a:t>
            </a:r>
          </a:p>
          <a:p>
            <a:r>
              <a:rPr lang="en-US" sz="1050">
                <a:latin typeface="Consolas" panose="020B0609020204030204" pitchFamily="49" charset="0"/>
                <a:cs typeface="Consolas" panose="020B0609020204030204" pitchFamily="49" charset="0"/>
              </a:rPr>
              <a:t>        for (int i = 2; i &lt; n / 2; ++i) {</a:t>
            </a:r>
          </a:p>
          <a:p>
            <a:r>
              <a:rPr lang="en-US" sz="1050">
                <a:latin typeface="Consolas" panose="020B0609020204030204" pitchFamily="49" charset="0"/>
                <a:cs typeface="Consolas" panose="020B0609020204030204" pitchFamily="49" charset="0"/>
              </a:rPr>
              <a:t>            if (n % i == 0) {</a:t>
            </a:r>
          </a:p>
          <a:p>
            <a:r>
              <a:rPr lang="en-US" sz="1050">
                <a:latin typeface="Consolas" panose="020B0609020204030204" pitchFamily="49" charset="0"/>
                <a:cs typeface="Consolas" panose="020B0609020204030204" pitchFamily="49" charset="0"/>
              </a:rPr>
              <a:t>                return false;</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        return true;</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5337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sz="2400"/>
              <a:t>Java doesn't have a</a:t>
            </a:r>
            <a:br>
              <a:rPr lang="en-US"/>
            </a:br>
            <a:r>
              <a:rPr lang="en-US"/>
              <a:t>goto</a:t>
            </a:r>
          </a:p>
        </p:txBody>
      </p:sp>
    </p:spTree>
    <p:extLst>
      <p:ext uri="{BB962C8B-B14F-4D97-AF65-F5344CB8AC3E}">
        <p14:creationId xmlns:p14="http://schemas.microsoft.com/office/powerpoint/2010/main" val="225513702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goto</a:t>
            </a:r>
            <a:r>
              <a:rPr lang="en-US" sz="2800">
                <a:latin typeface="+mj-lt"/>
              </a:rPr>
              <a:t> </a:t>
            </a:r>
            <a:r>
              <a:rPr lang="en-US" sz="2800">
                <a:solidFill>
                  <a:schemeClr val="bg1">
                    <a:lumMod val="75000"/>
                  </a:schemeClr>
                </a:solidFill>
                <a:latin typeface="+mj-lt"/>
              </a:rPr>
              <a:t>label</a:t>
            </a:r>
            <a:r>
              <a:rPr lang="en-US" sz="2800">
                <a:latin typeface="+mj-lt"/>
              </a:rPr>
              <a:t>;</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err="1"/>
              <a:t>goto</a:t>
            </a:r>
            <a:r>
              <a:rPr lang="en-US"/>
              <a:t> "goes to" some </a:t>
            </a:r>
            <a:r>
              <a:rPr lang="en-US" b="1"/>
              <a:t>label</a:t>
            </a:r>
          </a:p>
          <a:p>
            <a:pPr lvl="1"/>
            <a:r>
              <a:rPr lang="en-US"/>
              <a:t>it turns out loops are just convenient alternatives to </a:t>
            </a:r>
            <a:r>
              <a:rPr lang="en-US" err="1"/>
              <a:t>goto's</a:t>
            </a:r>
            <a:endParaRPr lang="en-US"/>
          </a:p>
          <a:p>
            <a:pPr lvl="1"/>
            <a:r>
              <a:rPr lang="en-US" err="1"/>
              <a:t>goto's</a:t>
            </a:r>
            <a:r>
              <a:rPr lang="en-US"/>
              <a:t> are considered *spooky*👻</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2094696"/>
            <a:ext cx="8229600" cy="954107"/>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while</a:t>
            </a:r>
            <a:r>
              <a:rPr lang="nn-NO">
                <a:latin typeface="Consolas"/>
              </a:rPr>
              <a:t> (</a:t>
            </a:r>
            <a:r>
              <a:rPr lang="en-US">
                <a:latin typeface="Consolas"/>
                <a:ea typeface="Segoe UI Emoji" panose="020B0502040204020203" pitchFamily="34" charset="0"/>
                <a:cs typeface="+mj-cs"/>
              </a:rPr>
              <a:t>condition</a:t>
            </a:r>
            <a:r>
              <a:rPr lang="nn-NO">
                <a:latin typeface="Consolas"/>
              </a:rPr>
              <a:t>)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3180826"/>
            <a:ext cx="8229600" cy="1815882"/>
          </a:xfrm>
          <a:prstGeom prst="rect">
            <a:avLst/>
          </a:prstGeom>
          <a:solidFill>
            <a:schemeClr val="bg1"/>
          </a:solidFill>
          <a:ln>
            <a:solidFill>
              <a:schemeClr val="tx1"/>
            </a:solidFill>
          </a:ln>
        </p:spPr>
        <p:txBody>
          <a:bodyPr wrap="square" rtlCol="0">
            <a:spAutoFit/>
          </a:bodyPr>
          <a:lstStyle/>
          <a:p>
            <a:pPr lvl="0"/>
            <a:r>
              <a:rPr lang="nn-NO" sz="1600">
                <a:solidFill>
                  <a:srgbClr val="0000FF"/>
                </a:solidFill>
                <a:latin typeface="Consolas"/>
              </a:rPr>
              <a:t>label</a:t>
            </a:r>
            <a:r>
              <a:rPr lang="nn-NO" sz="1600">
                <a:solidFill>
                  <a:srgbClr val="000000"/>
                </a:solidFill>
                <a:latin typeface="Consolas"/>
              </a:rPr>
              <a:t> </a:t>
            </a:r>
            <a:r>
              <a:rPr lang="nn-NO" sz="1600">
                <a:solidFill>
                  <a:srgbClr val="000080"/>
                </a:solidFill>
                <a:latin typeface="Consolas"/>
              </a:rPr>
              <a:t>BEGINNING_OF_WHILE</a:t>
            </a:r>
            <a:r>
              <a:rPr lang="nn-NO" sz="1600">
                <a:solidFill>
                  <a:srgbClr val="000000"/>
                </a:solidFill>
                <a:latin typeface="Consolas"/>
              </a:rPr>
              <a:t>:</a:t>
            </a:r>
            <a:endParaRPr lang="nn-NO" sz="1600">
              <a:solidFill>
                <a:srgbClr val="0000FF"/>
              </a:solidFill>
              <a:latin typeface="+mj-lt"/>
            </a:endParaRPr>
          </a:p>
          <a:p>
            <a:r>
              <a:rPr lang="nn-NO" sz="1600">
                <a:solidFill>
                  <a:srgbClr val="0000FF"/>
                </a:solidFill>
                <a:latin typeface="+mj-lt"/>
              </a:rPr>
              <a:t>if</a:t>
            </a:r>
            <a:r>
              <a:rPr lang="nn-NO" sz="1600">
                <a:latin typeface="+mj-lt"/>
              </a:rPr>
              <a:t> (!</a:t>
            </a:r>
            <a:r>
              <a:rPr lang="en-US" sz="1600">
                <a:latin typeface="Consolas"/>
                <a:ea typeface="Segoe UI Emoji" panose="020B0502040204020203" pitchFamily="34" charset="0"/>
              </a:rPr>
              <a:t>condition</a:t>
            </a:r>
            <a:r>
              <a:rPr lang="nn-NO" sz="1600">
                <a:latin typeface="+mj-lt"/>
              </a:rPr>
              <a:t>) {</a:t>
            </a:r>
          </a:p>
          <a:p>
            <a:r>
              <a:rPr lang="nn-NO" sz="1600">
                <a:solidFill>
                  <a:srgbClr val="BFBFBF"/>
                </a:solidFill>
                <a:latin typeface="+mj-lt"/>
              </a:rPr>
              <a:t>    </a:t>
            </a:r>
            <a:r>
              <a:rPr lang="en-US" sz="1600">
                <a:solidFill>
                  <a:srgbClr val="0000FF"/>
                </a:solidFill>
                <a:latin typeface="Consolas"/>
                <a:ea typeface="Segoe UI Emoji" panose="020B0502040204020203" pitchFamily="34" charset="0"/>
                <a:cs typeface="+mj-cs"/>
              </a:rPr>
              <a:t>goto </a:t>
            </a:r>
            <a:r>
              <a:rPr lang="nn-NO" sz="1600">
                <a:solidFill>
                  <a:srgbClr val="000080"/>
                </a:solidFill>
                <a:latin typeface="Consolas"/>
              </a:rPr>
              <a:t>END_OF_WHILE</a:t>
            </a:r>
            <a:r>
              <a:rPr lang="nn-NO" sz="1600">
                <a:solidFill>
                  <a:srgbClr val="000000"/>
                </a:solidFill>
                <a:latin typeface="Consolas"/>
              </a:rPr>
              <a:t>;</a:t>
            </a:r>
            <a:endParaRPr lang="nn-NO" sz="1600">
              <a:solidFill>
                <a:srgbClr val="BFBFBF"/>
              </a:solidFill>
              <a:latin typeface="+mj-lt"/>
            </a:endParaRPr>
          </a:p>
          <a:p>
            <a:r>
              <a:rPr lang="nn-NO" sz="1600">
                <a:latin typeface="+mj-lt"/>
              </a:rPr>
              <a:t>}</a:t>
            </a:r>
          </a:p>
          <a:p>
            <a:r>
              <a:rPr lang="nn-NO" sz="1600">
                <a:solidFill>
                  <a:srgbClr val="BFBFBF"/>
                </a:solidFill>
                <a:latin typeface="Consolas"/>
              </a:rPr>
              <a:t>...</a:t>
            </a:r>
          </a:p>
          <a:p>
            <a:r>
              <a:rPr lang="en-US" sz="1600">
                <a:solidFill>
                  <a:srgbClr val="0000FF"/>
                </a:solidFill>
                <a:latin typeface="Consolas"/>
                <a:ea typeface="Segoe UI Emoji" panose="020B0502040204020203" pitchFamily="34" charset="0"/>
              </a:rPr>
              <a:t>goto </a:t>
            </a:r>
            <a:r>
              <a:rPr lang="nn-NO" sz="1600">
                <a:solidFill>
                  <a:srgbClr val="000080"/>
                </a:solidFill>
                <a:latin typeface="Consolas"/>
              </a:rPr>
              <a:t>BEGINNING_OF_WHILE</a:t>
            </a:r>
            <a:r>
              <a:rPr lang="nn-NO" sz="1600">
                <a:solidFill>
                  <a:srgbClr val="000000"/>
                </a:solidFill>
                <a:latin typeface="Consolas"/>
              </a:rPr>
              <a:t>;</a:t>
            </a:r>
            <a:endParaRPr lang="nn-NO" sz="1600">
              <a:latin typeface="+mj-lt"/>
            </a:endParaRPr>
          </a:p>
          <a:p>
            <a:r>
              <a:rPr lang="nn-NO" sz="1600">
                <a:solidFill>
                  <a:srgbClr val="0000FF"/>
                </a:solidFill>
                <a:latin typeface="+mj-lt"/>
              </a:rPr>
              <a:t>label</a:t>
            </a:r>
            <a:r>
              <a:rPr lang="nn-NO" sz="1600">
                <a:latin typeface="+mj-lt"/>
              </a:rPr>
              <a:t> </a:t>
            </a:r>
            <a:r>
              <a:rPr lang="nn-NO" sz="1600">
                <a:solidFill>
                  <a:srgbClr val="000080"/>
                </a:solidFill>
                <a:latin typeface="+mj-lt"/>
              </a:rPr>
              <a:t>END_OF_WHILE</a:t>
            </a:r>
            <a:r>
              <a:rPr lang="nn-NO" sz="1600">
                <a:latin typeface="+mj-lt"/>
              </a:rPr>
              <a:t>:</a:t>
            </a:r>
          </a:p>
        </p:txBody>
      </p:sp>
    </p:spTree>
    <p:extLst>
      <p:ext uri="{BB962C8B-B14F-4D97-AF65-F5344CB8AC3E}">
        <p14:creationId xmlns:p14="http://schemas.microsoft.com/office/powerpoint/2010/main" val="1057454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D9191-E142-D64E-3754-B112B2D0357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9593EFB-AD0B-E311-BD8F-C003F44E5571}"/>
              </a:ext>
            </a:extLst>
          </p:cNvPr>
          <p:cNvSpPr>
            <a:spLocks noGrp="1"/>
          </p:cNvSpPr>
          <p:nvPr>
            <p:ph type="title"/>
          </p:nvPr>
        </p:nvSpPr>
        <p:spPr/>
        <p:txBody>
          <a:bodyPr/>
          <a:lstStyle/>
          <a:p>
            <a:r>
              <a:rPr lang="en-US"/>
              <a:t>😈 ChatGPT</a:t>
            </a:r>
          </a:p>
        </p:txBody>
      </p:sp>
    </p:spTree>
    <p:extLst>
      <p:ext uri="{BB962C8B-B14F-4D97-AF65-F5344CB8AC3E}">
        <p14:creationId xmlns:p14="http://schemas.microsoft.com/office/powerpoint/2010/main" val="7914627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C5DA94-85EB-77C6-01D9-BB9578CE09C2}"/>
              </a:ext>
            </a:extLst>
          </p:cNvPr>
          <p:cNvPicPr>
            <a:picLocks noChangeAspect="1"/>
          </p:cNvPicPr>
          <p:nvPr/>
        </p:nvPicPr>
        <p:blipFill>
          <a:blip r:embed="rId2"/>
          <a:stretch>
            <a:fillRect/>
          </a:stretch>
        </p:blipFill>
        <p:spPr>
          <a:xfrm>
            <a:off x="463589" y="0"/>
            <a:ext cx="8216821" cy="5143500"/>
          </a:xfrm>
          <a:prstGeom prst="rect">
            <a:avLst/>
          </a:prstGeom>
        </p:spPr>
      </p:pic>
    </p:spTree>
    <p:extLst>
      <p:ext uri="{BB962C8B-B14F-4D97-AF65-F5344CB8AC3E}">
        <p14:creationId xmlns:p14="http://schemas.microsoft.com/office/powerpoint/2010/main" val="21899506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B93E9C-3720-4FF2-C61D-77D116CCC296}"/>
              </a:ext>
            </a:extLst>
          </p:cNvPr>
          <p:cNvPicPr>
            <a:picLocks noChangeAspect="1"/>
          </p:cNvPicPr>
          <p:nvPr/>
        </p:nvPicPr>
        <p:blipFill>
          <a:blip r:embed="rId2"/>
          <a:stretch>
            <a:fillRect/>
          </a:stretch>
        </p:blipFill>
        <p:spPr>
          <a:xfrm>
            <a:off x="949860" y="0"/>
            <a:ext cx="7244279" cy="5143500"/>
          </a:xfrm>
          <a:prstGeom prst="rect">
            <a:avLst/>
          </a:prstGeom>
        </p:spPr>
      </p:pic>
    </p:spTree>
    <p:extLst>
      <p:ext uri="{BB962C8B-B14F-4D97-AF65-F5344CB8AC3E}">
        <p14:creationId xmlns:p14="http://schemas.microsoft.com/office/powerpoint/2010/main" val="233193417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528039-A2E7-CBA6-E3F9-3B86BDBEBFFE}"/>
              </a:ext>
            </a:extLst>
          </p:cNvPr>
          <p:cNvPicPr>
            <a:picLocks noChangeAspect="1"/>
          </p:cNvPicPr>
          <p:nvPr/>
        </p:nvPicPr>
        <p:blipFill>
          <a:blip r:embed="rId2"/>
          <a:stretch>
            <a:fillRect/>
          </a:stretch>
        </p:blipFill>
        <p:spPr>
          <a:xfrm>
            <a:off x="2792802" y="0"/>
            <a:ext cx="3558396" cy="5143500"/>
          </a:xfrm>
          <a:prstGeom prst="rect">
            <a:avLst/>
          </a:prstGeom>
        </p:spPr>
      </p:pic>
    </p:spTree>
    <p:extLst>
      <p:ext uri="{BB962C8B-B14F-4D97-AF65-F5344CB8AC3E}">
        <p14:creationId xmlns:p14="http://schemas.microsoft.com/office/powerpoint/2010/main" val="18405445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5674B9-9DB6-8A48-D3CB-06FC6D13C11E}"/>
              </a:ext>
            </a:extLst>
          </p:cNvPr>
          <p:cNvPicPr>
            <a:picLocks noChangeAspect="1"/>
          </p:cNvPicPr>
          <p:nvPr/>
        </p:nvPicPr>
        <p:blipFill>
          <a:blip r:embed="rId2"/>
          <a:stretch>
            <a:fillRect/>
          </a:stretch>
        </p:blipFill>
        <p:spPr>
          <a:xfrm>
            <a:off x="723900" y="313911"/>
            <a:ext cx="6615566" cy="1113511"/>
          </a:xfrm>
          <a:prstGeom prst="rect">
            <a:avLst/>
          </a:prstGeom>
          <a:ln>
            <a:solidFill>
              <a:schemeClr val="tx1"/>
            </a:solidFill>
          </a:ln>
        </p:spPr>
      </p:pic>
      <p:pic>
        <p:nvPicPr>
          <p:cNvPr id="5" name="Picture 4">
            <a:extLst>
              <a:ext uri="{FF2B5EF4-FFF2-40B4-BE49-F238E27FC236}">
                <a16:creationId xmlns:a16="http://schemas.microsoft.com/office/drawing/2014/main" id="{E32AF67C-15B3-8D5A-0920-00ED8CAC586C}"/>
              </a:ext>
            </a:extLst>
          </p:cNvPr>
          <p:cNvPicPr>
            <a:picLocks noChangeAspect="1"/>
          </p:cNvPicPr>
          <p:nvPr/>
        </p:nvPicPr>
        <p:blipFill>
          <a:blip r:embed="rId3"/>
          <a:stretch>
            <a:fillRect/>
          </a:stretch>
        </p:blipFill>
        <p:spPr>
          <a:xfrm>
            <a:off x="661987" y="1547172"/>
            <a:ext cx="6722005" cy="974322"/>
          </a:xfrm>
          <a:prstGeom prst="rect">
            <a:avLst/>
          </a:prstGeom>
          <a:ln>
            <a:solidFill>
              <a:schemeClr val="tx1"/>
            </a:solidFill>
          </a:ln>
        </p:spPr>
      </p:pic>
      <p:pic>
        <p:nvPicPr>
          <p:cNvPr id="7" name="Picture 6">
            <a:extLst>
              <a:ext uri="{FF2B5EF4-FFF2-40B4-BE49-F238E27FC236}">
                <a16:creationId xmlns:a16="http://schemas.microsoft.com/office/drawing/2014/main" id="{90CC8E25-E0C0-A226-9539-D49443BAEF08}"/>
              </a:ext>
            </a:extLst>
          </p:cNvPr>
          <p:cNvPicPr>
            <a:picLocks noChangeAspect="1"/>
          </p:cNvPicPr>
          <p:nvPr/>
        </p:nvPicPr>
        <p:blipFill>
          <a:blip r:embed="rId4"/>
          <a:stretch>
            <a:fillRect/>
          </a:stretch>
        </p:blipFill>
        <p:spPr>
          <a:xfrm>
            <a:off x="2600324" y="2641244"/>
            <a:ext cx="3389659" cy="2120584"/>
          </a:xfrm>
          <a:prstGeom prst="rect">
            <a:avLst/>
          </a:prstGeom>
          <a:ln>
            <a:solidFill>
              <a:schemeClr val="tx1"/>
            </a:solidFill>
          </a:ln>
        </p:spPr>
      </p:pic>
    </p:spTree>
    <p:extLst>
      <p:ext uri="{BB962C8B-B14F-4D97-AF65-F5344CB8AC3E}">
        <p14:creationId xmlns:p14="http://schemas.microsoft.com/office/powerpoint/2010/main" val="436544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a:t>story time ☕️</a:t>
            </a:r>
          </a:p>
        </p:txBody>
      </p:sp>
    </p:spTree>
    <p:extLst>
      <p:ext uri="{BB962C8B-B14F-4D97-AF65-F5344CB8AC3E}">
        <p14:creationId xmlns:p14="http://schemas.microsoft.com/office/powerpoint/2010/main" val="386649201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575932-E7CB-E8E3-E528-BAEF75B032B9}"/>
              </a:ext>
            </a:extLst>
          </p:cNvPr>
          <p:cNvPicPr>
            <a:picLocks noChangeAspect="1"/>
          </p:cNvPicPr>
          <p:nvPr/>
        </p:nvPicPr>
        <p:blipFill>
          <a:blip r:embed="rId2"/>
          <a:stretch>
            <a:fillRect/>
          </a:stretch>
        </p:blipFill>
        <p:spPr>
          <a:xfrm>
            <a:off x="1432505" y="0"/>
            <a:ext cx="6278990" cy="5143500"/>
          </a:xfrm>
          <a:prstGeom prst="rect">
            <a:avLst/>
          </a:prstGeom>
        </p:spPr>
      </p:pic>
    </p:spTree>
    <p:extLst>
      <p:ext uri="{BB962C8B-B14F-4D97-AF65-F5344CB8AC3E}">
        <p14:creationId xmlns:p14="http://schemas.microsoft.com/office/powerpoint/2010/main" val="63169632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C9314F-007C-CFAF-15FD-77787E632D72}"/>
              </a:ext>
            </a:extLst>
          </p:cNvPr>
          <p:cNvPicPr>
            <a:picLocks noChangeAspect="1"/>
          </p:cNvPicPr>
          <p:nvPr/>
        </p:nvPicPr>
        <p:blipFill>
          <a:blip r:embed="rId2"/>
          <a:stretch>
            <a:fillRect/>
          </a:stretch>
        </p:blipFill>
        <p:spPr>
          <a:xfrm>
            <a:off x="1529661" y="0"/>
            <a:ext cx="6084677" cy="5143500"/>
          </a:xfrm>
          <a:prstGeom prst="rect">
            <a:avLst/>
          </a:prstGeom>
        </p:spPr>
      </p:pic>
    </p:spTree>
    <p:extLst>
      <p:ext uri="{BB962C8B-B14F-4D97-AF65-F5344CB8AC3E}">
        <p14:creationId xmlns:p14="http://schemas.microsoft.com/office/powerpoint/2010/main" val="256275581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02C0D-1DB0-D510-C23A-C16F26FB20C8}"/>
              </a:ext>
            </a:extLst>
          </p:cNvPr>
          <p:cNvPicPr>
            <a:picLocks noChangeAspect="1"/>
          </p:cNvPicPr>
          <p:nvPr/>
        </p:nvPicPr>
        <p:blipFill>
          <a:blip r:embed="rId2"/>
          <a:stretch>
            <a:fillRect/>
          </a:stretch>
        </p:blipFill>
        <p:spPr>
          <a:xfrm>
            <a:off x="1324770" y="0"/>
            <a:ext cx="6494460" cy="5143500"/>
          </a:xfrm>
          <a:prstGeom prst="rect">
            <a:avLst/>
          </a:prstGeom>
        </p:spPr>
      </p:pic>
    </p:spTree>
    <p:extLst>
      <p:ext uri="{BB962C8B-B14F-4D97-AF65-F5344CB8AC3E}">
        <p14:creationId xmlns:p14="http://schemas.microsoft.com/office/powerpoint/2010/main" val="409110158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02C0D-1DB0-D510-C23A-C16F26FB20C8}"/>
              </a:ext>
            </a:extLst>
          </p:cNvPr>
          <p:cNvPicPr>
            <a:picLocks noChangeAspect="1"/>
          </p:cNvPicPr>
          <p:nvPr/>
        </p:nvPicPr>
        <p:blipFill>
          <a:blip r:embed="rId2"/>
          <a:stretch>
            <a:fillRect/>
          </a:stretch>
        </p:blipFill>
        <p:spPr>
          <a:xfrm>
            <a:off x="1324770" y="0"/>
            <a:ext cx="6494460" cy="5143500"/>
          </a:xfrm>
          <a:prstGeom prst="rect">
            <a:avLst/>
          </a:prstGeom>
        </p:spPr>
      </p:pic>
      <p:sp>
        <p:nvSpPr>
          <p:cNvPr id="2" name="TextBox 1">
            <a:extLst>
              <a:ext uri="{FF2B5EF4-FFF2-40B4-BE49-F238E27FC236}">
                <a16:creationId xmlns:a16="http://schemas.microsoft.com/office/drawing/2014/main" id="{3CF35366-7C05-FC1C-0658-82FA975F3348}"/>
              </a:ext>
            </a:extLst>
          </p:cNvPr>
          <p:cNvSpPr txBox="1"/>
          <p:nvPr/>
        </p:nvSpPr>
        <p:spPr>
          <a:xfrm>
            <a:off x="6538365" y="2112021"/>
            <a:ext cx="161841" cy="369332"/>
          </a:xfrm>
          <a:prstGeom prst="rect">
            <a:avLst/>
          </a:prstGeom>
          <a:noFill/>
        </p:spPr>
        <p:txBody>
          <a:bodyPr wrap="square" rtlCol="0">
            <a:spAutoFit/>
          </a:bodyPr>
          <a:lstStyle/>
          <a:p>
            <a:r>
              <a:rPr lang="en-US"/>
              <a:t>{</a:t>
            </a:r>
          </a:p>
        </p:txBody>
      </p:sp>
      <p:sp>
        <p:nvSpPr>
          <p:cNvPr id="4" name="TextBox 3">
            <a:extLst>
              <a:ext uri="{FF2B5EF4-FFF2-40B4-BE49-F238E27FC236}">
                <a16:creationId xmlns:a16="http://schemas.microsoft.com/office/drawing/2014/main" id="{F3EA891F-C8BE-4367-571A-47768536672D}"/>
              </a:ext>
            </a:extLst>
          </p:cNvPr>
          <p:cNvSpPr txBox="1"/>
          <p:nvPr/>
        </p:nvSpPr>
        <p:spPr>
          <a:xfrm>
            <a:off x="3340662" y="2346624"/>
            <a:ext cx="161841" cy="369332"/>
          </a:xfrm>
          <a:prstGeom prst="rect">
            <a:avLst/>
          </a:prstGeom>
          <a:noFill/>
        </p:spPr>
        <p:txBody>
          <a:bodyPr wrap="square" rtlCol="0">
            <a:spAutoFit/>
          </a:bodyPr>
          <a:lstStyle/>
          <a:p>
            <a:r>
              <a:rPr lang="en-US"/>
              <a:t>}</a:t>
            </a:r>
          </a:p>
        </p:txBody>
      </p:sp>
      <p:sp>
        <p:nvSpPr>
          <p:cNvPr id="5" name="TextBox 4">
            <a:extLst>
              <a:ext uri="{FF2B5EF4-FFF2-40B4-BE49-F238E27FC236}">
                <a16:creationId xmlns:a16="http://schemas.microsoft.com/office/drawing/2014/main" id="{B9CE8CCE-6DF2-3680-9B9A-D288AB39DD9D}"/>
              </a:ext>
            </a:extLst>
          </p:cNvPr>
          <p:cNvSpPr txBox="1"/>
          <p:nvPr/>
        </p:nvSpPr>
        <p:spPr>
          <a:xfrm>
            <a:off x="1907023" y="2665887"/>
            <a:ext cx="1791037" cy="276999"/>
          </a:xfrm>
          <a:prstGeom prst="rect">
            <a:avLst/>
          </a:prstGeom>
          <a:solidFill>
            <a:srgbClr val="FBFBFD"/>
          </a:solidFill>
        </p:spPr>
        <p:txBody>
          <a:bodyPr wrap="square" rtlCol="0">
            <a:spAutoFit/>
          </a:bodyPr>
          <a:lstStyle/>
          <a:p>
            <a:r>
              <a:rPr lang="en-US" sz="1200">
                <a:latin typeface="Consolas" panose="020B0609020204030204" pitchFamily="49" charset="0"/>
                <a:cs typeface="Consolas" panose="020B0609020204030204" pitchFamily="49" charset="0"/>
              </a:rPr>
              <a:t>goto fail;</a:t>
            </a:r>
          </a:p>
        </p:txBody>
      </p:sp>
    </p:spTree>
    <p:extLst>
      <p:ext uri="{BB962C8B-B14F-4D97-AF65-F5344CB8AC3E}">
        <p14:creationId xmlns:p14="http://schemas.microsoft.com/office/powerpoint/2010/main" val="118669800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E60F1-84EC-1EBC-67E1-974C0119ECF7}"/>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655714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EC7A65-131B-ED8F-F4ED-5270524CFACB}"/>
              </a:ext>
            </a:extLst>
          </p:cNvPr>
          <p:cNvSpPr>
            <a:spLocks noGrp="1"/>
          </p:cNvSpPr>
          <p:nvPr>
            <p:ph type="title"/>
          </p:nvPr>
        </p:nvSpPr>
        <p:spPr/>
        <p:txBody>
          <a:bodyPr/>
          <a:lstStyle/>
          <a:p>
            <a:r>
              <a:rPr lang="en-US" sz="4000"/>
              <a:t>ChatGPT can do every homework in this class up to an A level</a:t>
            </a:r>
            <a:br>
              <a:rPr lang="en-US" sz="4000"/>
            </a:br>
            <a:r>
              <a:rPr lang="en-US" sz="4800"/>
              <a:t>😈</a:t>
            </a:r>
            <a:br>
              <a:rPr lang="en-US" sz="4000"/>
            </a:br>
            <a:r>
              <a:rPr lang="en-US" sz="4000"/>
              <a:t>it is impossible for me to prove whether or not you used ChatGPT</a:t>
            </a:r>
            <a:br>
              <a:rPr lang="en-US" sz="4000"/>
            </a:br>
            <a:r>
              <a:rPr lang="en-US" sz="2000"/>
              <a:t>(people who say otherwise are wronggg)</a:t>
            </a:r>
            <a:endParaRPr lang="en-US" sz="4000"/>
          </a:p>
        </p:txBody>
      </p:sp>
    </p:spTree>
    <p:extLst>
      <p:ext uri="{BB962C8B-B14F-4D97-AF65-F5344CB8AC3E}">
        <p14:creationId xmlns:p14="http://schemas.microsoft.com/office/powerpoint/2010/main" val="325874267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53E304-D066-14BC-B348-B00E3B01F2DE}"/>
              </a:ext>
            </a:extLst>
          </p:cNvPr>
          <p:cNvPicPr>
            <a:picLocks noChangeAspect="1"/>
          </p:cNvPicPr>
          <p:nvPr/>
        </p:nvPicPr>
        <p:blipFill>
          <a:blip r:embed="rId2"/>
          <a:stretch>
            <a:fillRect/>
          </a:stretch>
        </p:blipFill>
        <p:spPr>
          <a:xfrm>
            <a:off x="0" y="1132737"/>
            <a:ext cx="9144000" cy="2878026"/>
          </a:xfrm>
          <a:prstGeom prst="rect">
            <a:avLst/>
          </a:prstGeom>
        </p:spPr>
      </p:pic>
    </p:spTree>
    <p:extLst>
      <p:ext uri="{BB962C8B-B14F-4D97-AF65-F5344CB8AC3E}">
        <p14:creationId xmlns:p14="http://schemas.microsoft.com/office/powerpoint/2010/main" val="144509684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53E304-D066-14BC-B348-B00E3B01F2DE}"/>
              </a:ext>
            </a:extLst>
          </p:cNvPr>
          <p:cNvPicPr>
            <a:picLocks noChangeAspect="1"/>
          </p:cNvPicPr>
          <p:nvPr/>
        </p:nvPicPr>
        <p:blipFill>
          <a:blip r:embed="rId2"/>
          <a:stretch>
            <a:fillRect/>
          </a:stretch>
        </p:blipFill>
        <p:spPr>
          <a:xfrm>
            <a:off x="0" y="1132737"/>
            <a:ext cx="9144000" cy="2878026"/>
          </a:xfrm>
          <a:prstGeom prst="rect">
            <a:avLst/>
          </a:prstGeom>
        </p:spPr>
      </p:pic>
      <p:sp>
        <p:nvSpPr>
          <p:cNvPr id="3" name="Rectangle 2">
            <a:extLst>
              <a:ext uri="{FF2B5EF4-FFF2-40B4-BE49-F238E27FC236}">
                <a16:creationId xmlns:a16="http://schemas.microsoft.com/office/drawing/2014/main" id="{7E5F6151-0A5C-F5B2-BE20-1A9F22AC4603}"/>
              </a:ext>
            </a:extLst>
          </p:cNvPr>
          <p:cNvSpPr/>
          <p:nvPr/>
        </p:nvSpPr>
        <p:spPr>
          <a:xfrm>
            <a:off x="-220889" y="857386"/>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C97C3FE-6B1C-EFEB-1E04-EDB2F7E870A0}"/>
              </a:ext>
            </a:extLst>
          </p:cNvPr>
          <p:cNvSpPr/>
          <p:nvPr/>
        </p:nvSpPr>
        <p:spPr>
          <a:xfrm>
            <a:off x="1934818" y="79513"/>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7F2161A-6793-6E5A-40AD-2282392314D3}"/>
              </a:ext>
            </a:extLst>
          </p:cNvPr>
          <p:cNvSpPr/>
          <p:nvPr/>
        </p:nvSpPr>
        <p:spPr>
          <a:xfrm>
            <a:off x="3631978" y="3627091"/>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343687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E60F1-84EC-1EBC-67E1-974C0119ECF7}"/>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18350707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6D248-2D2D-095A-B3F3-8A6D5FB206D4}"/>
              </a:ext>
            </a:extLst>
          </p:cNvPr>
          <p:cNvSpPr>
            <a:spLocks noGrp="1"/>
          </p:cNvSpPr>
          <p:nvPr>
            <p:ph type="title"/>
          </p:nvPr>
        </p:nvSpPr>
        <p:spPr/>
        <p:txBody>
          <a:bodyPr/>
          <a:lstStyle/>
          <a:p>
            <a:r>
              <a:rPr lang="en-US"/>
              <a:t>no, the bug happened because they didn't code in DrJava!</a:t>
            </a:r>
          </a:p>
        </p:txBody>
      </p:sp>
    </p:spTree>
    <p:extLst>
      <p:ext uri="{BB962C8B-B14F-4D97-AF65-F5344CB8AC3E}">
        <p14:creationId xmlns:p14="http://schemas.microsoft.com/office/powerpoint/2010/main" val="396724903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6D248-2D2D-095A-B3F3-8A6D5FB206D4}"/>
              </a:ext>
            </a:extLst>
          </p:cNvPr>
          <p:cNvSpPr>
            <a:spLocks noGrp="1"/>
          </p:cNvSpPr>
          <p:nvPr>
            <p:ph type="title"/>
          </p:nvPr>
        </p:nvSpPr>
        <p:spPr/>
        <p:txBody>
          <a:bodyPr/>
          <a:lstStyle/>
          <a:p>
            <a:r>
              <a:rPr lang="en-US" sz="9600"/>
              <a:t>highlight your code and press Tab!</a:t>
            </a:r>
          </a:p>
        </p:txBody>
      </p:sp>
    </p:spTree>
    <p:extLst>
      <p:ext uri="{BB962C8B-B14F-4D97-AF65-F5344CB8AC3E}">
        <p14:creationId xmlns:p14="http://schemas.microsoft.com/office/powerpoint/2010/main" val="321886685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005569-C7BF-C0C1-588B-2EFFCBD089F3}"/>
              </a:ext>
            </a:extLst>
          </p:cNvPr>
          <p:cNvSpPr>
            <a:spLocks noGrp="1"/>
          </p:cNvSpPr>
          <p:nvPr>
            <p:ph type="title"/>
          </p:nvPr>
        </p:nvSpPr>
        <p:spPr/>
        <p:txBody>
          <a:bodyPr/>
          <a:lstStyle/>
          <a:p>
            <a:r>
              <a:rPr lang="en-US"/>
              <a:t>big O</a:t>
            </a:r>
          </a:p>
        </p:txBody>
      </p:sp>
    </p:spTree>
    <p:extLst>
      <p:ext uri="{BB962C8B-B14F-4D97-AF65-F5344CB8AC3E}">
        <p14:creationId xmlns:p14="http://schemas.microsoft.com/office/powerpoint/2010/main" val="385421430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big O (1/2)</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lstStyle/>
              <a:p>
                <a:r>
                  <a:rPr lang="en-US" b="1"/>
                  <a:t>big O </a:t>
                </a:r>
                <a:r>
                  <a:rPr lang="en-US"/>
                  <a:t>describes a function’s “limiting behavior”</a:t>
                </a:r>
              </a:p>
              <a:p>
                <a:pPr lvl="1"/>
                <a:r>
                  <a:rPr lang="en-US"/>
                  <a:t>to find a mathematical function’s big O notation...</a:t>
                </a:r>
              </a:p>
              <a:p>
                <a:pPr lvl="2"/>
                <a:r>
                  <a:rPr lang="en-US"/>
                  <a:t>1. throw away the coefficients</a:t>
                </a:r>
              </a:p>
              <a:p>
                <a:pPr lvl="2"/>
                <a:r>
                  <a:rPr lang="en-US"/>
                  <a:t>2. find the fastest growing term</a:t>
                </a:r>
              </a:p>
              <a:p>
                <a:pPr lvl="2"/>
                <a:r>
                  <a:rPr lang="en-US"/>
                  <a:t>3. the function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oMath>
                </a14:m>
                <a:r>
                  <a:rPr lang="en-US"/>
                  <a:t>FASTEST_GROWING_TERM</a:t>
                </a:r>
                <a14:m>
                  <m:oMath xmlns:m="http://schemas.openxmlformats.org/officeDocument/2006/math">
                    <m:r>
                      <a:rPr lang="en-US" b="0" i="0" smtClean="0">
                        <a:latin typeface="Cambria Math" panose="02040503050406030204" pitchFamily="18" charset="0"/>
                      </a:rPr>
                      <m:t>)</m:t>
                    </m:r>
                  </m:oMath>
                </a14:m>
                <a:r>
                  <a:rPr lang="en-US"/>
                  <a:t> </a:t>
                </a:r>
              </a:p>
              <a:p>
                <a:pPr marL="342886" lvl="1" indent="0">
                  <a:buNone/>
                </a:pPr>
                <a:endParaRPr lang="en-US"/>
              </a:p>
              <a:p>
                <a:pPr lvl="1"/>
                <a:r>
                  <a:rPr lang="en-US" b="1"/>
                  <a:t>e.g.,</a:t>
                </a:r>
                <a:r>
                  <a:rPr lang="en-US"/>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0" smtClean="0">
                        <a:latin typeface="Cambria Math" panose="02040503050406030204" pitchFamily="18" charset="0"/>
                      </a:rPr>
                      <m:t>=</m:t>
                    </m:r>
                    <m:r>
                      <a:rPr lang="en-US" i="1">
                        <a:latin typeface="Cambria Math" panose="02040503050406030204" pitchFamily="18" charset="0"/>
                      </a:rPr>
                      <m:t>7</m:t>
                    </m:r>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+100</m:t>
                    </m:r>
                    <m:r>
                      <a:rPr lang="en-US" b="0" i="1" smtClean="0">
                        <a:latin typeface="Cambria Math" panose="02040503050406030204" pitchFamily="18" charset="0"/>
                      </a:rPr>
                      <m:t>𝑛</m:t>
                    </m:r>
                    <m:r>
                      <a:rPr lang="en-US" b="0" i="1" smtClean="0">
                        <a:latin typeface="Cambria Math" panose="02040503050406030204" pitchFamily="18" charset="0"/>
                      </a:rPr>
                      <m:t>+4732</m:t>
                    </m:r>
                  </m:oMath>
                </a14:m>
                <a:endParaRPr lang="en-US" b="0" i="1">
                  <a:latin typeface="Cambria Math" panose="02040503050406030204" pitchFamily="18" charset="0"/>
                </a:endParaRPr>
              </a:p>
              <a:p>
                <a:pPr lvl="2"/>
                <a:r>
                  <a:rPr lang="en-US"/>
                  <a:t>1. throw away coefficients to get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0"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oMath>
                </a14:m>
                <a:endParaRPr lang="en-US" b="0" i="1">
                  <a:latin typeface="Cambria Math" panose="02040503050406030204" pitchFamily="18" charset="0"/>
                </a:endParaRPr>
              </a:p>
              <a:p>
                <a:pPr lvl="2"/>
                <a:r>
                  <a:rPr lang="en-US" b="0"/>
                  <a:t>2. fastest growing term is</a:t>
                </a:r>
                <a:r>
                  <a:rPr lang="en-US"/>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endParaRPr lang="en-US" i="1">
                  <a:latin typeface="Cambria Math" panose="02040503050406030204" pitchFamily="18" charset="0"/>
                </a:endParaRPr>
              </a:p>
              <a:p>
                <a:pPr lvl="2"/>
                <a:r>
                  <a:rPr lang="en-US"/>
                  <a:t>3.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b="0"/>
                  <a:t>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r>
                      <a:rPr lang="en-US" b="0" i="1" smtClean="0">
                        <a:latin typeface="Cambria Math" panose="02040503050406030204" pitchFamily="18" charset="0"/>
                      </a:rPr>
                      <m:t>)</m:t>
                    </m:r>
                  </m:oMath>
                </a14:m>
                <a:endParaRPr lang="en-US"/>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427837320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big O (2/2)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Autofit/>
              </a:bodyPr>
              <a:lstStyle/>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77</m:t>
                    </m:r>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i="1">
                    <a:latin typeface="Cambria Math" panose="02040503050406030204" pitchFamily="18" charset="0"/>
                  </a:rPr>
                  <a:t> </a:t>
                </a:r>
                <a:r>
                  <a:rPr lang="en-US" sz="1400"/>
                  <a:t>in big O notation?</a:t>
                </a:r>
                <a:r>
                  <a:rPr lang="en-US" sz="1400">
                    <a:latin typeface="Cambria Math" panose="02040503050406030204" pitchFamily="18" charset="0"/>
                  </a:rPr>
                  <a:t> </a:t>
                </a:r>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a:solidFill>
                      <a:schemeClr val="accent5"/>
                    </a:solidFill>
                  </a:rPr>
                  <a:t>		🧪 </a:t>
                </a:r>
                <a:r>
                  <a:rPr lang="en-US" sz="1400">
                    <a:solidFill>
                      <a:schemeClr val="accent4"/>
                    </a:solidFill>
                  </a:rPr>
                  <a:t>is this true?</a:t>
                </a:r>
                <a:endParaRPr lang="en-US" sz="1400" i="1">
                  <a:solidFill>
                    <a:schemeClr val="accent5"/>
                  </a:solidFill>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r>
                      <a:rPr lang="en-US" sz="1400" i="1">
                        <a:latin typeface="Cambria Math" panose="02040503050406030204" pitchFamily="18" charset="0"/>
                      </a:rPr>
                      <m:t>)</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100</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r>
                  <a:rPr lang="en-US" sz="1400">
                    <a:solidFill>
                      <a:schemeClr val="accent6"/>
                    </a:solidFill>
                  </a:rPr>
                  <a:t>		🧠</a:t>
                </a:r>
                <a:r>
                  <a:rPr lang="en-US" sz="1400">
                    <a:solidFill>
                      <a:schemeClr val="accent5"/>
                    </a:solidFill>
                  </a:rPr>
                  <a:t> </a:t>
                </a:r>
                <a:r>
                  <a:rPr lang="en-US" sz="1400">
                    <a:solidFill>
                      <a:srgbClr val="FF6DC6"/>
                    </a:solidFill>
                  </a:rPr>
                  <a:t>what does this </a:t>
                </a:r>
                <a:r>
                  <a:rPr lang="en-US" sz="1400" i="1">
                    <a:solidFill>
                      <a:srgbClr val="FF6DC6"/>
                    </a:solidFill>
                  </a:rPr>
                  <a:t>mean</a:t>
                </a:r>
                <a:r>
                  <a:rPr lang="en-US" sz="1400">
                    <a:solidFill>
                      <a:srgbClr val="FF6DC6"/>
                    </a:solidFill>
                  </a:rPr>
                  <a:t>?</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(1)</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oMath>
                </a14:m>
                <a:r>
                  <a:rPr lang="en-US" sz="1400"/>
                  <a:t>	</a:t>
                </a:r>
                <a:r>
                  <a:rPr lang="en-US" sz="1400">
                    <a:solidFill>
                      <a:schemeClr val="accent5"/>
                    </a:solidFill>
                  </a:rPr>
                  <a:t>	🧪 </a:t>
                </a:r>
                <a:r>
                  <a:rPr lang="en-US" sz="1400">
                    <a:solidFill>
                      <a:schemeClr val="accent4"/>
                    </a:solidFill>
                  </a:rPr>
                  <a:t>is this true?</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a:p>
              <a:p>
                <a:pPr lvl="2"/>
                <a:endParaRPr lang="en-US" sz="1400">
                  <a:solidFill>
                    <a:schemeClr val="accent5"/>
                  </a:solidFill>
                </a:endParaRPr>
              </a:p>
              <a:p>
                <a:pPr lvl="2"/>
                <a:endParaRPr lang="en-US" sz="1400">
                  <a:solidFill>
                    <a:schemeClr val="accent5"/>
                  </a:solidFill>
                </a:endParaRPr>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t="-29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4A20317F-C3C9-BC63-5957-83C8AE1032F4}"/>
              </a:ext>
            </a:extLst>
          </p:cNvPr>
          <p:cNvPicPr>
            <a:picLocks noChangeAspect="1"/>
          </p:cNvPicPr>
          <p:nvPr/>
        </p:nvPicPr>
        <p:blipFill>
          <a:blip r:embed="rId4"/>
          <a:stretch>
            <a:fillRect/>
          </a:stretch>
        </p:blipFill>
        <p:spPr>
          <a:xfrm>
            <a:off x="4873486" y="1279215"/>
            <a:ext cx="3654287" cy="699162"/>
          </a:xfrm>
          <a:prstGeom prst="rect">
            <a:avLst/>
          </a:prstGeom>
          <a:ln>
            <a:solidFill>
              <a:schemeClr val="tx1"/>
            </a:solidFill>
          </a:ln>
        </p:spPr>
      </p:pic>
    </p:spTree>
    <p:extLst>
      <p:ext uri="{BB962C8B-B14F-4D97-AF65-F5344CB8AC3E}">
        <p14:creationId xmlns:p14="http://schemas.microsoft.com/office/powerpoint/2010/main" val="266760083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24AE7-8703-15E0-34D5-2AE5660641EF}"/>
              </a:ext>
            </a:extLst>
          </p:cNvPr>
          <p:cNvSpPr>
            <a:spLocks noGrp="1"/>
          </p:cNvSpPr>
          <p:nvPr>
            <p:ph type="title"/>
          </p:nvPr>
        </p:nvSpPr>
        <p:spPr/>
        <p:txBody>
          <a:bodyPr/>
          <a:lstStyle/>
          <a:p>
            <a:r>
              <a:rPr lang="en-US"/>
              <a:t>🗣 what is the big O of your </a:t>
            </a:r>
            <a:r>
              <a:rPr lang="en-US" b="1">
                <a:latin typeface="+mj-lt"/>
              </a:rPr>
              <a:t>isPrime(int n)</a:t>
            </a:r>
            <a:r>
              <a:rPr lang="en-US"/>
              <a:t>?</a:t>
            </a:r>
            <a:br>
              <a:rPr lang="en-US"/>
            </a:br>
            <a:br>
              <a:rPr lang="en-US"/>
            </a:br>
            <a:r>
              <a:rPr lang="en-US"/>
              <a:t>can you do better?</a:t>
            </a:r>
          </a:p>
        </p:txBody>
      </p:sp>
    </p:spTree>
    <p:extLst>
      <p:ext uri="{BB962C8B-B14F-4D97-AF65-F5344CB8AC3E}">
        <p14:creationId xmlns:p14="http://schemas.microsoft.com/office/powerpoint/2010/main" val="292888474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Caaaaaaaaaaaarl</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Autofit/>
              </a:bodyPr>
              <a:lstStyle/>
              <a:p>
                <a:r>
                  <a:rPr lang="en-US" sz="1400" b="1"/>
                  <a:t>e.g.,</a:t>
                </a:r>
                <a:r>
                  <a:rPr lang="en-US" sz="1400"/>
                  <a:t> Imagine a classroom with </a:t>
                </a:r>
                <a14:m>
                  <m:oMath xmlns:m="http://schemas.openxmlformats.org/officeDocument/2006/math">
                    <m:r>
                      <a:rPr lang="en-US" sz="1400" i="1">
                        <a:latin typeface="Cambria Math" panose="02040503050406030204" pitchFamily="18" charset="0"/>
                      </a:rPr>
                      <m:t>𝑛</m:t>
                    </m:r>
                  </m:oMath>
                </a14:m>
                <a:r>
                  <a:rPr lang="en-US" sz="1400"/>
                  <a:t> students. I want to figure out if any students are named Carl.</a:t>
                </a:r>
              </a:p>
              <a:p>
                <a:pPr lvl="1"/>
                <a:r>
                  <a:rPr lang="en-US" sz="1400"/>
                  <a:t>I need an ✨Algorithm✨ -- </a:t>
                </a:r>
                <a:r>
                  <a:rPr lang="en-US" sz="1400" b="1" err="1">
                    <a:solidFill>
                      <a:srgbClr val="0000FF"/>
                    </a:solidFill>
                    <a:latin typeface="Consolas" panose="020B0609020204030204" pitchFamily="49" charset="0"/>
                    <a:cs typeface="Consolas" panose="020B0609020204030204" pitchFamily="49" charset="0"/>
                  </a:rPr>
                  <a:t>boolean</a:t>
                </a:r>
                <a:r>
                  <a:rPr lang="en-US" sz="1400" b="1">
                    <a:latin typeface="Consolas" panose="020B0609020204030204" pitchFamily="49" charset="0"/>
                    <a:cs typeface="Consolas" panose="020B0609020204030204" pitchFamily="49" charset="0"/>
                  </a:rPr>
                  <a:t> </a:t>
                </a:r>
                <a:r>
                  <a:rPr lang="en-US" sz="1400" b="1" err="1">
                    <a:latin typeface="Consolas" panose="020B0609020204030204" pitchFamily="49" charset="0"/>
                    <a:cs typeface="Consolas" panose="020B0609020204030204" pitchFamily="49" charset="0"/>
                  </a:rPr>
                  <a:t>isAnyoneNamedCarl</a:t>
                </a:r>
                <a:r>
                  <a:rPr lang="en-US" sz="1400" b="1">
                    <a:latin typeface="Consolas" panose="020B0609020204030204" pitchFamily="49" charset="0"/>
                    <a:cs typeface="Consolas" panose="020B0609020204030204" pitchFamily="49" charset="0"/>
                  </a:rPr>
                  <a:t>(</a:t>
                </a:r>
                <a:r>
                  <a:rPr lang="en-US" sz="1400" b="1">
                    <a:solidFill>
                      <a:srgbClr val="000080"/>
                    </a:solidFill>
                    <a:latin typeface="Consolas" panose="020B0609020204030204" pitchFamily="49" charset="0"/>
                    <a:cs typeface="Consolas" panose="020B0609020204030204" pitchFamily="49" charset="0"/>
                  </a:rPr>
                  <a:t>Student</a:t>
                </a:r>
                <a:r>
                  <a:rPr lang="en-US" sz="1400" b="1">
                    <a:latin typeface="Consolas" panose="020B0609020204030204" pitchFamily="49" charset="0"/>
                    <a:cs typeface="Consolas" panose="020B0609020204030204" pitchFamily="49" charset="0"/>
                  </a:rPr>
                  <a:t>[] students);</a:t>
                </a:r>
              </a:p>
              <a:p>
                <a:pPr lvl="1"/>
                <a:r>
                  <a:rPr lang="en-US" sz="1400"/>
                  <a:t>What is the big O of the following algorithms?</a:t>
                </a:r>
              </a:p>
              <a:p>
                <a:pPr lvl="2"/>
                <a:r>
                  <a:rPr lang="en-US" sz="1400" b="1"/>
                  <a:t>Algorithm 1:</a:t>
                </a:r>
                <a:r>
                  <a:rPr lang="en-US" sz="1400"/>
                  <a:t> Ask each student, one at a time, “Are you named Carl?”</a:t>
                </a:r>
              </a:p>
              <a:p>
                <a:pPr lvl="2"/>
                <a:r>
                  <a:rPr lang="en-US" sz="1400" b="1"/>
                  <a:t>Algorithm 2:</a:t>
                </a:r>
                <a:r>
                  <a:rPr lang="en-US" sz="1400"/>
                  <a:t> Pass a paper around the room, and have each student write their name on it. Then take the paper, and read through it.</a:t>
                </a:r>
              </a:p>
              <a:p>
                <a:pPr lvl="2"/>
                <a:r>
                  <a:rPr lang="en-US" sz="1400" b="1"/>
                  <a:t>Algorithm 3:</a:t>
                </a:r>
                <a:r>
                  <a:rPr lang="en-US" sz="1400"/>
                  <a:t> The students draw straws. The student who draws the short straw must leave. On their way out of the room, ask them whether their name is Carl. Repeat this procedure until the room is empty.</a:t>
                </a:r>
              </a:p>
              <a:p>
                <a:pPr lvl="2"/>
                <a:r>
                  <a:rPr lang="en-US" sz="1400" b="1"/>
                  <a:t>Algorithm 4:</a:t>
                </a:r>
                <a:r>
                  <a:rPr lang="en-US" sz="1400"/>
                  <a:t> Play Kahoot. The winner legally changes their name to Carl.</a:t>
                </a:r>
              </a:p>
              <a:p>
                <a:pPr lvl="1"/>
                <a:endParaRPr lang="en-US" sz="1400"/>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222" t="-299"/>
                </a:stretch>
              </a:blipFill>
            </p:spPr>
            <p:txBody>
              <a:bodyPr/>
              <a:lstStyle/>
              <a:p>
                <a:r>
                  <a:rPr lang="en-US">
                    <a:noFill/>
                  </a:rPr>
                  <a:t> </a:t>
                </a:r>
              </a:p>
            </p:txBody>
          </p:sp>
        </mc:Fallback>
      </mc:AlternateContent>
      <p:pic>
        <p:nvPicPr>
          <p:cNvPr id="1026" name="Picture 2" descr="Carl the Llama | Villains Wiki | Fandom">
            <a:extLst>
              <a:ext uri="{FF2B5EF4-FFF2-40B4-BE49-F238E27FC236}">
                <a16:creationId xmlns:a16="http://schemas.microsoft.com/office/drawing/2014/main" id="{AA0ECB70-A2E5-3873-BBCD-5797A5DA99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722" y="3556746"/>
            <a:ext cx="1586753" cy="158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373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6785B-3BAF-A7E6-35C3-25D4DD2CAD2A}"/>
              </a:ext>
            </a:extLst>
          </p:cNvPr>
          <p:cNvSpPr>
            <a:spLocks noGrp="1"/>
          </p:cNvSpPr>
          <p:nvPr>
            <p:ph type="title"/>
          </p:nvPr>
        </p:nvSpPr>
        <p:spPr>
          <a:xfrm>
            <a:off x="457200" y="254916"/>
            <a:ext cx="8229600" cy="667168"/>
          </a:xfrm>
        </p:spPr>
        <p:txBody>
          <a:bodyPr/>
          <a:lstStyle/>
          <a:p>
            <a:r>
              <a:rPr lang="en-US"/>
              <a:t>so, ChatGPT, etc. are "allowed," but...</a:t>
            </a:r>
          </a:p>
        </p:txBody>
      </p:sp>
      <p:sp>
        <p:nvSpPr>
          <p:cNvPr id="3" name="Content Placeholder 2">
            <a:extLst>
              <a:ext uri="{FF2B5EF4-FFF2-40B4-BE49-F238E27FC236}">
                <a16:creationId xmlns:a16="http://schemas.microsoft.com/office/drawing/2014/main" id="{5A554A9C-C452-91E7-781A-A52746A34658}"/>
              </a:ext>
            </a:extLst>
          </p:cNvPr>
          <p:cNvSpPr>
            <a:spLocks noGrp="1"/>
          </p:cNvSpPr>
          <p:nvPr>
            <p:ph sz="quarter" idx="10"/>
          </p:nvPr>
        </p:nvSpPr>
        <p:spPr>
          <a:xfrm>
            <a:off x="457200" y="963337"/>
            <a:ext cx="8229600" cy="4080271"/>
          </a:xfrm>
        </p:spPr>
        <p:txBody>
          <a:bodyPr/>
          <a:lstStyle/>
          <a:p>
            <a:r>
              <a:rPr lang="en-US"/>
              <a:t>you are not allowed copy and paste code from anywhere</a:t>
            </a:r>
          </a:p>
          <a:p>
            <a:pPr lvl="1"/>
            <a:r>
              <a:rPr lang="en-US"/>
              <a:t>bad bad very bad don't do it</a:t>
            </a:r>
          </a:p>
          <a:p>
            <a:pPr lvl="1"/>
            <a:r>
              <a:rPr lang="en-US"/>
              <a:t>(unless i gave you the code then it's fine 🙂👍)</a:t>
            </a:r>
          </a:p>
          <a:p>
            <a:pPr lvl="1"/>
            <a:endParaRPr lang="en-US"/>
          </a:p>
          <a:p>
            <a:pPr lvl="1"/>
            <a:endParaRPr lang="en-US"/>
          </a:p>
          <a:p>
            <a:r>
              <a:rPr lang="en-US"/>
              <a:t>you can't use ChatGPT, etc. on exams</a:t>
            </a:r>
          </a:p>
          <a:p>
            <a:r>
              <a:rPr lang="en-US"/>
              <a:t>😈 "if your coding job can be done by an AI, then it will be done by an AI"</a:t>
            </a:r>
          </a:p>
        </p:txBody>
      </p:sp>
    </p:spTree>
    <p:extLst>
      <p:ext uri="{BB962C8B-B14F-4D97-AF65-F5344CB8AC3E}">
        <p14:creationId xmlns:p14="http://schemas.microsoft.com/office/powerpoint/2010/main" val="16750392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2F92-1584-E932-0CDF-C32590BC1F05}"/>
              </a:ext>
            </a:extLst>
          </p:cNvPr>
          <p:cNvSpPr>
            <a:spLocks noGrp="1"/>
          </p:cNvSpPr>
          <p:nvPr>
            <p:ph type="title"/>
          </p:nvPr>
        </p:nvSpPr>
        <p:spPr/>
        <p:txBody>
          <a:bodyPr/>
          <a:lstStyle/>
          <a:p>
            <a:r>
              <a:rPr lang="en-US" b="1"/>
              <a:t>extra time: </a:t>
            </a:r>
            <a:r>
              <a:rPr lang="en-US"/>
              <a:t>practice exam questions 🤷‍♂️</a:t>
            </a:r>
            <a:endParaRPr lang="en-US" b="1"/>
          </a:p>
        </p:txBody>
      </p:sp>
    </p:spTree>
    <p:extLst>
      <p:ext uri="{BB962C8B-B14F-4D97-AF65-F5344CB8AC3E}">
        <p14:creationId xmlns:p14="http://schemas.microsoft.com/office/powerpoint/2010/main" val="242143707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pPr algn="l"/>
            <a:r>
              <a:rPr lang="en-US" sz="4000" b="1">
                <a:solidFill>
                  <a:srgbClr val="26C9FD"/>
                </a:solidFill>
              </a:rPr>
              <a:t>ANNOUNCEMENTS</a:t>
            </a:r>
            <a:br>
              <a:rPr lang="en-US" sz="4000" b="1">
                <a:solidFill>
                  <a:srgbClr val="26C9FD"/>
                </a:solidFill>
              </a:rPr>
            </a:br>
            <a:r>
              <a:rPr lang="en-US" sz="2800">
                <a:solidFill>
                  <a:srgbClr val="26C9FD"/>
                </a:solidFill>
              </a:rPr>
              <a:t>today is No Laptop Monday</a:t>
            </a:r>
            <a:br>
              <a:rPr lang="en-US" sz="2800"/>
            </a:br>
            <a:br>
              <a:rPr lang="en-US" sz="2800" b="1"/>
            </a:br>
            <a:r>
              <a:rPr lang="en-US" sz="3600" b="1">
                <a:solidFill>
                  <a:schemeClr val="accent1">
                    <a:lumMod val="60000"/>
                    <a:lumOff val="40000"/>
                  </a:schemeClr>
                </a:solidFill>
              </a:rPr>
              <a:t>WARMUP</a:t>
            </a:r>
            <a:br>
              <a:rPr lang="en-US" sz="3600" b="1">
                <a:solidFill>
                  <a:schemeClr val="accent1">
                    <a:lumMod val="60000"/>
                    <a:lumOff val="40000"/>
                  </a:schemeClr>
                </a:solidFill>
              </a:rPr>
            </a:br>
            <a:r>
              <a:rPr lang="en-US" sz="2800">
                <a:solidFill>
                  <a:schemeClr val="accent1">
                    <a:lumMod val="60000"/>
                    <a:lumOff val="40000"/>
                  </a:schemeClr>
                </a:solidFill>
              </a:rPr>
              <a:t>how many arrays</a:t>
            </a:r>
            <a:br>
              <a:rPr lang="en-US" sz="2800">
                <a:solidFill>
                  <a:schemeClr val="accent1">
                    <a:lumMod val="60000"/>
                    <a:lumOff val="40000"/>
                  </a:schemeClr>
                </a:solidFill>
              </a:rPr>
            </a:br>
            <a:r>
              <a:rPr lang="en-US" sz="2800">
                <a:solidFill>
                  <a:schemeClr val="accent1">
                    <a:lumMod val="60000"/>
                    <a:lumOff val="40000"/>
                  </a:schemeClr>
                </a:solidFill>
              </a:rPr>
              <a:t>does this app use? </a:t>
            </a:r>
            <a:br>
              <a:rPr lang="en-US" sz="2800">
                <a:solidFill>
                  <a:schemeClr val="accent1">
                    <a:lumMod val="60000"/>
                    <a:lumOff val="40000"/>
                  </a:schemeClr>
                </a:solidFill>
              </a:rPr>
            </a:br>
            <a:r>
              <a:rPr lang="en-US" sz="2800">
                <a:solidFill>
                  <a:schemeClr val="accent1">
                    <a:lumMod val="60000"/>
                    <a:lumOff val="40000"/>
                  </a:schemeClr>
                </a:solidFill>
              </a:rPr>
              <a:t>(answer on Friday)</a:t>
            </a:r>
            <a:br>
              <a:rPr lang="en-US" sz="2800"/>
            </a:br>
            <a:br>
              <a:rPr lang="en-US" sz="2800"/>
            </a:br>
            <a:r>
              <a:rPr lang="en-US" sz="3600" b="1">
                <a:solidFill>
                  <a:srgbClr val="FDD63E"/>
                </a:solidFill>
              </a:rPr>
              <a:t>TODAY</a:t>
            </a:r>
            <a:br>
              <a:rPr lang="en-US" sz="3600" b="1">
                <a:solidFill>
                  <a:srgbClr val="FDD63E"/>
                </a:solidFill>
              </a:rPr>
            </a:br>
            <a:r>
              <a:rPr lang="en-US" sz="2800">
                <a:solidFill>
                  <a:srgbClr val="FDD63E"/>
                </a:solidFill>
              </a:rPr>
              <a:t>arrays, aka, The Best Data Structure Ever </a:t>
            </a:r>
            <a:endParaRPr lang="en-US" sz="3600" b="1">
              <a:solidFill>
                <a:srgbClr val="FDD63E"/>
              </a:solidFill>
            </a:endParaRPr>
          </a:p>
        </p:txBody>
      </p:sp>
      <p:pic>
        <p:nvPicPr>
          <p:cNvPr id="1026" name="Picture 2" descr="Guess How Many Jelly Beans Competition Stock Photo - Download Image Now -  Jar, Jellybean, Forecasting - iStock">
            <a:extLst>
              <a:ext uri="{FF2B5EF4-FFF2-40B4-BE49-F238E27FC236}">
                <a16:creationId xmlns:a16="http://schemas.microsoft.com/office/drawing/2014/main" id="{73D3F83E-5C4D-81E9-08F3-9795A3BBE7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2200" y="851254"/>
            <a:ext cx="2614730" cy="34409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1EDEEB0-0788-9653-444F-10046B25DB74}"/>
              </a:ext>
            </a:extLst>
          </p:cNvPr>
          <p:cNvSpPr txBox="1"/>
          <p:nvPr/>
        </p:nvSpPr>
        <p:spPr>
          <a:xfrm>
            <a:off x="6317674" y="1730558"/>
            <a:ext cx="1163782" cy="307777"/>
          </a:xfrm>
          <a:prstGeom prst="rect">
            <a:avLst/>
          </a:prstGeom>
          <a:solidFill>
            <a:schemeClr val="bg1"/>
          </a:solidFill>
        </p:spPr>
        <p:txBody>
          <a:bodyPr wrap="square" rtlCol="0">
            <a:spAutoFit/>
          </a:bodyPr>
          <a:lstStyle/>
          <a:p>
            <a:pPr algn="ctr"/>
            <a:r>
              <a:rPr lang="en-US" sz="1400">
                <a:solidFill>
                  <a:srgbClr val="FF0000"/>
                </a:solidFill>
                <a:latin typeface="Comic Sans MS" panose="030F0902030302020204" pitchFamily="66" charset="0"/>
              </a:rPr>
              <a:t>arrays</a:t>
            </a:r>
          </a:p>
        </p:txBody>
      </p:sp>
    </p:spTree>
    <p:extLst>
      <p:ext uri="{BB962C8B-B14F-4D97-AF65-F5344CB8AC3E}">
        <p14:creationId xmlns:p14="http://schemas.microsoft.com/office/powerpoint/2010/main" val="21206153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29889823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B12310-787D-26C5-D544-4AE56DA2B814}"/>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185219025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mental model of an array</a:t>
            </a:r>
          </a:p>
        </p:txBody>
      </p:sp>
    </p:spTree>
    <p:extLst>
      <p:ext uri="{BB962C8B-B14F-4D97-AF65-F5344CB8AC3E}">
        <p14:creationId xmlns:p14="http://schemas.microsoft.com/office/powerpoint/2010/main" val="390666910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mental model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sz="2000"/>
              <a:t>elements live in equally-sized boxes all right next to each other</a:t>
            </a:r>
          </a:p>
          <a:p>
            <a:pPr lvl="1"/>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rgbClr val="000000"/>
              </a:solidFill>
              <a:latin typeface="Arial"/>
            </a:endParaRPr>
          </a:p>
          <a:p>
            <a:pPr lvl="1"/>
            <a:r>
              <a:rPr lang="en-US" sz="2400"/>
              <a:t>the array itself lives "in memory"</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 typeface="System Font Regular"/>
              <a:buNone/>
              <a:tabLst/>
              <a:defRPr/>
            </a:pPr>
            <a:endPar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endParaRPr>
          </a:p>
        </p:txBody>
      </p:sp>
    </p:spTree>
    <p:extLst>
      <p:ext uri="{BB962C8B-B14F-4D97-AF65-F5344CB8AC3E}">
        <p14:creationId xmlns:p14="http://schemas.microsoft.com/office/powerpoint/2010/main" val="292678474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atrix Nearly Had a Very Different Neo">
            <a:extLst>
              <a:ext uri="{FF2B5EF4-FFF2-40B4-BE49-F238E27FC236}">
                <a16:creationId xmlns:a16="http://schemas.microsoft.com/office/drawing/2014/main" id="{5AB979CE-76A3-5F99-6174-CFE52F1A6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0"/>
            <a:ext cx="10287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mental model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sz="2000"/>
              <a:t>elements live in equally-sized boxes all right next to each other</a:t>
            </a:r>
          </a:p>
          <a:p>
            <a:pPr lvl="1"/>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rgbClr val="000000"/>
              </a:solidFill>
              <a:latin typeface="Arial"/>
            </a:endParaRPr>
          </a:p>
          <a:p>
            <a:pPr lvl="1"/>
            <a:r>
              <a:rPr lang="en-US" sz="2400"/>
              <a:t>the array itself lives "in memory"</a:t>
            </a:r>
          </a:p>
        </p:txBody>
      </p:sp>
    </p:spTree>
    <p:extLst>
      <p:ext uri="{BB962C8B-B14F-4D97-AF65-F5344CB8AC3E}">
        <p14:creationId xmlns:p14="http://schemas.microsoft.com/office/powerpoint/2010/main" val="61065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189666703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array</a:t>
            </a:r>
            <a:r>
              <a:rPr lang="en-US"/>
              <a:t> is a fixed-size sequence of elements, all of the same type</a:t>
            </a:r>
          </a:p>
          <a:p>
            <a:pPr lvl="1"/>
            <a:r>
              <a:rPr lang="en-US"/>
              <a:t>"an array of 4372 </a:t>
            </a:r>
            <a:r>
              <a:rPr lang="en-US">
                <a:solidFill>
                  <a:srgbClr val="000080"/>
                </a:solidFill>
                <a:latin typeface="+mj-lt"/>
              </a:rPr>
              <a:t>double</a:t>
            </a:r>
            <a:r>
              <a:rPr lang="en-US"/>
              <a:t>'s"</a:t>
            </a:r>
          </a:p>
          <a:p>
            <a:pPr lvl="1"/>
            <a:r>
              <a:rPr lang="en-US"/>
              <a:t>"an array of 1 </a:t>
            </a:r>
            <a:r>
              <a:rPr lang="en-US">
                <a:solidFill>
                  <a:srgbClr val="000080"/>
                </a:solidFill>
                <a:latin typeface="+mj-lt"/>
              </a:rPr>
              <a:t>int</a:t>
            </a:r>
            <a:r>
              <a:rPr lang="en-US"/>
              <a:t>'s"</a:t>
            </a:r>
          </a:p>
          <a:p>
            <a:pPr lvl="1"/>
            <a:r>
              <a:rPr lang="en-US"/>
              <a:t>"an array of 64 </a:t>
            </a:r>
            <a:r>
              <a:rPr lang="en-US">
                <a:solidFill>
                  <a:srgbClr val="000080"/>
                </a:solidFill>
                <a:latin typeface="+mj-lt"/>
              </a:rPr>
              <a:t>Student</a:t>
            </a:r>
            <a:r>
              <a:rPr lang="en-US"/>
              <a:t>'s"</a:t>
            </a:r>
          </a:p>
          <a:p>
            <a:pPr lvl="1"/>
            <a:endParaRPr lang="en-US"/>
          </a:p>
          <a:p>
            <a:pPr lvl="1"/>
            <a:endParaRPr lang="en-US"/>
          </a:p>
        </p:txBody>
      </p:sp>
    </p:spTree>
    <p:extLst>
      <p:ext uri="{BB962C8B-B14F-4D97-AF65-F5344CB8AC3E}">
        <p14:creationId xmlns:p14="http://schemas.microsoft.com/office/powerpoint/2010/main" val="320115698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we will often write an array using curly braces</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r>
              <a:rPr lang="en-US"/>
              <a:t> is an array containing </a:t>
            </a:r>
            <a:r>
              <a:rPr lang="en-US">
                <a:solidFill>
                  <a:srgbClr val="0CB5B5"/>
                </a:solidFill>
                <a:latin typeface="+mj-lt"/>
              </a:rPr>
              <a:t>7</a:t>
            </a:r>
            <a:r>
              <a:rPr lang="en-US"/>
              <a:t>, </a:t>
            </a:r>
            <a:r>
              <a:rPr lang="en-US">
                <a:solidFill>
                  <a:srgbClr val="0CB5B5"/>
                </a:solidFill>
                <a:latin typeface="+mj-lt"/>
              </a:rPr>
              <a:t>7</a:t>
            </a:r>
            <a:r>
              <a:rPr lang="en-US"/>
              <a:t>, and </a:t>
            </a:r>
            <a:r>
              <a:rPr lang="en-US">
                <a:solidFill>
                  <a:srgbClr val="0CB5B5"/>
                </a:solidFill>
                <a:latin typeface="+mj-lt"/>
              </a:rPr>
              <a:t>9</a:t>
            </a:r>
          </a:p>
          <a:p>
            <a:pPr lvl="1"/>
            <a:r>
              <a:rPr lang="en-US"/>
              <a:t>optionally, you can include a comma after the last element</a:t>
            </a:r>
          </a:p>
          <a:p>
            <a:pPr lvl="2"/>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p>
          <a:p>
            <a:r>
              <a:rPr lang="en-US">
                <a:latin typeface="+mj-lt"/>
              </a:rPr>
              <a:t>☠</a:t>
            </a:r>
            <a:r>
              <a:rPr lang="en-US" b="1"/>
              <a:t> even though sets from math also use curly braces,</a:t>
            </a:r>
            <a:br>
              <a:rPr lang="en-US" b="1"/>
            </a:br>
            <a:r>
              <a:rPr lang="en-US" b="1"/>
              <a:t>Java arrays have nothing to do with sets;</a:t>
            </a:r>
            <a:br>
              <a:rPr lang="en-US" b="1"/>
            </a:br>
            <a:r>
              <a:rPr lang="en-US" b="1"/>
              <a:t>in a set, all elements must be unique</a:t>
            </a:r>
            <a:endParaRPr lang="en-US">
              <a:latin typeface="+mj-lt"/>
            </a:endParaRPr>
          </a:p>
          <a:p>
            <a:pPr lvl="2"/>
            <a:endParaRPr lang="en-US"/>
          </a:p>
        </p:txBody>
      </p:sp>
    </p:spTree>
    <p:extLst>
      <p:ext uri="{BB962C8B-B14F-4D97-AF65-F5344CB8AC3E}">
        <p14:creationId xmlns:p14="http://schemas.microsoft.com/office/powerpoint/2010/main" val="2560168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3027B8-7010-301C-F92C-F2A96E82C5D4}"/>
              </a:ext>
            </a:extLst>
          </p:cNvPr>
          <p:cNvSpPr>
            <a:spLocks noGrp="1"/>
          </p:cNvSpPr>
          <p:nvPr>
            <p:ph type="title"/>
          </p:nvPr>
        </p:nvSpPr>
        <p:spPr/>
        <p:txBody>
          <a:bodyPr/>
          <a:lstStyle/>
          <a:p>
            <a:r>
              <a:rPr lang="en-US"/>
              <a:t>collaboration</a:t>
            </a:r>
          </a:p>
        </p:txBody>
      </p:sp>
    </p:spTree>
    <p:extLst>
      <p:ext uri="{BB962C8B-B14F-4D97-AF65-F5344CB8AC3E}">
        <p14:creationId xmlns:p14="http://schemas.microsoft.com/office/powerpoint/2010/main" val="23344411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233820850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lstStyle/>
          <a:p>
            <a:r>
              <a:rPr lang="en-US"/>
              <a:t>creating an array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create an array by specifying its </a:t>
            </a:r>
            <a:r>
              <a:rPr lang="en-US" b="1"/>
              <a:t>length</a:t>
            </a:r>
            <a:r>
              <a:rPr lang="en-US"/>
              <a:t> (the number of elements);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array = new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err="1">
                <a:solidFill>
                  <a:srgbClr val="000080"/>
                </a:solidFill>
                <a:latin typeface="+mj-lt"/>
              </a:rPr>
              <a:t>boolean</a:t>
            </a:r>
            <a:r>
              <a:rPr lang="en-US">
                <a:latin typeface="+mj-lt"/>
              </a:rPr>
              <a:t>[] array = new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String</a:t>
            </a:r>
            <a:r>
              <a:rPr lang="en-US">
                <a:latin typeface="+mj-lt"/>
              </a:rPr>
              <a:t>[] array = new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a:p>
            <a:pPr lvl="1"/>
            <a:endParaRPr lang="en-US"/>
          </a:p>
        </p:txBody>
      </p:sp>
    </p:spTree>
    <p:extLst>
      <p:ext uri="{BB962C8B-B14F-4D97-AF65-F5344CB8AC3E}">
        <p14:creationId xmlns:p14="http://schemas.microsoft.com/office/powerpoint/2010/main" val="283338441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you can also create an array by specifying its elements;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endParaRPr lang="en-US">
              <a:solidFill>
                <a:srgbClr val="007B00"/>
              </a:solidFill>
              <a:latin typeface="+mj-lt"/>
            </a:endParaRP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a:p>
            <a:pPr lvl="1"/>
            <a:endParaRPr lang="en-US">
              <a:solidFill>
                <a:srgbClr val="007B00"/>
              </a:solidFill>
              <a:latin typeface="+mj-lt"/>
            </a:endParaRPr>
          </a:p>
          <a:p>
            <a:pPr lvl="1"/>
            <a:endParaRPr lang="en-US"/>
          </a:p>
          <a:p>
            <a:pPr lvl="1"/>
            <a:endParaRPr lang="en-US"/>
          </a:p>
          <a:p>
            <a:pPr lvl="1"/>
            <a:endParaRPr lang="en-US"/>
          </a:p>
        </p:txBody>
      </p:sp>
    </p:spTree>
    <p:extLst>
      <p:ext uri="{BB962C8B-B14F-4D97-AF65-F5344CB8AC3E}">
        <p14:creationId xmlns:p14="http://schemas.microsoft.com/office/powerpoint/2010/main" val="273536651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getting an array's length</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after creating an array, you can get (but not set) its length</a:t>
            </a:r>
          </a:p>
          <a:p>
            <a:pPr lvl="1"/>
            <a:endParaRPr lang="en-US"/>
          </a:p>
        </p:txBody>
      </p:sp>
      <p:sp>
        <p:nvSpPr>
          <p:cNvPr id="2" name="TextBox 1">
            <a:extLst>
              <a:ext uri="{FF2B5EF4-FFF2-40B4-BE49-F238E27FC236}">
                <a16:creationId xmlns:a16="http://schemas.microsoft.com/office/drawing/2014/main" id="{D15872C8-39CA-73B3-D1C7-9BEC39473DD7}"/>
              </a:ext>
            </a:extLst>
          </p:cNvPr>
          <p:cNvSpPr txBox="1"/>
          <p:nvPr/>
        </p:nvSpPr>
        <p:spPr>
          <a:xfrm>
            <a:off x="457200" y="1646351"/>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solidFill>
                  <a:srgbClr val="000000"/>
                </a:solidFill>
                <a:latin typeface="Consolas"/>
                <a:ea typeface="Segoe UI Emoji" panose="020B0502040204020203" pitchFamily="34" charset="0"/>
              </a:rPr>
              <a:t>.out.println(array.length);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17743D61-3108-638B-5329-93FE7E65F6C2}"/>
              </a:ext>
            </a:extLst>
          </p:cNvPr>
          <p:cNvSpPr txBox="1"/>
          <p:nvPr/>
        </p:nvSpPr>
        <p:spPr>
          <a:xfrm>
            <a:off x="457200" y="2571750"/>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new int[</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a:t>
            </a:r>
            <a:r>
              <a:rPr lang="en-US" err="1">
                <a:solidFill>
                  <a:srgbClr val="000000"/>
                </a:solidFill>
                <a:latin typeface="Consolas"/>
                <a:ea typeface="Segoe UI Emoji" panose="020B0502040204020203" pitchFamily="34" charset="0"/>
              </a:rPr>
              <a:t>.out.println</a:t>
            </a:r>
            <a:r>
              <a:rPr lang="en-US">
                <a:solidFill>
                  <a:srgbClr val="000000"/>
                </a:solidFill>
                <a:latin typeface="Consolas"/>
                <a:ea typeface="Segoe UI Emoji" panose="020B0502040204020203" pitchFamily="34" charset="0"/>
              </a:rPr>
              <a:t>(</a:t>
            </a:r>
            <a:r>
              <a:rPr lang="en-US" err="1">
                <a:solidFill>
                  <a:srgbClr val="000000"/>
                </a:solidFill>
                <a:latin typeface="Consolas"/>
                <a:ea typeface="Segoe UI Emoji" panose="020B0502040204020203" pitchFamily="34" charset="0"/>
              </a:rPr>
              <a:t>array.length</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8</a:t>
            </a:r>
          </a:p>
        </p:txBody>
      </p:sp>
      <p:sp>
        <p:nvSpPr>
          <p:cNvPr id="6" name="TextBox 5">
            <a:extLst>
              <a:ext uri="{FF2B5EF4-FFF2-40B4-BE49-F238E27FC236}">
                <a16:creationId xmlns:a16="http://schemas.microsoft.com/office/drawing/2014/main" id="{9456CCB8-CDAD-AFC9-4852-EE0AEC811AAC}"/>
              </a:ext>
            </a:extLst>
          </p:cNvPr>
          <p:cNvSpPr txBox="1"/>
          <p:nvPr/>
        </p:nvSpPr>
        <p:spPr>
          <a:xfrm>
            <a:off x="457200" y="3497149"/>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b="1">
                <a:solidFill>
                  <a:srgbClr val="000000"/>
                </a:solidFill>
                <a:highlight>
                  <a:srgbClr val="FFFF00"/>
                </a:highlight>
                <a:latin typeface="Consolas"/>
                <a:ea typeface="Segoe UI Emoji" panose="020B0502040204020203" pitchFamily="34" charset="0"/>
              </a:rPr>
              <a:t>Error:</a:t>
            </a:r>
            <a:r>
              <a:rPr lang="en-US">
                <a:solidFill>
                  <a:srgbClr val="000000"/>
                </a:solidFill>
                <a:highlight>
                  <a:srgbClr val="FFFF00"/>
                </a:highlight>
                <a:latin typeface="Consolas"/>
                <a:ea typeface="Segoe UI Emoji" panose="020B0502040204020203" pitchFamily="34" charset="0"/>
              </a:rPr>
              <a:t> cannot assign a value to final variable length</a:t>
            </a:r>
          </a:p>
          <a:p>
            <a:pPr indent="-114314" defTabSz="342886">
              <a:spcBef>
                <a:spcPct val="20000"/>
              </a:spcBef>
              <a:buClr>
                <a:srgbClr val="FFFFFF">
                  <a:lumMod val="65000"/>
                </a:srgbClr>
              </a:buClr>
            </a:pPr>
            <a:endParaRPr lang="en-US">
              <a:solidFill>
                <a:srgbClr val="000000"/>
              </a:solidFill>
              <a:highlight>
                <a:srgbClr val="FFFF00"/>
              </a:highlight>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highlight>
                  <a:srgbClr val="FFFF00"/>
                </a:highlight>
                <a:latin typeface="Consolas"/>
                <a:ea typeface="Segoe UI Emoji" panose="020B0502040204020203" pitchFamily="34" charset="0"/>
              </a:rPr>
              <a:t>array.length = </a:t>
            </a:r>
            <a:r>
              <a:rPr lang="en-US">
                <a:solidFill>
                  <a:srgbClr val="0CB5B5"/>
                </a:solidFill>
                <a:highlight>
                  <a:srgbClr val="FFFF00"/>
                </a:highlight>
                <a:latin typeface="Consolas"/>
                <a:ea typeface="Segoe UI Emoji" panose="020B0502040204020203" pitchFamily="34" charset="0"/>
              </a:rPr>
              <a:t>42</a:t>
            </a:r>
            <a:r>
              <a:rPr lang="en-US">
                <a:solidFill>
                  <a:srgbClr val="000000"/>
                </a:solidFill>
                <a:highlight>
                  <a:srgbClr val="FFFF00"/>
                </a:highlight>
                <a:latin typeface="Consolas"/>
                <a:ea typeface="Segoe UI Emoji" panose="020B0502040204020203" pitchFamily="34" charset="0"/>
              </a:rPr>
              <a:t>;</a:t>
            </a:r>
            <a:endParaRPr lang="en-US">
              <a:solidFill>
                <a:srgbClr val="007B00"/>
              </a:solidFill>
              <a:highlight>
                <a:srgbClr val="FFFF00"/>
              </a:highlight>
              <a:latin typeface="Consolas"/>
              <a:ea typeface="Segoe UI Emoji" panose="020B0502040204020203" pitchFamily="34" charset="0"/>
            </a:endParaRPr>
          </a:p>
        </p:txBody>
      </p:sp>
    </p:spTree>
    <p:extLst>
      <p:ext uri="{BB962C8B-B14F-4D97-AF65-F5344CB8AC3E}">
        <p14:creationId xmlns:p14="http://schemas.microsoft.com/office/powerpoint/2010/main" val="420836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getting the value of an element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a:t>
            </a:r>
            <a:r>
              <a:rPr lang="en-US" b="1"/>
              <a:t>get</a:t>
            </a:r>
            <a:r>
              <a:rPr lang="en-US"/>
              <a:t> the value of an element of an array using the square brackets and the index of the element</a:t>
            </a:r>
          </a:p>
          <a:p>
            <a:pPr lvl="1"/>
            <a:r>
              <a:rPr lang="en-US"/>
              <a:t>this is also called "accessing the array"</a:t>
            </a:r>
          </a:p>
          <a:p>
            <a:pPr lvl="1"/>
            <a:endParaRPr lang="en-US"/>
          </a:p>
          <a:p>
            <a:pPr lvl="1"/>
            <a:endParaRPr lang="en-US"/>
          </a:p>
        </p:txBody>
      </p:sp>
      <p:sp>
        <p:nvSpPr>
          <p:cNvPr id="2" name="TextBox 1">
            <a:extLst>
              <a:ext uri="{FF2B5EF4-FFF2-40B4-BE49-F238E27FC236}">
                <a16:creationId xmlns:a16="http://schemas.microsoft.com/office/drawing/2014/main" id="{BF10D0CF-D5C1-30E8-1CC4-CDBF62492BDA}"/>
              </a:ext>
            </a:extLst>
          </p:cNvPr>
          <p:cNvSpPr txBox="1"/>
          <p:nvPr/>
        </p:nvSpPr>
        <p:spPr>
          <a:xfrm>
            <a:off x="457200" y="2084568"/>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0</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9C2A043E-EA03-680F-6F4F-933AA37AD8FB}"/>
              </a:ext>
            </a:extLst>
          </p:cNvPr>
          <p:cNvSpPr txBox="1"/>
          <p:nvPr/>
        </p:nvSpPr>
        <p:spPr>
          <a:xfrm>
            <a:off x="457200" y="3030718"/>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42</a:t>
            </a:r>
            <a:r>
              <a:rPr lang="en-US">
                <a:solidFill>
                  <a:srgbClr val="000000"/>
                </a:solidFill>
                <a:latin typeface="Consolas"/>
                <a:ea typeface="Segoe UI Emoji" panose="020B0502040204020203" pitchFamily="34" charset="0"/>
              </a:rPr>
              <a:t>];</a:t>
            </a:r>
          </a:p>
          <a:p>
            <a:pPr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42</a:t>
            </a:r>
          </a:p>
        </p:txBody>
      </p:sp>
    </p:spTree>
    <p:extLst>
      <p:ext uri="{BB962C8B-B14F-4D97-AF65-F5344CB8AC3E}">
        <p14:creationId xmlns:p14="http://schemas.microsoft.com/office/powerpoint/2010/main" val="4097592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lstStyle/>
          <a:p>
            <a:r>
              <a:rPr lang="en-US"/>
              <a:t>setting the value of an element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a:t>
            </a:r>
            <a:r>
              <a:rPr lang="en-US" b="1"/>
              <a:t>set</a:t>
            </a:r>
            <a:r>
              <a:rPr lang="en-US"/>
              <a:t> the value of an element of an array  using the square brackets and the  index of the element</a:t>
            </a:r>
          </a:p>
          <a:p>
            <a:endParaRPr lang="en-US"/>
          </a:p>
          <a:p>
            <a:pPr lvl="1"/>
            <a:endParaRPr lang="en-US"/>
          </a:p>
          <a:p>
            <a:pPr lvl="1"/>
            <a:endParaRPr lang="en-US"/>
          </a:p>
        </p:txBody>
      </p:sp>
      <p:sp>
        <p:nvSpPr>
          <p:cNvPr id="6" name="TextBox 5">
            <a:extLst>
              <a:ext uri="{FF2B5EF4-FFF2-40B4-BE49-F238E27FC236}">
                <a16:creationId xmlns:a16="http://schemas.microsoft.com/office/drawing/2014/main" id="{9999C1DC-29A9-5E1D-9DC7-F718041CD8EC}"/>
              </a:ext>
            </a:extLst>
          </p:cNvPr>
          <p:cNvSpPr txBox="1"/>
          <p:nvPr/>
        </p:nvSpPr>
        <p:spPr>
          <a:xfrm>
            <a:off x="457200" y="1700492"/>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7, 8, 9 }</a:t>
            </a:r>
          </a:p>
        </p:txBody>
      </p:sp>
      <p:sp>
        <p:nvSpPr>
          <p:cNvPr id="7" name="TextBox 6">
            <a:extLst>
              <a:ext uri="{FF2B5EF4-FFF2-40B4-BE49-F238E27FC236}">
                <a16:creationId xmlns:a16="http://schemas.microsoft.com/office/drawing/2014/main" id="{D1B76D48-E224-85F2-EED5-E60218D9CAB4}"/>
              </a:ext>
            </a:extLst>
          </p:cNvPr>
          <p:cNvSpPr txBox="1"/>
          <p:nvPr/>
        </p:nvSpPr>
        <p:spPr>
          <a:xfrm>
            <a:off x="457200" y="2997479"/>
            <a:ext cx="8229600" cy="1366528"/>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1000</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-1</a:t>
            </a:r>
          </a:p>
        </p:txBody>
      </p:sp>
    </p:spTree>
    <p:extLst>
      <p:ext uri="{BB962C8B-B14F-4D97-AF65-F5344CB8AC3E}">
        <p14:creationId xmlns:p14="http://schemas.microsoft.com/office/powerpoint/2010/main" val="53239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b="1"/>
              <a:t>☠ printing the elements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b="1"/>
              <a:t>☠ in Java, you don't simply call </a:t>
            </a:r>
            <a:r>
              <a:rPr lang="en-US">
                <a:solidFill>
                  <a:srgbClr val="000080"/>
                </a:solidFill>
                <a:latin typeface="+mj-lt"/>
              </a:rPr>
              <a:t>System</a:t>
            </a:r>
            <a:r>
              <a:rPr lang="en-US">
                <a:latin typeface="+mj-lt"/>
              </a:rPr>
              <a:t>.out.println(array)</a:t>
            </a:r>
          </a:p>
          <a:p>
            <a:pPr lvl="1"/>
            <a:r>
              <a:rPr lang="en-US" b="1"/>
              <a:t>instead, you call </a:t>
            </a:r>
            <a:r>
              <a:rPr lang="en-US">
                <a:solidFill>
                  <a:srgbClr val="000080"/>
                </a:solidFill>
                <a:latin typeface="+mj-lt"/>
              </a:rPr>
              <a:t>System</a:t>
            </a:r>
            <a:r>
              <a:rPr lang="en-US">
                <a:latin typeface="+mj-lt"/>
              </a:rPr>
              <a:t>.out.println(</a:t>
            </a:r>
            <a:r>
              <a:rPr lang="en-US">
                <a:solidFill>
                  <a:srgbClr val="000080"/>
                </a:solidFill>
                <a:latin typeface="+mj-lt"/>
              </a:rPr>
              <a:t>Arrays</a:t>
            </a:r>
            <a:r>
              <a:rPr lang="en-US">
                <a:latin typeface="+mj-lt"/>
              </a:rPr>
              <a:t>.toString(array));</a:t>
            </a:r>
          </a:p>
          <a:p>
            <a:pPr lvl="2"/>
            <a:r>
              <a:rPr lang="en-US" b="1"/>
              <a:t>note: this prints with  square brackets instead of curly brackets</a:t>
            </a:r>
          </a:p>
          <a:p>
            <a:pPr lvl="3"/>
            <a:r>
              <a:rPr lang="en-US" b="1"/>
              <a:t>🤷‍♂️</a:t>
            </a:r>
          </a:p>
          <a:p>
            <a:pPr lvl="1"/>
            <a:endParaRPr lang="en-US" b="1"/>
          </a:p>
          <a:p>
            <a:pPr lvl="1"/>
            <a:endParaRPr lang="en-US" b="1"/>
          </a:p>
        </p:txBody>
      </p:sp>
    </p:spTree>
    <p:extLst>
      <p:ext uri="{BB962C8B-B14F-4D97-AF65-F5344CB8AC3E}">
        <p14:creationId xmlns:p14="http://schemas.microsoft.com/office/powerpoint/2010/main" val="235226911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runtime of array operations</a:t>
            </a:r>
          </a:p>
        </p:txBody>
      </p:sp>
    </p:spTree>
    <p:extLst>
      <p:ext uri="{BB962C8B-B14F-4D97-AF65-F5344CB8AC3E}">
        <p14:creationId xmlns:p14="http://schemas.microsoft.com/office/powerpoint/2010/main" val="196369782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runtime of array operations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arrays are fast!</a:t>
                </a:r>
              </a:p>
              <a:p>
                <a:pPr lvl="1"/>
                <a:r>
                  <a:rPr lang="en-US"/>
                  <a:t>⏱️ creating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m:t>
                    </m:r>
                    <m:r>
                      <a:rPr lang="en-US" b="0" i="1" smtClean="0">
                        <a:latin typeface="Cambria Math" panose="02040503050406030204" pitchFamily="18" charset="0"/>
                      </a:rPr>
                      <m:t>𝑛</m:t>
                    </m:r>
                    <m:r>
                      <a:rPr lang="en-US" i="1" smtClean="0">
                        <a:latin typeface="Cambria Math" panose="02040503050406030204" pitchFamily="18" charset="0"/>
                      </a:rPr>
                      <m:t>)</m:t>
                    </m:r>
                  </m:oMath>
                </a14:m>
                <a:r>
                  <a:rPr lang="en-US"/>
                  <a:t> time, where </a:t>
                </a:r>
                <a14:m>
                  <m:oMath xmlns:m="http://schemas.openxmlformats.org/officeDocument/2006/math">
                    <m:r>
                      <a:rPr lang="en-US" i="1">
                        <a:latin typeface="Cambria Math" panose="02040503050406030204" pitchFamily="18" charset="0"/>
                      </a:rPr>
                      <m:t>𝑛</m:t>
                    </m:r>
                  </m:oMath>
                </a14:m>
                <a:r>
                  <a:rPr lang="en-US"/>
                  <a:t> is the length of the array</a:t>
                </a:r>
              </a:p>
              <a:p>
                <a:pPr lvl="1"/>
                <a:r>
                  <a:rPr lang="en-US"/>
                  <a:t>⏱️ getting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pPr lvl="1"/>
                <a:r>
                  <a:rPr lang="en-US"/>
                  <a:t>⏱️ setting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endParaRPr lang="en-US"/>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151894750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accessing an array "under the hood"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a:ea typeface="Segoe UI Emoji" panose="020B0502040204020203" pitchFamily="34" charset="0"/>
                  </a:rPr>
                  <a:t>how Java does </a:t>
                </a:r>
                <a:r>
                  <a:rPr lang="en-US">
                    <a:latin typeface="Consolas"/>
                    <a:ea typeface="Segoe UI Emoji" panose="020B0502040204020203" pitchFamily="34" charset="0"/>
                  </a:rPr>
                  <a:t>array[</a:t>
                </a:r>
                <a:r>
                  <a:rPr lang="en-US">
                    <a:solidFill>
                      <a:srgbClr val="0CB5B5"/>
                    </a:solidFill>
                    <a:latin typeface="Consolas"/>
                  </a:rPr>
                  <a:t>4</a:t>
                </a:r>
                <a:r>
                  <a:rPr lang="en-US">
                    <a:latin typeface="Consolas"/>
                    <a:ea typeface="Segoe UI Emoji" panose="020B0502040204020203" pitchFamily="34" charset="0"/>
                  </a:rPr>
                  <a:t>]</a:t>
                </a:r>
                <a:r>
                  <a:rPr lang="en-US">
                    <a:ea typeface="Segoe UI Emoji" panose="020B0502040204020203" pitchFamily="34" charset="0"/>
                  </a:rPr>
                  <a:t>, step-by-step:</a:t>
                </a:r>
                <a:endParaRPr lang="en-US"/>
              </a:p>
              <a:p>
                <a:pPr lvl="1"/>
                <a:r>
                  <a:rPr lang="en-US"/>
                  <a:t>start at the head (0-th element) of the array </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move over </a:t>
                </a:r>
                <a:r>
                  <a:rPr lang="en-US">
                    <a:solidFill>
                      <a:srgbClr val="0CB5B5"/>
                    </a:solidFill>
                    <a:latin typeface="Consolas"/>
                  </a:rPr>
                  <a:t>4</a:t>
                </a:r>
                <a:r>
                  <a:rPr lang="en-US">
                    <a:solidFill>
                      <a:srgbClr val="0CB5B5"/>
                    </a:solidFill>
                  </a:rPr>
                  <a:t> </a:t>
                </a:r>
                <a:r>
                  <a:rPr lang="en-US"/>
                  <a:t>slots (using an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"add")</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return the value of the element in that slot</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p>
              <a:p>
                <a:endParaRPr lang="en-US"/>
              </a:p>
              <a:p>
                <a:r>
                  <a:rPr lang="en-US"/>
                  <a:t>we can't actually see Java do this (it's too "low level")</a:t>
                </a:r>
              </a:p>
              <a:p>
                <a:pPr lvl="1"/>
                <a:r>
                  <a:rPr lang="en-US"/>
                  <a:t>but we *can* see C do it! (stay tuned 🙂)</a:t>
                </a:r>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5937503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395EA4-A5D7-8F47-EBBF-474A0EEAF41A}"/>
              </a:ext>
            </a:extLst>
          </p:cNvPr>
          <p:cNvPicPr>
            <a:picLocks noChangeAspect="1"/>
          </p:cNvPicPr>
          <p:nvPr/>
        </p:nvPicPr>
        <p:blipFill>
          <a:blip r:embed="rId2"/>
          <a:stretch>
            <a:fillRect/>
          </a:stretch>
        </p:blipFill>
        <p:spPr>
          <a:xfrm>
            <a:off x="353765" y="576434"/>
            <a:ext cx="8436470" cy="3990631"/>
          </a:xfrm>
          <a:prstGeom prst="rect">
            <a:avLst/>
          </a:prstGeom>
        </p:spPr>
      </p:pic>
      <p:sp>
        <p:nvSpPr>
          <p:cNvPr id="5" name="TextBox 4">
            <a:extLst>
              <a:ext uri="{FF2B5EF4-FFF2-40B4-BE49-F238E27FC236}">
                <a16:creationId xmlns:a16="http://schemas.microsoft.com/office/drawing/2014/main" id="{64C4E7D4-84B4-BE71-9B2B-8052925017F5}"/>
              </a:ext>
            </a:extLst>
          </p:cNvPr>
          <p:cNvSpPr txBox="1"/>
          <p:nvPr/>
        </p:nvSpPr>
        <p:spPr>
          <a:xfrm>
            <a:off x="969264" y="2544818"/>
            <a:ext cx="996696" cy="461665"/>
          </a:xfrm>
          <a:prstGeom prst="rect">
            <a:avLst/>
          </a:prstGeom>
          <a:noFill/>
        </p:spPr>
        <p:txBody>
          <a:bodyPr wrap="square">
            <a:spAutoFit/>
          </a:bodyPr>
          <a:lstStyle/>
          <a:p>
            <a:pPr algn="ct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p:txBody>
      </p:sp>
    </p:spTree>
    <p:extLst>
      <p:ext uri="{BB962C8B-B14F-4D97-AF65-F5344CB8AC3E}">
        <p14:creationId xmlns:p14="http://schemas.microsoft.com/office/powerpoint/2010/main" val="152441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iterating over an array</a:t>
            </a:r>
          </a:p>
        </p:txBody>
      </p:sp>
    </p:spTree>
    <p:extLst>
      <p:ext uri="{BB962C8B-B14F-4D97-AF65-F5344CB8AC3E}">
        <p14:creationId xmlns:p14="http://schemas.microsoft.com/office/powerpoint/2010/main" val="179735715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iterating over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a:t>a for loop can be used to iterate over an array</a:t>
            </a:r>
          </a:p>
          <a:p>
            <a:pPr lvl="1"/>
            <a:endParaRPr lang="en-US"/>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506643"/>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for</a:t>
            </a: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++i) {</a:t>
            </a:r>
          </a:p>
          <a:p>
            <a:pPr defTabSz="342886">
              <a:spcBef>
                <a:spcPct val="20000"/>
              </a:spcBef>
              <a:buClr>
                <a:srgbClr val="FFFFFF">
                  <a:lumMod val="65000"/>
                </a:srgbClr>
              </a:buClr>
            </a:pPr>
            <a:r>
              <a:rPr lang="en-US">
                <a:latin typeface="Consolas"/>
                <a:ea typeface="Segoe UI Emoji" panose="020B0502040204020203" pitchFamily="34" charset="0"/>
              </a:rPr>
              <a:t>    array[i] = </a:t>
            </a:r>
            <a:r>
              <a:rPr lang="en-US">
                <a:solidFill>
                  <a:schemeClr val="bg1">
                    <a:lumMod val="50000"/>
                  </a:schemeClr>
                </a:solidFill>
                <a:latin typeface="Consolas"/>
                <a:ea typeface="Segoe UI Emoji" panose="020B0502040204020203" pitchFamily="34" charset="0"/>
              </a:rPr>
              <a:t>...</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532930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9005E7-E154-8CAF-BC77-ADFD884029C1}"/>
              </a:ext>
            </a:extLst>
          </p:cNvPr>
          <p:cNvSpPr>
            <a:spLocks noGrp="1"/>
          </p:cNvSpPr>
          <p:nvPr>
            <p:ph type="title"/>
          </p:nvPr>
        </p:nvSpPr>
        <p:spPr/>
        <p:txBody>
          <a:bodyPr/>
          <a:lstStyle/>
          <a:p>
            <a:r>
              <a:rPr lang="en-US"/>
              <a:t>array examples</a:t>
            </a:r>
          </a:p>
        </p:txBody>
      </p:sp>
    </p:spTree>
    <p:extLst>
      <p:ext uri="{BB962C8B-B14F-4D97-AF65-F5344CB8AC3E}">
        <p14:creationId xmlns:p14="http://schemas.microsoft.com/office/powerpoint/2010/main" val="176095410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creating an array of the first 100</a:t>
            </a:r>
            <a:br>
              <a:rPr lang="en-US"/>
            </a:br>
            <a:r>
              <a:rPr lang="en-US"/>
              <a:t>non-negative integers</a:t>
            </a:r>
          </a:p>
        </p:txBody>
      </p:sp>
    </p:spTree>
    <p:extLst>
      <p:ext uri="{BB962C8B-B14F-4D97-AF65-F5344CB8AC3E}">
        <p14:creationId xmlns:p14="http://schemas.microsoft.com/office/powerpoint/2010/main" val="50802798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example:</a:t>
            </a:r>
            <a:r>
              <a:rPr lang="en-US"/>
              <a:t> creating an array of the first 100 </a:t>
            </a:r>
            <a:br>
              <a:rPr lang="en-US"/>
            </a:br>
            <a:r>
              <a:rPr lang="en-US"/>
              <a:t>non-negative integers</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220893"/>
            <a:ext cx="8229600" cy="229293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array = new int[100];</a:t>
            </a:r>
          </a:p>
          <a:p>
            <a:pPr defTabSz="342886">
              <a:spcBef>
                <a:spcPct val="20000"/>
              </a:spcBef>
              <a:buClr>
                <a:srgbClr val="FFFFFF">
                  <a:lumMod val="65000"/>
                </a:srgbClr>
              </a:buClr>
            </a:pPr>
            <a:r>
              <a:rPr lang="en-US" sz="1100">
                <a:latin typeface="Consolas"/>
                <a:ea typeface="Segoe UI Emoji" panose="020B0502040204020203" pitchFamily="34" charset="0"/>
              </a:rPr>
              <a:t>        for (int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 0;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&lt; </a:t>
            </a:r>
            <a:r>
              <a:rPr lang="en-US" sz="1100" err="1">
                <a:latin typeface="Consolas"/>
                <a:ea typeface="Segoe UI Emoji" panose="020B0502040204020203" pitchFamily="34" charset="0"/>
              </a:rPr>
              <a:t>array.length</a:t>
            </a:r>
            <a:r>
              <a:rPr lang="en-US" sz="1100">
                <a:latin typeface="Consolas"/>
                <a:ea typeface="Segoe UI Emoji" panose="020B0502040204020203" pitchFamily="34" charset="0"/>
              </a:rPr>
              <a:t>;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array[</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(array));</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4040362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array copy</a:t>
            </a:r>
          </a:p>
        </p:txBody>
      </p:sp>
    </p:spTree>
    <p:extLst>
      <p:ext uri="{BB962C8B-B14F-4D97-AF65-F5344CB8AC3E}">
        <p14:creationId xmlns:p14="http://schemas.microsoft.com/office/powerpoint/2010/main" val="420770470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example: </a:t>
            </a:r>
            <a:r>
              <a:rPr lang="en-US"/>
              <a:t>array copy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3105466"/>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destination = new int[</a:t>
            </a:r>
            <a:r>
              <a:rPr lang="en-US" sz="1100" b="1" err="1">
                <a:latin typeface="Consolas"/>
                <a:ea typeface="Segoe UI Emoji" panose="020B0502040204020203" pitchFamily="34" charset="0"/>
              </a:rPr>
              <a:t>source.length</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for (int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 0;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&lt; </a:t>
            </a:r>
            <a:r>
              <a:rPr lang="en-US" sz="1100" b="1" err="1">
                <a:latin typeface="Consolas"/>
                <a:ea typeface="Segoe UI Emoji" panose="020B0502040204020203" pitchFamily="34" charset="0"/>
              </a:rPr>
              <a:t>source.length</a:t>
            </a:r>
            <a:r>
              <a:rPr lang="en-US" sz="1100" b="1">
                <a:latin typeface="Consolas"/>
                <a:ea typeface="Segoe UI Emoji" panose="020B0502040204020203" pitchFamily="34" charset="0"/>
              </a:rPr>
              <a:t>;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destination[</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 source[</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(source));</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(destination));</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71274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 example: </a:t>
            </a:r>
            <a:r>
              <a:rPr lang="en-US"/>
              <a:t>bad very bad</a:t>
            </a:r>
            <a:r>
              <a:rPr lang="en-US" b="1"/>
              <a:t> </a:t>
            </a:r>
            <a:r>
              <a:rPr lang="en-US"/>
              <a:t>broken array copy</a:t>
            </a:r>
          </a:p>
        </p:txBody>
      </p:sp>
    </p:spTree>
    <p:extLst>
      <p:ext uri="{BB962C8B-B14F-4D97-AF65-F5344CB8AC3E}">
        <p14:creationId xmlns:p14="http://schemas.microsoft.com/office/powerpoint/2010/main" val="33946122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 example: </a:t>
            </a:r>
            <a:r>
              <a:rPr lang="en-US"/>
              <a:t>bad very bad</a:t>
            </a:r>
            <a:r>
              <a:rPr lang="en-US" b="1"/>
              <a:t> </a:t>
            </a:r>
            <a:r>
              <a:rPr lang="en-US"/>
              <a:t>broken array copy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2699200"/>
          </a:xfrm>
          <a:prstGeom prst="rect">
            <a:avLst/>
          </a:prstGeom>
          <a:solidFill>
            <a:schemeClr val="accent1">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destination = source;</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        source[0] = 7;</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System.out.println(Arrays.toString(source));</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System.out.println(Arrays.toString(destination));</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100512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8"/>
            <a:ext cx="6993924"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 💻 🎉</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internally, a</a:t>
            </a:r>
            <a:r>
              <a:rPr lang="en-US" sz="2400" b="1">
                <a:solidFill>
                  <a:schemeClr val="accent5"/>
                </a:solidFill>
              </a:rPr>
              <a:t> </a:t>
            </a:r>
            <a:r>
              <a:rPr lang="en-US" sz="2400">
                <a:solidFill>
                  <a:schemeClr val="accent5"/>
                </a:solidFill>
                <a:latin typeface="+mj-lt"/>
              </a:rPr>
              <a:t>String</a:t>
            </a:r>
            <a:r>
              <a:rPr lang="en-US" sz="2400">
                <a:solidFill>
                  <a:schemeClr val="accent5"/>
                </a:solidFill>
              </a:rPr>
              <a:t> is an array of characters</a:t>
            </a:r>
            <a:br>
              <a:rPr lang="en-US" sz="2400" b="1">
                <a:solidFill>
                  <a:schemeClr val="accent5"/>
                </a:solidFill>
              </a:rPr>
            </a:br>
            <a:r>
              <a:rPr lang="en-US" sz="2400">
                <a:solidFill>
                  <a:schemeClr val="accent5"/>
                </a:solidFill>
              </a:rPr>
              <a:t>what must </a:t>
            </a:r>
            <a:r>
              <a:rPr lang="en-US" sz="2400">
                <a:solidFill>
                  <a:schemeClr val="accent5"/>
                </a:solidFill>
                <a:latin typeface="+mj-lt"/>
              </a:rPr>
              <a:t>stringA + stringB</a:t>
            </a:r>
            <a:r>
              <a:rPr lang="en-US" sz="2400">
                <a:solidFill>
                  <a:schemeClr val="accent5"/>
                </a:solidFill>
              </a:rPr>
              <a:t> *do*?</a:t>
            </a:r>
            <a:br>
              <a:rPr lang="en-US" sz="2400">
                <a:solidFill>
                  <a:schemeClr val="accent5"/>
                </a:solidFill>
              </a:rPr>
            </a:br>
            <a:r>
              <a:rPr lang="en-US" sz="2400">
                <a:solidFill>
                  <a:schemeClr val="accent5"/>
                </a:solidFill>
              </a:rPr>
              <a:t>why might this be scary?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chemeClr val="accent5"/>
              </a:solidFill>
              <a:latin typeface="Consolas" panose="020B0609020204030204" pitchFamily="49" charset="0"/>
              <a:cs typeface="Consolas" panose="020B0609020204030204" pitchFamily="49" charset="0"/>
            </a:endParaRP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more arrays; arrays of arrays; arrays arrays arrays</a:t>
            </a:r>
          </a:p>
        </p:txBody>
      </p:sp>
    </p:spTree>
    <p:extLst>
      <p:ext uri="{BB962C8B-B14F-4D97-AF65-F5344CB8AC3E}">
        <p14:creationId xmlns:p14="http://schemas.microsoft.com/office/powerpoint/2010/main" val="1235086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BDCE5-D634-6DB8-DD71-23AF391FB35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4680B5D-5B45-A4A5-36F5-5C5EEF72F452}"/>
              </a:ext>
            </a:extLst>
          </p:cNvPr>
          <p:cNvSpPr>
            <a:spLocks noGrp="1"/>
          </p:cNvSpPr>
          <p:nvPr>
            <p:ph type="title"/>
          </p:nvPr>
        </p:nvSpPr>
        <p:spPr/>
        <p:txBody>
          <a:bodyPr/>
          <a:lstStyle/>
          <a:p>
            <a:r>
              <a:rPr lang="en-US"/>
              <a:t>introduce class</a:t>
            </a:r>
          </a:p>
        </p:txBody>
      </p:sp>
    </p:spTree>
    <p:extLst>
      <p:ext uri="{BB962C8B-B14F-4D97-AF65-F5344CB8AC3E}">
        <p14:creationId xmlns:p14="http://schemas.microsoft.com/office/powerpoint/2010/main" val="15828665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368A6-C01A-AD1A-0D75-F9C3BE731CE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7E41CBE-C776-3FED-411F-81211B4E63BF}"/>
              </a:ext>
            </a:extLst>
          </p:cNvPr>
          <p:cNvSpPr>
            <a:spLocks noGrp="1"/>
          </p:cNvSpPr>
          <p:nvPr>
            <p:ph type="title"/>
          </p:nvPr>
        </p:nvSpPr>
        <p:spPr/>
        <p:txBody>
          <a:bodyPr/>
          <a:lstStyle/>
          <a:p>
            <a:r>
              <a:rPr lang="en-US"/>
              <a:t>questions?</a:t>
            </a:r>
          </a:p>
        </p:txBody>
      </p:sp>
    </p:spTree>
    <p:extLst>
      <p:ext uri="{BB962C8B-B14F-4D97-AF65-F5344CB8AC3E}">
        <p14:creationId xmlns:p14="http://schemas.microsoft.com/office/powerpoint/2010/main" val="244390240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A71F-EC78-60A1-4A12-A008B805107F}"/>
              </a:ext>
            </a:extLst>
          </p:cNvPr>
          <p:cNvSpPr>
            <a:spLocks noGrp="1"/>
          </p:cNvSpPr>
          <p:nvPr>
            <p:ph type="title"/>
          </p:nvPr>
        </p:nvSpPr>
        <p:spPr/>
        <p:txBody>
          <a:bodyPr/>
          <a:lstStyle/>
          <a:p>
            <a:r>
              <a:rPr lang="en-US"/>
              <a:t>Homework-02 </a:t>
            </a:r>
            <a:r>
              <a:rPr lang="en-US" sz="7200"/>
              <a:t>(refresh the page!)</a:t>
            </a:r>
            <a:br>
              <a:rPr lang="en-US" sz="7200"/>
            </a:br>
            <a:r>
              <a:rPr lang="en-US" sz="7200"/>
              <a:t>📚</a:t>
            </a:r>
            <a:endParaRPr lang="en-US"/>
          </a:p>
        </p:txBody>
      </p:sp>
    </p:spTree>
    <p:extLst>
      <p:ext uri="{BB962C8B-B14F-4D97-AF65-F5344CB8AC3E}">
        <p14:creationId xmlns:p14="http://schemas.microsoft.com/office/powerpoint/2010/main" val="350067529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52613-882E-5523-3F1D-7F67B442E8C0}"/>
              </a:ext>
            </a:extLst>
          </p:cNvPr>
          <p:cNvSpPr>
            <a:spLocks noGrp="1"/>
          </p:cNvSpPr>
          <p:nvPr>
            <p:ph type="title"/>
          </p:nvPr>
        </p:nvSpPr>
        <p:spPr/>
        <p:txBody>
          <a:bodyPr/>
          <a:lstStyle/>
          <a:p>
            <a:r>
              <a:rPr lang="en-US">
                <a:highlight>
                  <a:srgbClr val="800080"/>
                </a:highlight>
              </a:rPr>
              <a:t>Pre-Lab</a:t>
            </a:r>
            <a:br>
              <a:rPr lang="en-US"/>
            </a:br>
            <a:r>
              <a:rPr lang="en-US">
                <a:solidFill>
                  <a:schemeClr val="tx1"/>
                </a:solidFill>
                <a:highlight>
                  <a:srgbClr val="FFFF00"/>
                </a:highlight>
              </a:rPr>
              <a:t>Post-Lab</a:t>
            </a:r>
          </a:p>
        </p:txBody>
      </p:sp>
    </p:spTree>
    <p:extLst>
      <p:ext uri="{BB962C8B-B14F-4D97-AF65-F5344CB8AC3E}">
        <p14:creationId xmlns:p14="http://schemas.microsoft.com/office/powerpoint/2010/main" val="267799978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192065329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a:xfrm>
            <a:off x="457200" y="518806"/>
            <a:ext cx="8229600" cy="857250"/>
          </a:xfrm>
        </p:spPr>
        <p:txBody>
          <a:bodyPr/>
          <a:lstStyle/>
          <a:p>
            <a:r>
              <a:rPr lang="en-US" b="1"/>
              <a:t>example:</a:t>
            </a:r>
            <a:r>
              <a:rPr lang="en-US"/>
              <a:t> circular array</a:t>
            </a:r>
          </a:p>
        </p:txBody>
      </p:sp>
      <p:sp>
        <p:nvSpPr>
          <p:cNvPr id="2" name="TextBox 1">
            <a:extLst>
              <a:ext uri="{FF2B5EF4-FFF2-40B4-BE49-F238E27FC236}">
                <a16:creationId xmlns:a16="http://schemas.microsoft.com/office/drawing/2014/main" id="{E7153BD7-A503-ACC5-DC32-E14321427C5B}"/>
              </a:ext>
            </a:extLst>
          </p:cNvPr>
          <p:cNvSpPr txBox="1"/>
          <p:nvPr/>
        </p:nvSpPr>
        <p:spPr>
          <a:xfrm rot="5049479">
            <a:off x="3636835" y="2080417"/>
            <a:ext cx="1870327" cy="1889562"/>
          </a:xfrm>
          <a:prstGeom prst="rect">
            <a:avLst/>
          </a:prstGeom>
          <a:noFill/>
        </p:spPr>
        <p:txBody>
          <a:bodyPr wrap="square">
            <a:prstTxWarp prst="textCircle">
              <a:avLst/>
            </a:prstTxWarp>
            <a:spAutoFit/>
          </a:bodyPr>
          <a:lstStyle/>
          <a:p>
            <a:r>
              <a:rPr lang="en-US" sz="4000">
                <a:solidFill>
                  <a:schemeClr val="accent2"/>
                </a:solidFill>
                <a:latin typeface="Consolas" panose="020B0609020204030204" pitchFamily="49" charset="0"/>
                <a:ea typeface="Segoe UI Emoji" panose="020B0502040204020203" pitchFamily="34" charset="0"/>
                <a:cs typeface="Consolas" panose="020B0609020204030204" pitchFamily="49" charset="0"/>
              </a:rPr>
              <a:t>3, 4, 5, 6, 7, 8, 9, 10, 11, </a:t>
            </a:r>
            <a:endParaRPr lang="en-US" sz="4000">
              <a:solidFill>
                <a:schemeClr val="accent2"/>
              </a:solidFill>
            </a:endParaRPr>
          </a:p>
        </p:txBody>
      </p:sp>
    </p:spTree>
    <p:extLst>
      <p:ext uri="{BB962C8B-B14F-4D97-AF65-F5344CB8AC3E}">
        <p14:creationId xmlns:p14="http://schemas.microsoft.com/office/powerpoint/2010/main" val="21614628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example: </a:t>
            </a:r>
            <a:r>
              <a:rPr lang="en-US"/>
              <a:t>circular array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3917996"/>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array = new int[5];</a:t>
            </a:r>
          </a:p>
          <a:p>
            <a:pPr defTabSz="342886">
              <a:spcBef>
                <a:spcPct val="20000"/>
              </a:spcBef>
              <a:buClr>
                <a:srgbClr val="FFFFFF">
                  <a:lumMod val="65000"/>
                </a:srgbClr>
              </a:buClr>
            </a:pPr>
            <a:r>
              <a:rPr lang="en-US" sz="1100">
                <a:latin typeface="Consolas"/>
                <a:ea typeface="Segoe UI Emoji" panose="020B0502040204020203" pitchFamily="34" charset="0"/>
              </a:rPr>
              <a:t>        int </a:t>
            </a:r>
            <a:r>
              <a:rPr lang="en-US" sz="1100" err="1">
                <a:latin typeface="Consolas"/>
                <a:ea typeface="Segoe UI Emoji" panose="020B0502040204020203" pitchFamily="34" charset="0"/>
              </a:rPr>
              <a:t>indexToWriteIntoNext</a:t>
            </a:r>
            <a:r>
              <a:rPr lang="en-US" sz="1100">
                <a:latin typeface="Consolas"/>
                <a:ea typeface="Segoe UI Emoji" panose="020B0502040204020203" pitchFamily="34" charset="0"/>
              </a:rPr>
              <a:t> = 0;</a:t>
            </a:r>
          </a:p>
          <a:p>
            <a:pPr defTabSz="342886">
              <a:spcBef>
                <a:spcPct val="20000"/>
              </a:spcBef>
              <a:buClr>
                <a:srgbClr val="FFFFFF">
                  <a:lumMod val="65000"/>
                </a:srgbClr>
              </a:buClr>
            </a:pPr>
            <a:r>
              <a:rPr lang="en-US" sz="1100">
                <a:latin typeface="Consolas"/>
                <a:ea typeface="Segoe UI Emoji" panose="020B0502040204020203" pitchFamily="34" charset="0"/>
              </a:rPr>
              <a:t>        while (true) {</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b="1">
                <a:latin typeface="Consolas"/>
                <a:ea typeface="Segoe UI Emoji" panose="020B0502040204020203" pitchFamily="34" charset="0"/>
              </a:rPr>
              <a:t>array[</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a:t>
            </a:r>
            <a:r>
              <a:rPr lang="en-US" sz="1100" b="1" err="1">
                <a:latin typeface="Consolas"/>
                <a:ea typeface="Segoe UI Emoji" panose="020B0502040204020203" pitchFamily="34" charset="0"/>
              </a:rPr>
              <a:t>getIntFromUser</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+ 1) % </a:t>
            </a:r>
            <a:r>
              <a:rPr lang="en-US" sz="1100" b="1" err="1">
                <a:latin typeface="Consolas"/>
                <a:ea typeface="Segoe UI Emoji" panose="020B0502040204020203" pitchFamily="34" charset="0"/>
              </a:rPr>
              <a:t>array.length</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(array));</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static int </a:t>
            </a:r>
            <a:r>
              <a:rPr lang="en-US" sz="1100" err="1">
                <a:latin typeface="Consolas"/>
                <a:ea typeface="Segoe UI Emoji" panose="020B0502040204020203" pitchFamily="34" charset="0"/>
              </a:rPr>
              <a:t>getIntFromUser</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Scanner scanner = new Scanner(</a:t>
            </a:r>
            <a:r>
              <a:rPr lang="en-US" sz="1100" err="1">
                <a:latin typeface="Consolas"/>
                <a:ea typeface="Segoe UI Emoji" panose="020B0502040204020203" pitchFamily="34" charset="0"/>
              </a:rPr>
              <a:t>System.in</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while (!</a:t>
            </a:r>
            <a:r>
              <a:rPr lang="en-US" sz="1100" err="1">
                <a:latin typeface="Consolas"/>
                <a:ea typeface="Segoe UI Emoji" panose="020B0502040204020203" pitchFamily="34" charset="0"/>
              </a:rPr>
              <a:t>scanner.hasNextInt</a:t>
            </a:r>
            <a:r>
              <a:rPr lang="en-US" sz="1100">
                <a:latin typeface="Consolas"/>
                <a:ea typeface="Segoe UI Emoji" panose="020B0502040204020203" pitchFamily="34" charset="0"/>
              </a:rPr>
              <a:t>()) { </a:t>
            </a:r>
            <a:r>
              <a:rPr lang="en-US" sz="1100" err="1">
                <a:latin typeface="Consolas"/>
                <a:ea typeface="Segoe UI Emoji" panose="020B0502040204020203" pitchFamily="34" charset="0"/>
              </a:rPr>
              <a:t>scanner.nextLine</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return </a:t>
            </a:r>
            <a:r>
              <a:rPr lang="en-US" sz="1100" err="1">
                <a:latin typeface="Consolas"/>
                <a:ea typeface="Segoe UI Emoji" panose="020B0502040204020203" pitchFamily="34" charset="0"/>
              </a:rPr>
              <a:t>scanner.nextInt</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669430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finding the index (and value) of an array's maximum element </a:t>
            </a:r>
          </a:p>
        </p:txBody>
      </p:sp>
    </p:spTree>
    <p:extLst>
      <p:ext uri="{BB962C8B-B14F-4D97-AF65-F5344CB8AC3E}">
        <p14:creationId xmlns:p14="http://schemas.microsoft.com/office/powerpoint/2010/main" val="13398761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example:</a:t>
            </a:r>
            <a:r>
              <a:rPr lang="en-US"/>
              <a:t> finding the index (and value) of an array's maximum element </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173721"/>
            <a:ext cx="8229600" cy="371486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double[] array = { 1.0, 3.0, -42.0, 1000.0, 99.0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indexOfMaximumElement = -1;</a:t>
            </a:r>
          </a:p>
          <a:p>
            <a:pPr defTabSz="342886">
              <a:spcBef>
                <a:spcPct val="20000"/>
              </a:spcBef>
              <a:buClr>
                <a:srgbClr val="FFFFFF">
                  <a:lumMod val="65000"/>
                </a:srgbClr>
              </a:buClr>
            </a:pPr>
            <a:r>
              <a:rPr lang="en-US" sz="1100" b="1">
                <a:latin typeface="Consolas"/>
                <a:ea typeface="Segoe UI Emoji" panose="020B0502040204020203" pitchFamily="34" charset="0"/>
              </a:rPr>
              <a:t>        double valueOfMaximumElement = Double.NEGATIVE_INFINITY;</a:t>
            </a:r>
          </a:p>
          <a:p>
            <a:pPr defTabSz="342886">
              <a:spcBef>
                <a:spcPct val="20000"/>
              </a:spcBef>
              <a:buClr>
                <a:srgbClr val="FFFFFF">
                  <a:lumMod val="65000"/>
                </a:srgbClr>
              </a:buClr>
            </a:pPr>
            <a:r>
              <a:rPr lang="en-US" sz="1100" b="1">
                <a:latin typeface="Consolas"/>
                <a:ea typeface="Segoe UI Emoji" panose="020B0502040204020203" pitchFamily="34" charset="0"/>
              </a:rPr>
              <a:t>        for (int i = 0; i &lt; array.length; ++i) {</a:t>
            </a:r>
          </a:p>
          <a:p>
            <a:pPr defTabSz="342886">
              <a:spcBef>
                <a:spcPct val="20000"/>
              </a:spcBef>
              <a:buClr>
                <a:srgbClr val="FFFFFF">
                  <a:lumMod val="65000"/>
                </a:srgbClr>
              </a:buClr>
            </a:pPr>
            <a:r>
              <a:rPr lang="en-US" sz="1100" b="1">
                <a:latin typeface="Consolas"/>
                <a:ea typeface="Segoe UI Emoji" panose="020B0502040204020203" pitchFamily="34" charset="0"/>
              </a:rPr>
              <a:t>            if (array[i] &gt; valueOfMaximumElement) {</a:t>
            </a:r>
          </a:p>
          <a:p>
            <a:pPr defTabSz="342886">
              <a:spcBef>
                <a:spcPct val="20000"/>
              </a:spcBef>
              <a:buClr>
                <a:srgbClr val="FFFFFF">
                  <a:lumMod val="65000"/>
                </a:srgbClr>
              </a:buClr>
            </a:pPr>
            <a:r>
              <a:rPr lang="en-US" sz="1100" b="1">
                <a:latin typeface="Consolas"/>
                <a:ea typeface="Segoe UI Emoji" panose="020B0502040204020203" pitchFamily="34" charset="0"/>
              </a:rPr>
              <a:t>                indexOfMaximumElement = i;</a:t>
            </a:r>
          </a:p>
          <a:p>
            <a:pPr defTabSz="342886">
              <a:spcBef>
                <a:spcPct val="20000"/>
              </a:spcBef>
              <a:buClr>
                <a:srgbClr val="FFFFFF">
                  <a:lumMod val="65000"/>
                </a:srgbClr>
              </a:buClr>
            </a:pPr>
            <a:r>
              <a:rPr lang="en-US" sz="1100" b="1">
                <a:latin typeface="Consolas"/>
                <a:ea typeface="Segoe UI Emoji" panose="020B0502040204020203" pitchFamily="34" charset="0"/>
              </a:rPr>
              <a:t>                valueOfMaximumElement = array[i];</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 + indexOfMaximumElement + "] = " + valueOfMaximumElement);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396128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a:xfrm>
            <a:off x="457200" y="2143125"/>
            <a:ext cx="8229600" cy="857250"/>
          </a:xfrm>
        </p:spPr>
        <p:txBody>
          <a:bodyPr/>
          <a:lstStyle/>
          <a:p>
            <a:r>
              <a:rPr lang="en-US"/>
              <a:t>multi-dimensional arrays</a:t>
            </a:r>
          </a:p>
        </p:txBody>
      </p:sp>
    </p:spTree>
    <p:extLst>
      <p:ext uri="{BB962C8B-B14F-4D97-AF65-F5344CB8AC3E}">
        <p14:creationId xmlns:p14="http://schemas.microsoft.com/office/powerpoint/2010/main" val="38212030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multi-dimensional arrays</a:t>
            </a:r>
          </a:p>
        </p:txBody>
      </p:sp>
    </p:spTree>
    <p:extLst>
      <p:ext uri="{BB962C8B-B14F-4D97-AF65-F5344CB8AC3E}">
        <p14:creationId xmlns:p14="http://schemas.microsoft.com/office/powerpoint/2010/main" val="411569358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p:txBody>
          <a:bodyPr>
            <a:normAutofit fontScale="90000"/>
          </a:bodyPr>
          <a:lstStyle/>
          <a:p>
            <a:r>
              <a:rPr lang="en-US"/>
              <a:t>multi-dimensional arrays (arrays of arrays of ...)</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p:txBody>
          <a:bodyPr/>
          <a:lstStyle/>
          <a:p>
            <a:r>
              <a:rPr lang="en-US"/>
              <a:t>multi-dimensional arrays are sometimes really handy</a:t>
            </a:r>
          </a:p>
        </p:txBody>
      </p:sp>
      <p:sp>
        <p:nvSpPr>
          <p:cNvPr id="2" name="TextBox 1">
            <a:extLst>
              <a:ext uri="{FF2B5EF4-FFF2-40B4-BE49-F238E27FC236}">
                <a16:creationId xmlns:a16="http://schemas.microsoft.com/office/drawing/2014/main" id="{0B8967F3-5153-DC75-DCA4-902A3C1DFD74}"/>
              </a:ext>
            </a:extLst>
          </p:cNvPr>
          <p:cNvSpPr txBox="1"/>
          <p:nvPr/>
        </p:nvSpPr>
        <p:spPr>
          <a:xfrm>
            <a:off x="457200" y="1468543"/>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 { </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5</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6</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7</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8</a:t>
            </a:r>
            <a:r>
              <a:rPr lang="en-US">
                <a:latin typeface="Consolas"/>
                <a:ea typeface="Segoe UI Emoji" panose="020B0502040204020203" pitchFamily="34" charset="0"/>
              </a:rPr>
              <a:t> }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000080"/>
                </a:solidFill>
                <a:latin typeface="Consolas"/>
                <a:ea typeface="Segoe UI Emoji" panose="020B0502040204020203" pitchFamily="34" charset="0"/>
              </a:rPr>
              <a:t>Arrays</a:t>
            </a:r>
            <a:r>
              <a:rPr lang="en-US">
                <a:latin typeface="Consolas"/>
                <a:ea typeface="Segoe UI Emoji" panose="020B0502040204020203" pitchFamily="34" charset="0"/>
              </a:rPr>
              <a:t>.deepToString(array));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[[3, 4], [5, 6], [7, 8]]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1</a:t>
            </a:r>
            <a:r>
              <a:rPr lang="en-US">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 4 </a:t>
            </a:r>
          </a:p>
        </p:txBody>
      </p:sp>
      <p:sp>
        <p:nvSpPr>
          <p:cNvPr id="5" name="TextBox 4">
            <a:extLst>
              <a:ext uri="{FF2B5EF4-FFF2-40B4-BE49-F238E27FC236}">
                <a16:creationId xmlns:a16="http://schemas.microsoft.com/office/drawing/2014/main" id="{5D12E73B-A53F-27C8-0717-8723BC0F6459}"/>
              </a:ext>
            </a:extLst>
          </p:cNvPr>
          <p:cNvSpPr txBox="1"/>
          <p:nvPr/>
        </p:nvSpPr>
        <p:spPr>
          <a:xfrm>
            <a:off x="457200" y="3143152"/>
            <a:ext cx="8229600" cy="1643527"/>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new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2</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42</a:t>
            </a:r>
            <a:r>
              <a:rPr lang="en-US">
                <a:latin typeface="Consolas"/>
                <a:ea typeface="Segoe UI Emoji" panose="020B0502040204020203" pitchFamily="34" charset="0"/>
              </a:rPr>
              <a:t>;</a:t>
            </a:r>
          </a:p>
          <a:p>
            <a:pPr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a:t>
            </a:r>
            <a:r>
              <a:rPr lang="en-US" err="1">
                <a:latin typeface="Consolas"/>
                <a:ea typeface="Segoe UI Emoji" panose="020B0502040204020203" pitchFamily="34" charset="0"/>
              </a:rPr>
              <a:t>.out.println</a:t>
            </a:r>
            <a:r>
              <a:rPr lang="en-US">
                <a:latin typeface="Consolas"/>
                <a:ea typeface="Segoe UI Emoji" panose="020B0502040204020203" pitchFamily="34" charset="0"/>
              </a:rPr>
              <a:t>(</a:t>
            </a:r>
            <a:r>
              <a:rPr lang="en-US" err="1">
                <a:solidFill>
                  <a:srgbClr val="000080"/>
                </a:solidFill>
                <a:latin typeface="Consolas"/>
                <a:ea typeface="Segoe UI Emoji" panose="020B0502040204020203" pitchFamily="34" charset="0"/>
              </a:rPr>
              <a:t>Arrays</a:t>
            </a:r>
            <a:r>
              <a:rPr lang="en-US" err="1">
                <a:latin typeface="Consolas"/>
                <a:ea typeface="Segoe UI Emoji" panose="020B0502040204020203" pitchFamily="34" charset="0"/>
              </a:rPr>
              <a:t>.deepToString</a:t>
            </a:r>
            <a:r>
              <a:rPr lang="en-US">
                <a:latin typeface="Consolas"/>
                <a:ea typeface="Segoe UI Emoji" panose="020B0502040204020203" pitchFamily="34" charset="0"/>
              </a:rPr>
              <a:t>(array));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[[[42, 0, 0, 0], [0, 0, 0, 0], [0, 0, 0, 0]], [[0, 0, 0, 0], [0, 0, 0, 0], [0, 0, 0, 0]]]</a:t>
            </a:r>
          </a:p>
        </p:txBody>
      </p:sp>
    </p:spTree>
    <p:extLst>
      <p:ext uri="{BB962C8B-B14F-4D97-AF65-F5344CB8AC3E}">
        <p14:creationId xmlns:p14="http://schemas.microsoft.com/office/powerpoint/2010/main" val="400982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36570-8222-3531-4646-0CFF9607F02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D200AF4-6369-87AE-7C71-22D57D5EEAF3}"/>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99179523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96EC76-FF1B-02E7-8F7D-BC8044D590B0}"/>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398672936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solidFill>
                  <a:schemeClr val="tx1"/>
                </a:solidFill>
                <a:effectLst/>
              </a:rPr>
              <a:t>🐍 Python swap</a:t>
            </a:r>
            <a:endParaRPr lang="en-US">
              <a:solidFill>
                <a:schemeClr val="tx1"/>
              </a:solidFill>
            </a:endParaRPr>
          </a:p>
        </p:txBody>
      </p:sp>
    </p:spTree>
    <p:extLst>
      <p:ext uri="{BB962C8B-B14F-4D97-AF65-F5344CB8AC3E}">
        <p14:creationId xmlns:p14="http://schemas.microsoft.com/office/powerpoint/2010/main" val="208012376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swap</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1169577"/>
            <a:ext cx="8229600" cy="2363724"/>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 0</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b = b, a </a:t>
            </a:r>
            <a:r>
              <a:rPr lang="en-US">
                <a:solidFill>
                  <a:srgbClr val="007B00"/>
                </a:solidFill>
                <a:latin typeface="Consolas"/>
                <a:ea typeface="Segoe UI Emoji" panose="020B0502040204020203" pitchFamily="34" charset="0"/>
              </a:rPr>
              <a:t># Python swap</a:t>
            </a:r>
          </a:p>
          <a:p>
            <a:pPr lvl="0" defTabSz="342886">
              <a:spcBef>
                <a:spcPct val="20000"/>
              </a:spcBef>
              <a:buClr>
                <a:srgbClr val="FFFFFF">
                  <a:lumMod val="65000"/>
                </a:srgbClr>
              </a:buClr>
            </a:pPr>
            <a:endParaRPr lang="en-US">
              <a:solidFill>
                <a:srgbClr val="007B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 is now 1</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b is now 0</a:t>
            </a:r>
          </a:p>
        </p:txBody>
      </p:sp>
    </p:spTree>
    <p:extLst>
      <p:ext uri="{BB962C8B-B14F-4D97-AF65-F5344CB8AC3E}">
        <p14:creationId xmlns:p14="http://schemas.microsoft.com/office/powerpoint/2010/main" val="32911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effectLst/>
              </a:rPr>
              <a:t>☠️ BAD VERY BAD BROKEN swap</a:t>
            </a:r>
            <a:endParaRPr lang="en-US"/>
          </a:p>
        </p:txBody>
      </p:sp>
    </p:spTree>
    <p:extLst>
      <p:ext uri="{BB962C8B-B14F-4D97-AF65-F5344CB8AC3E}">
        <p14:creationId xmlns:p14="http://schemas.microsoft.com/office/powerpoint/2010/main" val="232073592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BAD VERY BAD BROKEN swap</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1169577"/>
            <a:ext cx="8229600" cy="2363724"/>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 =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BAD VERY BAD BROKEN swap</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 = b; </a:t>
            </a:r>
            <a:r>
              <a:rPr lang="en-US">
                <a:solidFill>
                  <a:srgbClr val="007B00"/>
                </a:solidFill>
                <a:latin typeface="Consolas"/>
                <a:ea typeface="Segoe UI Emoji" panose="020B0502040204020203" pitchFamily="34" charset="0"/>
              </a:rPr>
              <a:t>// a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b = a; </a:t>
            </a:r>
            <a:r>
              <a:rPr lang="en-US">
                <a:solidFill>
                  <a:srgbClr val="007B00"/>
                </a:solidFill>
                <a:latin typeface="Consolas"/>
                <a:ea typeface="Segoe UI Emoji" panose="020B0502040204020203" pitchFamily="34" charset="0"/>
              </a:rPr>
              <a:t>// b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396677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421358875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t>swap</a:t>
            </a:r>
          </a:p>
        </p:txBody>
      </p:sp>
      <p:sp>
        <p:nvSpPr>
          <p:cNvPr id="5" name="TextBox 4">
            <a:extLst>
              <a:ext uri="{FF2B5EF4-FFF2-40B4-BE49-F238E27FC236}">
                <a16:creationId xmlns:a16="http://schemas.microsoft.com/office/drawing/2014/main" id="{F453F909-E698-87D4-EFCC-6D7162D003AE}"/>
              </a:ext>
            </a:extLst>
          </p:cNvPr>
          <p:cNvSpPr txBox="1"/>
          <p:nvPr/>
        </p:nvSpPr>
        <p:spPr>
          <a:xfrm>
            <a:off x="457200" y="1169577"/>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a = 0;</a:t>
            </a:r>
          </a:p>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b = 1;</a:t>
            </a:r>
          </a:p>
          <a:p>
            <a:pPr lvl="0" defTabSz="342886">
              <a:spcBef>
                <a:spcPct val="20000"/>
              </a:spcBef>
              <a:buClr>
                <a:srgbClr val="FFFFFF">
                  <a:lumMod val="65000"/>
                </a:srgbClr>
              </a:buClr>
            </a:pPr>
            <a:endParaRPr lang="en-US">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swap</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tmp = a; </a:t>
            </a:r>
            <a:r>
              <a:rPr lang="en-US">
                <a:solidFill>
                  <a:srgbClr val="007B00"/>
                </a:solidFill>
                <a:effectLst/>
                <a:latin typeface="Consolas" panose="020B0609020204030204" pitchFamily="49" charset="0"/>
                <a:cs typeface="Consolas" panose="020B0609020204030204" pitchFamily="49" charset="0"/>
              </a:rPr>
              <a:t>// tmp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 = b; </a:t>
            </a:r>
            <a:r>
              <a:rPr lang="en-US">
                <a:solidFill>
                  <a:srgbClr val="007B00"/>
                </a:solidFill>
                <a:effectLst/>
                <a:latin typeface="Consolas" panose="020B0609020204030204" pitchFamily="49" charset="0"/>
                <a:cs typeface="Consolas" panose="020B0609020204030204" pitchFamily="49" charset="0"/>
              </a:rPr>
              <a:t>// a &lt;- 1</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b = tmp; </a:t>
            </a:r>
            <a:r>
              <a:rPr lang="en-US">
                <a:solidFill>
                  <a:srgbClr val="007B00"/>
                </a:solidFill>
                <a:effectLst/>
                <a:latin typeface="Consolas" panose="020B0609020204030204" pitchFamily="49" charset="0"/>
                <a:cs typeface="Consolas" panose="020B0609020204030204" pitchFamily="49" charset="0"/>
              </a:rPr>
              <a:t>// b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a:t>
            </a:r>
            <a:endParaRPr lang="en-US">
              <a:solidFill>
                <a:srgbClr val="000000"/>
              </a:solidFill>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06473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F9E174-C8DC-A202-4374-DD089F06520E}"/>
              </a:ext>
            </a:extLst>
          </p:cNvPr>
          <p:cNvSpPr>
            <a:spLocks noGrp="1"/>
          </p:cNvSpPr>
          <p:nvPr>
            <p:ph type="title"/>
          </p:nvPr>
        </p:nvSpPr>
        <p:spPr/>
        <p:txBody>
          <a:bodyPr/>
          <a:lstStyle/>
          <a:p>
            <a:r>
              <a:rPr lang="en-US"/>
              <a:t>array algorithms that use swaps</a:t>
            </a:r>
          </a:p>
        </p:txBody>
      </p:sp>
    </p:spTree>
    <p:extLst>
      <p:ext uri="{BB962C8B-B14F-4D97-AF65-F5344CB8AC3E}">
        <p14:creationId xmlns:p14="http://schemas.microsoft.com/office/powerpoint/2010/main" val="169144757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reversing an array</a:t>
            </a:r>
          </a:p>
        </p:txBody>
      </p:sp>
    </p:spTree>
    <p:extLst>
      <p:ext uri="{BB962C8B-B14F-4D97-AF65-F5344CB8AC3E}">
        <p14:creationId xmlns:p14="http://schemas.microsoft.com/office/powerpoint/2010/main" val="20679706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out-of-place reverse</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a:t>we can reverse an array </a:t>
            </a:r>
            <a:r>
              <a:rPr lang="en-US" b="1"/>
              <a:t>out-of-place</a:t>
            </a:r>
            <a:r>
              <a:rPr lang="en-US"/>
              <a:t> using an additional array</a:t>
            </a:r>
          </a:p>
        </p:txBody>
      </p:sp>
      <p:sp>
        <p:nvSpPr>
          <p:cNvPr id="16" name="TextBox 15">
            <a:extLst>
              <a:ext uri="{FF2B5EF4-FFF2-40B4-BE49-F238E27FC236}">
                <a16:creationId xmlns:a16="http://schemas.microsoft.com/office/drawing/2014/main" id="{CF7B23BD-41B2-F3C6-225E-CBE3C4EB08AC}"/>
              </a:ext>
            </a:extLst>
          </p:cNvPr>
          <p:cNvSpPr txBox="1"/>
          <p:nvPr/>
        </p:nvSpPr>
        <p:spPr>
          <a:xfrm>
            <a:off x="457200" y="1483764"/>
            <a:ext cx="8229600" cy="269612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latin typeface="Consolas"/>
                <a:ea typeface="Segoe UI Emoji" panose="020B0502040204020203" pitchFamily="34" charset="0"/>
              </a:rPr>
              <a:t>[]</a:t>
            </a:r>
            <a:r>
              <a:rPr lang="en-US">
                <a:solidFill>
                  <a:srgbClr val="000080"/>
                </a:solidFill>
                <a:latin typeface="Consolas"/>
                <a:ea typeface="Segoe UI Emoji" panose="020B0502040204020203" pitchFamily="34" charset="0"/>
              </a:rPr>
              <a:t> </a:t>
            </a:r>
            <a:r>
              <a:rPr lang="en-US" err="1">
                <a:latin typeface="Consolas"/>
                <a:ea typeface="Segoe UI Emoji" panose="020B0502040204020203" pitchFamily="34" charset="0"/>
              </a:rPr>
              <a:t>outOfPlaceReverse</a:t>
            </a:r>
            <a:r>
              <a:rPr lang="en-US">
                <a:latin typeface="Consolas"/>
                <a:ea typeface="Segoe UI Emoji" panose="020B0502040204020203" pitchFamily="34" charset="0"/>
              </a:rPr>
              <a:t>(</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result = new int[</a:t>
            </a:r>
            <a:r>
              <a:rPr lang="en-US" err="1">
                <a:latin typeface="Consolas"/>
                <a:ea typeface="Segoe UI Emoji" panose="020B0502040204020203" pitchFamily="34" charset="0"/>
              </a:rPr>
              <a:t>array.length</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    for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t>
            </a:r>
            <a:r>
              <a:rPr lang="en-US" err="1">
                <a:latin typeface="Consolas"/>
                <a:ea typeface="Segoe UI Emoji" panose="020B0502040204020203" pitchFamily="34" charset="0"/>
              </a:rPr>
              <a:t>i</a:t>
            </a:r>
            <a:r>
              <a:rPr lang="en-US">
                <a:latin typeface="Consolas"/>
                <a:ea typeface="Segoe UI Emoji" panose="020B0502040204020203" pitchFamily="34" charset="0"/>
              </a:rPr>
              <a:t> = 0; </a:t>
            </a:r>
            <a:r>
              <a:rPr lang="en-US" err="1">
                <a:latin typeface="Consolas"/>
                <a:ea typeface="Segoe UI Emoji" panose="020B0502040204020203" pitchFamily="34" charset="0"/>
              </a:rPr>
              <a:t>i</a:t>
            </a:r>
            <a:r>
              <a:rPr lang="en-US">
                <a:latin typeface="Consolas"/>
                <a:ea typeface="Segoe UI Emoji" panose="020B0502040204020203" pitchFamily="34" charset="0"/>
              </a:rPr>
              <a:t> &lt; </a:t>
            </a:r>
            <a:r>
              <a:rPr lang="en-US" err="1">
                <a:latin typeface="Consolas"/>
                <a:ea typeface="Segoe UI Emoji" panose="020B0502040204020203" pitchFamily="34" charset="0"/>
              </a:rPr>
              <a:t>array.length</a:t>
            </a:r>
            <a:r>
              <a:rPr lang="en-US">
                <a:latin typeface="Consolas"/>
                <a:ea typeface="Segoe UI Emoji" panose="020B0502040204020203" pitchFamily="34" charset="0"/>
              </a:rPr>
              <a:t>; ++</a:t>
            </a:r>
            <a:r>
              <a:rPr lang="en-US" err="1">
                <a:latin typeface="Consolas"/>
                <a:ea typeface="Segoe UI Emoji" panose="020B0502040204020203" pitchFamily="34" charset="0"/>
              </a:rPr>
              <a:t>i</a:t>
            </a: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j = (</a:t>
            </a:r>
            <a:r>
              <a:rPr lang="en-US" err="1">
                <a:latin typeface="Consolas"/>
                <a:ea typeface="Segoe UI Emoji" panose="020B0502040204020203" pitchFamily="34" charset="0"/>
              </a:rPr>
              <a:t>array.length</a:t>
            </a:r>
            <a:r>
              <a:rPr lang="en-US">
                <a:latin typeface="Consolas"/>
                <a:ea typeface="Segoe UI Emoji" panose="020B0502040204020203" pitchFamily="34" charset="0"/>
              </a:rPr>
              <a:t> - 1) - </a:t>
            </a:r>
            <a:r>
              <a:rPr lang="en-US" err="1">
                <a:latin typeface="Consolas"/>
                <a:ea typeface="Segoe UI Emoji" panose="020B0502040204020203" pitchFamily="34" charset="0"/>
              </a:rPr>
              <a:t>i</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        result[</a:t>
            </a:r>
            <a:r>
              <a:rPr lang="en-US" err="1">
                <a:latin typeface="Consolas"/>
                <a:ea typeface="Segoe UI Emoji" panose="020B0502040204020203" pitchFamily="34" charset="0"/>
              </a:rPr>
              <a:t>i</a:t>
            </a:r>
            <a:r>
              <a:rPr lang="en-US">
                <a:latin typeface="Consolas"/>
                <a:ea typeface="Segoe UI Emoji" panose="020B0502040204020203" pitchFamily="34" charset="0"/>
              </a:rPr>
              <a:t>] = array[j];</a:t>
            </a:r>
          </a:p>
          <a:p>
            <a:pPr defTabSz="342886">
              <a:spcBef>
                <a:spcPct val="20000"/>
              </a:spcBef>
              <a:buClr>
                <a:srgbClr val="FFFFFF">
                  <a:lumMod val="65000"/>
                </a:srgbClr>
              </a:buClr>
            </a:pP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FF"/>
                </a:solidFill>
                <a:latin typeface="Consolas"/>
                <a:ea typeface="Segoe UI Emoji" panose="020B0502040204020203" pitchFamily="34" charset="0"/>
              </a:rPr>
              <a:t>return</a:t>
            </a:r>
            <a:r>
              <a:rPr lang="en-US">
                <a:latin typeface="Consolas"/>
                <a:ea typeface="Segoe UI Emoji" panose="020B0502040204020203" pitchFamily="34" charset="0"/>
              </a:rPr>
              <a:t> result;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386364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B2F31-79A8-9516-9514-E1129EA409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BA8D8-E690-58D4-B792-E96451D49E75}"/>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415796351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in-place reverse</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a:t>we can reverse an array </a:t>
            </a:r>
            <a:r>
              <a:rPr lang="en-US" b="1"/>
              <a:t>in-place</a:t>
            </a:r>
            <a:r>
              <a:rPr lang="en-US"/>
              <a:t> using "swaps" (no additional array)</a:t>
            </a:r>
          </a:p>
        </p:txBody>
      </p:sp>
      <p:sp>
        <p:nvSpPr>
          <p:cNvPr id="6" name="TextBox 5">
            <a:extLst>
              <a:ext uri="{FF2B5EF4-FFF2-40B4-BE49-F238E27FC236}">
                <a16:creationId xmlns:a16="http://schemas.microsoft.com/office/drawing/2014/main" id="{25EA5E92-7836-9E09-3C92-B810CEF61E67}"/>
              </a:ext>
            </a:extLst>
          </p:cNvPr>
          <p:cNvSpPr txBox="1"/>
          <p:nvPr/>
        </p:nvSpPr>
        <p:spPr>
          <a:xfrm>
            <a:off x="457200" y="1483764"/>
            <a:ext cx="8229600" cy="269612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void </a:t>
            </a:r>
            <a:r>
              <a:rPr lang="en-US">
                <a:latin typeface="Consolas"/>
                <a:ea typeface="Segoe UI Emoji" panose="020B0502040204020203" pitchFamily="34" charset="0"/>
              </a:rPr>
              <a:t>inPlaceReverse(</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a:t>
            </a:r>
          </a:p>
          <a:p>
            <a:pPr defTabSz="342886">
              <a:spcBef>
                <a:spcPct val="20000"/>
              </a:spcBef>
              <a:buClr>
                <a:srgbClr val="FFFFFF">
                  <a:lumMod val="65000"/>
                </a:srgbClr>
              </a:buClr>
            </a:pPr>
            <a:r>
              <a:rPr lang="en-US">
                <a:latin typeface="Consolas"/>
                <a:ea typeface="Segoe UI Emoji" panose="020B0502040204020203" pitchFamily="34" charset="0"/>
              </a:rPr>
              <a:t>    for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 2; ++i)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j = (array.length - 1) - i;</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tmp = array[i];</a:t>
            </a:r>
          </a:p>
          <a:p>
            <a:pPr defTabSz="342886">
              <a:spcBef>
                <a:spcPct val="20000"/>
              </a:spcBef>
              <a:buClr>
                <a:srgbClr val="FFFFFF">
                  <a:lumMod val="65000"/>
                </a:srgbClr>
              </a:buClr>
            </a:pPr>
            <a:r>
              <a:rPr lang="en-US">
                <a:latin typeface="Consolas"/>
                <a:ea typeface="Segoe UI Emoji" panose="020B0502040204020203" pitchFamily="34" charset="0"/>
              </a:rPr>
              <a:t>        array[i] = array[j];</a:t>
            </a:r>
          </a:p>
          <a:p>
            <a:pPr defTabSz="342886">
              <a:spcBef>
                <a:spcPct val="20000"/>
              </a:spcBef>
              <a:buClr>
                <a:srgbClr val="FFFFFF">
                  <a:lumMod val="65000"/>
                </a:srgbClr>
              </a:buClr>
            </a:pPr>
            <a:r>
              <a:rPr lang="en-US">
                <a:latin typeface="Consolas"/>
                <a:ea typeface="Segoe UI Emoji" panose="020B0502040204020203" pitchFamily="34" charset="0"/>
              </a:rPr>
              <a:t>        array[j] = tmp;</a:t>
            </a:r>
          </a:p>
          <a:p>
            <a:pPr defTabSz="342886">
              <a:spcBef>
                <a:spcPct val="20000"/>
              </a:spcBef>
              <a:buClr>
                <a:srgbClr val="FFFFFF">
                  <a:lumMod val="65000"/>
                </a:srgbClr>
              </a:buClr>
            </a:pP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1220923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bubble sort</a:t>
            </a:r>
          </a:p>
        </p:txBody>
      </p:sp>
    </p:spTree>
    <p:extLst>
      <p:ext uri="{BB962C8B-B14F-4D97-AF65-F5344CB8AC3E}">
        <p14:creationId xmlns:p14="http://schemas.microsoft.com/office/powerpoint/2010/main" val="242872464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25EA5E92-7836-9E09-3C92-B810CEF61E67}"/>
              </a:ext>
            </a:extLst>
          </p:cNvPr>
          <p:cNvSpPr txBox="1"/>
          <p:nvPr/>
        </p:nvSpPr>
        <p:spPr>
          <a:xfrm>
            <a:off x="457200" y="1390834"/>
            <a:ext cx="8229600" cy="372101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import java.util.*;</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class Main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public static void main(String[] arguments)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int[] array = { 2, 4, 1, 6, 0, 3, 5 };</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boolean arrayIsSorted;</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swap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while (!arrayIsSorted);</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System.out.println(Arrays.toString(array));</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08100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248038"/>
            <a:ext cx="7898148" cy="4647426"/>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Fun Laptop Friday 💻 🎉</a:t>
            </a:r>
          </a:p>
          <a:p>
            <a:r>
              <a:rPr lang="en-US" sz="2400">
                <a:highlight>
                  <a:srgbClr val="FFFF00"/>
                </a:highlight>
              </a:rPr>
              <a:t>Post-Lab @ 1:00 – 2:00</a:t>
            </a:r>
            <a:endParaRPr lang="en-US" sz="2400"/>
          </a:p>
          <a:p>
            <a:r>
              <a:rPr lang="en-US" sz="2400">
                <a:solidFill>
                  <a:schemeClr val="accent4"/>
                </a:solidFill>
              </a:rPr>
              <a:t>colloquium @ 2:35; juggling club @ 4:00</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 finished my paper video (ish)!</a:t>
            </a:r>
            <a:endParaRPr lang="en-US" sz="2400" b="1">
              <a:solidFill>
                <a:schemeClr val="accent5"/>
              </a:solidFill>
            </a:endParaRPr>
          </a:p>
          <a:p>
            <a:r>
              <a:rPr lang="en-US" sz="2400">
                <a:solidFill>
                  <a:schemeClr val="accent5"/>
                </a:solidFill>
              </a:rPr>
              <a:t>let's count the arrays! 🐉</a:t>
            </a:r>
            <a:endParaRPr lang="en-US" sz="2400">
              <a:solidFill>
                <a:schemeClr val="accent5"/>
              </a:solidFill>
              <a:latin typeface="Consolas" panose="020B0609020204030204" pitchFamily="49" charset="0"/>
              <a:cs typeface="Consolas" panose="020B0609020204030204" pitchFamily="49" charset="0"/>
            </a:endParaRP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retry of the array tutorial; live-code; super bugs</a:t>
            </a:r>
          </a:p>
        </p:txBody>
      </p:sp>
    </p:spTree>
    <p:extLst>
      <p:ext uri="{BB962C8B-B14F-4D97-AF65-F5344CB8AC3E}">
        <p14:creationId xmlns:p14="http://schemas.microsoft.com/office/powerpoint/2010/main" val="18369898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86940B-4D95-DDD4-B1FE-C8D31AC20ACC}"/>
              </a:ext>
            </a:extLst>
          </p:cNvPr>
          <p:cNvSpPr>
            <a:spLocks noGrp="1"/>
          </p:cNvSpPr>
          <p:nvPr>
            <p:ph type="title"/>
          </p:nvPr>
        </p:nvSpPr>
        <p:spPr/>
        <p:txBody>
          <a:bodyPr/>
          <a:lstStyle/>
          <a:p>
            <a:r>
              <a:rPr lang="en-US"/>
              <a:t>how many arrays?</a:t>
            </a:r>
          </a:p>
        </p:txBody>
      </p:sp>
      <p:sp>
        <p:nvSpPr>
          <p:cNvPr id="6" name="Content Placeholder 5">
            <a:extLst>
              <a:ext uri="{FF2B5EF4-FFF2-40B4-BE49-F238E27FC236}">
                <a16:creationId xmlns:a16="http://schemas.microsoft.com/office/drawing/2014/main" id="{CB848DE6-0F6A-58BE-FA21-884C9AED9268}"/>
              </a:ext>
            </a:extLst>
          </p:cNvPr>
          <p:cNvSpPr>
            <a:spLocks noGrp="1"/>
          </p:cNvSpPr>
          <p:nvPr>
            <p:ph sz="quarter" idx="10"/>
          </p:nvPr>
        </p:nvSpPr>
        <p:spPr/>
        <p:txBody>
          <a:bodyPr>
            <a:noAutofit/>
          </a:bodyPr>
          <a:lstStyle/>
          <a:p>
            <a:r>
              <a:rPr lang="en-US" sz="900"/>
              <a:t>ARRAYS (not counting tiny arrays of 3 double's, which i use to represent points)</a:t>
            </a:r>
          </a:p>
          <a:p>
            <a:r>
              <a:rPr lang="en-US" sz="900"/>
              <a:t>NOTE: Counts are very approximate</a:t>
            </a:r>
          </a:p>
          <a:p>
            <a:r>
              <a:rPr lang="en-US" sz="900"/>
              <a:t>==========</a:t>
            </a:r>
          </a:p>
          <a:p>
            <a:r>
              <a:rPr lang="en-US" sz="900"/>
              <a:t>strings for loading files &gt;5</a:t>
            </a:r>
          </a:p>
          <a:p>
            <a:r>
              <a:rPr lang="en-US" sz="900"/>
              <a:t>huge arrays for drawing random stuff (the floor, etc) 2</a:t>
            </a:r>
          </a:p>
          <a:p>
            <a:r>
              <a:rPr lang="en-US" sz="900"/>
              <a:t>random stuff in my cow.cpp library (keyboard state, OpenGL objects, etc.) &gt;20</a:t>
            </a:r>
          </a:p>
          <a:p>
            <a:r>
              <a:rPr lang="en-US" sz="900"/>
              <a:t>random global variables 1</a:t>
            </a:r>
          </a:p>
          <a:p>
            <a:r>
              <a:rPr lang="en-US" sz="900"/>
              <a:t>building the simulation &gt;6</a:t>
            </a:r>
          </a:p>
          <a:p>
            <a:r>
              <a:rPr lang="en-US" sz="900"/>
              <a:t>simulation state 3</a:t>
            </a:r>
          </a:p>
          <a:p>
            <a:r>
              <a:rPr lang="en-US" sz="900"/>
              <a:t>simulation itself &gt;20</a:t>
            </a:r>
          </a:p>
          <a:p>
            <a:r>
              <a:rPr lang="en-US" sz="900"/>
              <a:t>dragon head mesh 7</a:t>
            </a:r>
          </a:p>
          <a:p>
            <a:r>
              <a:rPr lang="en-US" sz="900"/>
              <a:t>dragon body mesh 7</a:t>
            </a:r>
          </a:p>
          <a:p>
            <a:r>
              <a:rPr lang="en-US" sz="900"/>
              <a:t>dragon mesh 7</a:t>
            </a:r>
          </a:p>
          <a:p>
            <a:r>
              <a:rPr lang="en-US" sz="900"/>
              <a:t>sphere mesh 3</a:t>
            </a:r>
          </a:p>
          <a:p>
            <a:r>
              <a:rPr lang="en-US" sz="900"/>
              <a:t>cylinder mesh 3</a:t>
            </a:r>
          </a:p>
          <a:p>
            <a:r>
              <a:rPr lang="en-US" sz="900"/>
              <a:t>motor configuration 3</a:t>
            </a:r>
          </a:p>
          <a:p>
            <a:r>
              <a:rPr lang="en-US" sz="900"/>
              <a:t>arrays that just move data back and forth between C++ &lt;-&gt; unity 8</a:t>
            </a:r>
          </a:p>
          <a:p>
            <a:r>
              <a:rPr lang="en-US" sz="900"/>
              <a:t>inverse kinematics &gt;15</a:t>
            </a:r>
          </a:p>
          <a:p>
            <a:r>
              <a:rPr lang="en-US" sz="900"/>
              <a:t>physics &gt;10</a:t>
            </a:r>
          </a:p>
          <a:p>
            <a:r>
              <a:rPr lang="en-US" sz="900"/>
              <a:t>----------</a:t>
            </a:r>
          </a:p>
          <a:p>
            <a:r>
              <a:rPr lang="en-US" sz="900"/>
              <a:t>definitely at least 100; probably less than 1000</a:t>
            </a:r>
          </a:p>
        </p:txBody>
      </p:sp>
    </p:spTree>
    <p:extLst>
      <p:ext uri="{BB962C8B-B14F-4D97-AF65-F5344CB8AC3E}">
        <p14:creationId xmlns:p14="http://schemas.microsoft.com/office/powerpoint/2010/main" val="1843319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AC413-B44B-2CF6-DA89-7BB7FBC600B6}"/>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99907348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 array tutorial</a:t>
            </a:r>
            <a:br>
              <a:rPr lang="en-US"/>
            </a:br>
            <a:r>
              <a:rPr lang="en-US" sz="3200"/>
              <a:t>(this time with a wiki page)</a:t>
            </a:r>
            <a:endParaRPr lang="en-US"/>
          </a:p>
        </p:txBody>
      </p:sp>
    </p:spTree>
    <p:extLst>
      <p:ext uri="{BB962C8B-B14F-4D97-AF65-F5344CB8AC3E}">
        <p14:creationId xmlns:p14="http://schemas.microsoft.com/office/powerpoint/2010/main" val="68346892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138369-B0CF-CE49-ED71-B7A363E182F4}"/>
              </a:ext>
            </a:extLst>
          </p:cNvPr>
          <p:cNvSpPr>
            <a:spLocks noGrp="1"/>
          </p:cNvSpPr>
          <p:nvPr>
            <p:ph type="title"/>
          </p:nvPr>
        </p:nvSpPr>
        <p:spPr/>
        <p:txBody>
          <a:bodyPr/>
          <a:lstStyle/>
          <a:p>
            <a:r>
              <a:rPr lang="en-US"/>
              <a:t>💻 array tutorial</a:t>
            </a:r>
          </a:p>
        </p:txBody>
      </p:sp>
      <p:sp>
        <p:nvSpPr>
          <p:cNvPr id="6" name="TextBox 5">
            <a:extLst>
              <a:ext uri="{FF2B5EF4-FFF2-40B4-BE49-F238E27FC236}">
                <a16:creationId xmlns:a16="http://schemas.microsoft.com/office/drawing/2014/main" id="{8FCF6FDE-0187-CE2B-E236-9D592DA2A5CC}"/>
              </a:ext>
            </a:extLst>
          </p:cNvPr>
          <p:cNvSpPr txBox="1"/>
          <p:nvPr/>
        </p:nvSpPr>
        <p:spPr>
          <a:xfrm>
            <a:off x="457200" y="3272191"/>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[[1, 3], [2, 4, 5], [0, 5]] -&gt; [0, 1, 2, 3, 4, 5, 5]</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mergeArrayOfSortedArrays(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arrays);</a:t>
            </a:r>
          </a:p>
        </p:txBody>
      </p:sp>
      <p:sp>
        <p:nvSpPr>
          <p:cNvPr id="8" name="TextBox 7">
            <a:extLst>
              <a:ext uri="{FF2B5EF4-FFF2-40B4-BE49-F238E27FC236}">
                <a16:creationId xmlns:a16="http://schemas.microsoft.com/office/drawing/2014/main" id="{29B1AA82-350B-6461-748C-73E8643D6A98}"/>
              </a:ext>
            </a:extLst>
          </p:cNvPr>
          <p:cNvSpPr txBox="1"/>
          <p:nvPr/>
        </p:nvSpPr>
        <p:spPr>
          <a:xfrm>
            <a:off x="457200" y="2387083"/>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([1, 3, 3, 2, 3, 4], 3) -&gt; [1, 2, 4]</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removeAllOccurences(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int value);</a:t>
            </a:r>
          </a:p>
        </p:txBody>
      </p:sp>
      <p:sp>
        <p:nvSpPr>
          <p:cNvPr id="9" name="TextBox 8">
            <a:extLst>
              <a:ext uri="{FF2B5EF4-FFF2-40B4-BE49-F238E27FC236}">
                <a16:creationId xmlns:a16="http://schemas.microsoft.com/office/drawing/2014/main" id="{38B30E8D-DD76-4A10-D46A-85937C9B75FA}"/>
              </a:ext>
            </a:extLst>
          </p:cNvPr>
          <p:cNvSpPr txBox="1"/>
          <p:nvPr/>
        </p:nvSpPr>
        <p:spPr>
          <a:xfrm>
            <a:off x="457200" y="1169577"/>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0, 7], 7) -&gt; 2</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0, 7], 3) -&gt; -1</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findFirstIndexOf(</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value);</a:t>
            </a:r>
          </a:p>
        </p:txBody>
      </p:sp>
    </p:spTree>
    <p:extLst>
      <p:ext uri="{BB962C8B-B14F-4D97-AF65-F5344CB8AC3E}">
        <p14:creationId xmlns:p14="http://schemas.microsoft.com/office/powerpoint/2010/main" val="205116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341520886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attempt to live-code the solutions while half-asleep 🙂👍</a:t>
            </a:r>
          </a:p>
        </p:txBody>
      </p:sp>
    </p:spTree>
    <p:extLst>
      <p:ext uri="{BB962C8B-B14F-4D97-AF65-F5344CB8AC3E}">
        <p14:creationId xmlns:p14="http://schemas.microsoft.com/office/powerpoint/2010/main" val="17482303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33669-5911-0DD4-DAAF-604B4632F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33741D-7691-16BC-1198-1DBFCDC024D8}"/>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13422427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27072C-66F5-3745-4688-2EFF7724592F}"/>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193642029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AC7BF-30CF-EE75-4CEE-0E6A382CA6BE}"/>
              </a:ext>
            </a:extLst>
          </p:cNvPr>
          <p:cNvSpPr>
            <a:spLocks noGrp="1"/>
          </p:cNvSpPr>
          <p:nvPr>
            <p:ph type="title"/>
          </p:nvPr>
        </p:nvSpPr>
        <p:spPr/>
        <p:txBody>
          <a:bodyPr/>
          <a:lstStyle/>
          <a:p>
            <a:r>
              <a:rPr lang="en-US" sz="4400">
                <a:solidFill>
                  <a:srgbClr val="0000FF"/>
                </a:solidFill>
              </a:rPr>
              <a:t>why implement Rule 22 first? why not just skip straight to the general case?</a:t>
            </a:r>
            <a:endParaRPr lang="en-US"/>
          </a:p>
        </p:txBody>
      </p:sp>
    </p:spTree>
    <p:extLst>
      <p:ext uri="{BB962C8B-B14F-4D97-AF65-F5344CB8AC3E}">
        <p14:creationId xmlns:p14="http://schemas.microsoft.com/office/powerpoint/2010/main" val="405730331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5246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7AA5E1-FAB1-E245-7CA5-1336C4D07795}"/>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36916851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0A2601-21EF-645F-E506-0C34CD3E0C95}"/>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222096527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5D7B99-B367-1C0D-D0EE-254EB1AFE327}"/>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44A737A0-369C-B4B7-96D8-7D5CFF60FDF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49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30287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A8B44D-DF6B-FE78-B300-BD1528E2EDE2}"/>
              </a:ext>
            </a:extLst>
          </p:cNvPr>
          <p:cNvSpPr txBox="1"/>
          <p:nvPr/>
        </p:nvSpPr>
        <p:spPr>
          <a:xfrm>
            <a:off x="1480456" y="1534884"/>
            <a:ext cx="3015343" cy="923330"/>
          </a:xfrm>
          <a:prstGeom prst="rect">
            <a:avLst/>
          </a:prstGeom>
          <a:noFill/>
        </p:spPr>
        <p:txBody>
          <a:bodyPr wrap="square" rtlCol="0">
            <a:spAutoFit/>
          </a:bodyPr>
          <a:lstStyle/>
          <a:p>
            <a:pPr algn="ctr"/>
            <a:r>
              <a:rPr lang="en-US" sz="2700"/>
              <a:t>developing one thing at a time</a:t>
            </a:r>
          </a:p>
        </p:txBody>
      </p:sp>
      <p:cxnSp>
        <p:nvCxnSpPr>
          <p:cNvPr id="6" name="Straight Connector 5">
            <a:extLst>
              <a:ext uri="{FF2B5EF4-FFF2-40B4-BE49-F238E27FC236}">
                <a16:creationId xmlns:a16="http://schemas.microsoft.com/office/drawing/2014/main" id="{E70372E2-AD2C-4016-757B-F5567BD915F5}"/>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95A1764-035B-7474-E4F8-E146F3F38EFA}"/>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14F9F9-8343-3F11-4D95-685764A56ABD}"/>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
        <p:nvSpPr>
          <p:cNvPr id="11" name="TextBox 10">
            <a:extLst>
              <a:ext uri="{FF2B5EF4-FFF2-40B4-BE49-F238E27FC236}">
                <a16:creationId xmlns:a16="http://schemas.microsoft.com/office/drawing/2014/main" id="{C2D1915C-0818-F569-6E19-439004F55E8F}"/>
              </a:ext>
            </a:extLst>
          </p:cNvPr>
          <p:cNvSpPr txBox="1"/>
          <p:nvPr/>
        </p:nvSpPr>
        <p:spPr>
          <a:xfrm>
            <a:off x="3156856" y="374833"/>
            <a:ext cx="886545" cy="323165"/>
          </a:xfrm>
          <a:prstGeom prst="rect">
            <a:avLst/>
          </a:prstGeom>
          <a:noFill/>
        </p:spPr>
        <p:txBody>
          <a:bodyPr wrap="square" rtlCol="0">
            <a:spAutoFit/>
          </a:bodyPr>
          <a:lstStyle/>
          <a:p>
            <a:pPr algn="l"/>
            <a:r>
              <a:rPr lang="en-US" sz="1500"/>
              <a:t>broken</a:t>
            </a:r>
          </a:p>
        </p:txBody>
      </p:sp>
    </p:spTree>
    <p:extLst>
      <p:ext uri="{BB962C8B-B14F-4D97-AF65-F5344CB8AC3E}">
        <p14:creationId xmlns:p14="http://schemas.microsoft.com/office/powerpoint/2010/main" val="362395633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6B09033-80A9-1689-C25E-93E3DB83FCD1}"/>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ACDAD58-C2A8-B318-653E-966D9DB4E97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998FBCB-7316-1DBD-CC12-2183129A40D1}"/>
              </a:ext>
            </a:extLst>
          </p:cNvPr>
          <p:cNvSpPr txBox="1"/>
          <p:nvPr/>
        </p:nvSpPr>
        <p:spPr>
          <a:xfrm>
            <a:off x="3347356" y="370115"/>
            <a:ext cx="1224643" cy="323165"/>
          </a:xfrm>
          <a:prstGeom prst="rect">
            <a:avLst/>
          </a:prstGeom>
          <a:noFill/>
        </p:spPr>
        <p:txBody>
          <a:bodyPr wrap="square" rtlCol="0">
            <a:spAutoFit/>
          </a:bodyPr>
          <a:lstStyle/>
          <a:p>
            <a:pPr algn="l"/>
            <a:r>
              <a:rPr lang="en-US" sz="1500"/>
              <a:t>A is broken</a:t>
            </a:r>
          </a:p>
        </p:txBody>
      </p:sp>
      <p:cxnSp>
        <p:nvCxnSpPr>
          <p:cNvPr id="13" name="Straight Connector 12">
            <a:extLst>
              <a:ext uri="{FF2B5EF4-FFF2-40B4-BE49-F238E27FC236}">
                <a16:creationId xmlns:a16="http://schemas.microsoft.com/office/drawing/2014/main" id="{1D254A4B-2843-DFD5-6EDD-CF60CD9F3DD6}"/>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81E36F-E362-C00A-F58D-2C85401ED384}"/>
              </a:ext>
            </a:extLst>
          </p:cNvPr>
          <p:cNvSpPr txBox="1"/>
          <p:nvPr/>
        </p:nvSpPr>
        <p:spPr>
          <a:xfrm>
            <a:off x="2032427" y="1519107"/>
            <a:ext cx="1211515" cy="323165"/>
          </a:xfrm>
          <a:prstGeom prst="rect">
            <a:avLst/>
          </a:prstGeom>
          <a:noFill/>
        </p:spPr>
        <p:txBody>
          <a:bodyPr wrap="square" rtlCol="0">
            <a:spAutoFit/>
          </a:bodyPr>
          <a:lstStyle/>
          <a:p>
            <a:pPr algn="l"/>
            <a:r>
              <a:rPr lang="en-US" sz="1500"/>
              <a:t>B is broken</a:t>
            </a:r>
          </a:p>
        </p:txBody>
      </p:sp>
      <p:cxnSp>
        <p:nvCxnSpPr>
          <p:cNvPr id="15" name="Straight Connector 14">
            <a:extLst>
              <a:ext uri="{FF2B5EF4-FFF2-40B4-BE49-F238E27FC236}">
                <a16:creationId xmlns:a16="http://schemas.microsoft.com/office/drawing/2014/main" id="{7A0BFCBF-44CD-3067-7341-48127C7B3861}"/>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B7C8B1-0298-EA9C-C403-FB729DB2DCCF}"/>
              </a:ext>
            </a:extLst>
          </p:cNvPr>
          <p:cNvSpPr txBox="1"/>
          <p:nvPr/>
        </p:nvSpPr>
        <p:spPr>
          <a:xfrm>
            <a:off x="3545539" y="1560594"/>
            <a:ext cx="2296206" cy="323165"/>
          </a:xfrm>
          <a:prstGeom prst="rect">
            <a:avLst/>
          </a:prstGeom>
          <a:noFill/>
        </p:spPr>
        <p:txBody>
          <a:bodyPr wrap="square" rtlCol="0">
            <a:spAutoFit/>
          </a:bodyPr>
          <a:lstStyle/>
          <a:p>
            <a:pPr algn="l"/>
            <a:r>
              <a:rPr lang="en-US" sz="1500"/>
              <a:t>A and B are both broken</a:t>
            </a:r>
          </a:p>
        </p:txBody>
      </p:sp>
      <p:sp>
        <p:nvSpPr>
          <p:cNvPr id="19" name="TextBox 18">
            <a:extLst>
              <a:ext uri="{FF2B5EF4-FFF2-40B4-BE49-F238E27FC236}">
                <a16:creationId xmlns:a16="http://schemas.microsoft.com/office/drawing/2014/main" id="{76C2C7F4-57C8-78A7-5971-8101BAD8DC8D}"/>
              </a:ext>
            </a:extLst>
          </p:cNvPr>
          <p:cNvSpPr txBox="1"/>
          <p:nvPr/>
        </p:nvSpPr>
        <p:spPr>
          <a:xfrm>
            <a:off x="3265715" y="2305408"/>
            <a:ext cx="3015343" cy="923330"/>
          </a:xfrm>
          <a:prstGeom prst="rect">
            <a:avLst/>
          </a:prstGeom>
          <a:noFill/>
        </p:spPr>
        <p:txBody>
          <a:bodyPr wrap="square" rtlCol="0">
            <a:spAutoFit/>
          </a:bodyPr>
          <a:lstStyle/>
          <a:p>
            <a:pPr algn="ctr"/>
            <a:r>
              <a:rPr lang="en-US" sz="2700"/>
              <a:t>developing two things at a time</a:t>
            </a:r>
          </a:p>
        </p:txBody>
      </p:sp>
      <p:sp>
        <p:nvSpPr>
          <p:cNvPr id="2" name="TextBox 1">
            <a:extLst>
              <a:ext uri="{FF2B5EF4-FFF2-40B4-BE49-F238E27FC236}">
                <a16:creationId xmlns:a16="http://schemas.microsoft.com/office/drawing/2014/main" id="{1714F25F-C179-0E16-093F-A8764D5FBE84}"/>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Tree>
    <p:extLst>
      <p:ext uri="{BB962C8B-B14F-4D97-AF65-F5344CB8AC3E}">
        <p14:creationId xmlns:p14="http://schemas.microsoft.com/office/powerpoint/2010/main" val="40876588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11C60ACC-8E9C-C509-0694-E145B6C1E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7E5E8C96-DFDF-4191-6C1E-53E06A470608}"/>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BD8F2414-7B91-772A-31EF-142FABFF57D4}"/>
              </a:ext>
            </a:extLst>
          </p:cNvPr>
          <p:cNvSpPr txBox="1"/>
          <p:nvPr/>
        </p:nvSpPr>
        <p:spPr>
          <a:xfrm>
            <a:off x="5219140" y="3710205"/>
            <a:ext cx="3924860" cy="1200329"/>
          </a:xfrm>
          <a:prstGeom prst="rect">
            <a:avLst/>
          </a:prstGeom>
          <a:noFill/>
        </p:spPr>
        <p:txBody>
          <a:bodyPr wrap="square" rtlCol="0">
            <a:spAutoFit/>
          </a:bodyPr>
          <a:lstStyle/>
          <a:p>
            <a:pPr algn="l"/>
            <a:r>
              <a:rPr lang="en-US" sz="3600">
                <a:solidFill>
                  <a:srgbClr val="0000FF"/>
                </a:solidFill>
                <a:highlight>
                  <a:srgbClr val="FFFF00"/>
                </a:highlight>
                <a:latin typeface="Comic Sans MS" panose="030F0702030302020204" pitchFamily="66" charset="0"/>
              </a:rPr>
              <a:t>asymptotic</a:t>
            </a:r>
            <a:br>
              <a:rPr lang="en-US" sz="3600">
                <a:solidFill>
                  <a:srgbClr val="0000FF"/>
                </a:solidFill>
                <a:highlight>
                  <a:srgbClr val="FFFF00"/>
                </a:highlight>
                <a:latin typeface="Comic Sans MS" panose="030F0702030302020204" pitchFamily="66" charset="0"/>
              </a:rPr>
            </a:br>
            <a:r>
              <a:rPr lang="en-US" sz="3600">
                <a:solidFill>
                  <a:srgbClr val="0000FF"/>
                </a:solidFill>
                <a:highlight>
                  <a:srgbClr val="FFFF00"/>
                </a:highlight>
                <a:latin typeface="Comic Sans MS" panose="030F0702030302020204" pitchFamily="66" charset="0"/>
              </a:rPr>
              <a:t>bug-finding time</a:t>
            </a:r>
          </a:p>
        </p:txBody>
      </p:sp>
    </p:spTree>
    <p:extLst>
      <p:ext uri="{BB962C8B-B14F-4D97-AF65-F5344CB8AC3E}">
        <p14:creationId xmlns:p14="http://schemas.microsoft.com/office/powerpoint/2010/main" val="449742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53F42F-09BD-937A-D26D-D2874527AA09}"/>
              </a:ext>
            </a:extLst>
          </p:cNvPr>
          <p:cNvSpPr>
            <a:spLocks noGrp="1"/>
          </p:cNvSpPr>
          <p:nvPr>
            <p:ph type="title"/>
          </p:nvPr>
        </p:nvSpPr>
        <p:spPr/>
        <p:txBody>
          <a:bodyPr/>
          <a:lstStyle/>
          <a:p>
            <a:r>
              <a:rPr lang="en-US"/>
              <a:t>this class is in Java</a:t>
            </a:r>
          </a:p>
        </p:txBody>
      </p:sp>
    </p:spTree>
    <p:extLst>
      <p:ext uri="{BB962C8B-B14F-4D97-AF65-F5344CB8AC3E}">
        <p14:creationId xmlns:p14="http://schemas.microsoft.com/office/powerpoint/2010/main" val="223463859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6473941" y="3064330"/>
                <a:ext cx="1616529"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600" i="1">
                          <a:solidFill>
                            <a:schemeClr val="tx1"/>
                          </a:solidFill>
                          <a:latin typeface="Cambria Math" panose="02040503050406030204" pitchFamily="18" charset="0"/>
                          <a:ea typeface="Cambria Math" panose="02040503050406030204" pitchFamily="18" charset="0"/>
                        </a:rPr>
                        <m:t>𝒪</m:t>
                      </m:r>
                      <m:r>
                        <a:rPr lang="en-US" sz="3600" i="1">
                          <a:solidFill>
                            <a:schemeClr val="tx1"/>
                          </a:solidFill>
                          <a:latin typeface="Cambria Math" panose="02040503050406030204" pitchFamily="18" charset="0"/>
                        </a:rPr>
                        <m:t>(</m:t>
                      </m:r>
                      <m:sSup>
                        <m:sSupPr>
                          <m:ctrlPr>
                            <a:rPr lang="en-US" sz="3600" i="1">
                              <a:solidFill>
                                <a:schemeClr val="tx1"/>
                              </a:solidFill>
                              <a:latin typeface="Cambria Math" panose="02040503050406030204" pitchFamily="18" charset="0"/>
                            </a:rPr>
                          </m:ctrlPr>
                        </m:sSupPr>
                        <m:e>
                          <m:r>
                            <a:rPr lang="en-US" sz="3600" i="1">
                              <a:solidFill>
                                <a:schemeClr val="tx1"/>
                              </a:solidFill>
                              <a:latin typeface="Cambria Math" panose="02040503050406030204" pitchFamily="18" charset="0"/>
                            </a:rPr>
                            <m:t>2</m:t>
                          </m:r>
                        </m:e>
                        <m:sup>
                          <m:r>
                            <a:rPr lang="en-US" sz="3600" i="1">
                              <a:solidFill>
                                <a:schemeClr val="tx1"/>
                              </a:solidFill>
                              <a:latin typeface="Cambria Math" panose="02040503050406030204" pitchFamily="18" charset="0"/>
                            </a:rPr>
                            <m:t>𝑛</m:t>
                          </m:r>
                        </m:sup>
                      </m:sSup>
                      <m:r>
                        <a:rPr lang="en-US" sz="3600" i="1">
                          <a:solidFill>
                            <a:schemeClr val="tx1"/>
                          </a:solidFill>
                          <a:latin typeface="Cambria Math" panose="02040503050406030204" pitchFamily="18" charset="0"/>
                        </a:rPr>
                        <m:t>)</m:t>
                      </m:r>
                    </m:oMath>
                  </m:oMathPara>
                </a14:m>
                <a:endParaRPr lang="en-US" sz="3600">
                  <a:solidFill>
                    <a:schemeClr val="tx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F8F0C63-BF27-82CD-458F-A03C35D4C5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32425E-D47D-8B53-034D-F83680F3FF37}"/>
              </a:ext>
            </a:extLst>
          </p:cNvPr>
          <p:cNvSpPr txBox="1"/>
          <p:nvPr/>
        </p:nvSpPr>
        <p:spPr>
          <a:xfrm>
            <a:off x="7028328" y="3917576"/>
            <a:ext cx="1891553" cy="461665"/>
          </a:xfrm>
          <a:prstGeom prst="rect">
            <a:avLst/>
          </a:prstGeom>
          <a:noFill/>
        </p:spPr>
        <p:txBody>
          <a:bodyPr wrap="square" rtlCol="0">
            <a:spAutoFit/>
          </a:bodyPr>
          <a:lstStyle/>
          <a:p>
            <a:r>
              <a:rPr lang="en-US" sz="2400">
                <a:latin typeface="Arial" panose="020B0604020202020204" pitchFamily="34" charset="0"/>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576748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A21F7-0C96-82E0-9F4C-7039E08A5B59}"/>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48FE2DD7-42E6-0464-E3AA-EA7EB604CA6E}"/>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this is a learned skill!</a:t>
            </a:r>
          </a:p>
          <a:p>
            <a:endParaRPr lang="en-US"/>
          </a:p>
          <a:p>
            <a:r>
              <a:rPr lang="en-US"/>
              <a:t>how i would actually implement the automata homework</a:t>
            </a:r>
          </a:p>
          <a:p>
            <a:pPr lvl="1"/>
            <a:r>
              <a:rPr lang="en-US"/>
              <a:t>make the array</a:t>
            </a:r>
          </a:p>
          <a:p>
            <a:pPr lvl="1"/>
            <a:r>
              <a:rPr lang="en-US"/>
              <a:t>print the array as an array</a:t>
            </a:r>
          </a:p>
          <a:p>
            <a:pPr lvl="1"/>
            <a:r>
              <a:rPr lang="en-US"/>
              <a:t>print the array as a string</a:t>
            </a:r>
          </a:p>
          <a:p>
            <a:pPr lvl="1"/>
            <a:r>
              <a:rPr lang="en-US"/>
              <a:t>update the array once using Rule 22 and print the result</a:t>
            </a:r>
          </a:p>
          <a:p>
            <a:pPr lvl="1"/>
            <a:r>
              <a:rPr lang="en-US"/>
              <a:t>wrap the printing and update in a for loop</a:t>
            </a:r>
          </a:p>
          <a:p>
            <a:pPr lvl="1"/>
            <a:r>
              <a:rPr lang="en-US"/>
              <a:t>implement code to handle all rules and test it on Rule 22</a:t>
            </a:r>
          </a:p>
          <a:p>
            <a:pPr lvl="1"/>
            <a:r>
              <a:rPr lang="en-US"/>
              <a:t>test it on the other rules</a:t>
            </a:r>
          </a:p>
          <a:p>
            <a:pPr lvl="1"/>
            <a:endParaRPr lang="en-US"/>
          </a:p>
        </p:txBody>
      </p:sp>
    </p:spTree>
    <p:extLst>
      <p:ext uri="{BB962C8B-B14F-4D97-AF65-F5344CB8AC3E}">
        <p14:creationId xmlns:p14="http://schemas.microsoft.com/office/powerpoint/2010/main" val="99734068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8496D-E586-1C31-551C-5E6940EE0881}"/>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387187450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2946D-A084-BC44-E240-AC703B9EF756}"/>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9D9F8BA9-C8D1-772B-6D0E-DCC85E812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0504C028-0748-9D8D-8D79-BCA97521C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26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7898148" cy="4524315"/>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No Laptop Monday! </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a 3, 4, 5 right triangle (from geometry)?</a:t>
            </a:r>
          </a:p>
          <a:p>
            <a:r>
              <a:rPr lang="en-US" sz="2400">
                <a:solidFill>
                  <a:schemeClr val="accent5"/>
                </a:solidFill>
              </a:rPr>
              <a:t>what are points and vectors (from geometry)?</a:t>
            </a:r>
          </a:p>
          <a:p>
            <a:r>
              <a:rPr lang="en-US" sz="2400">
                <a:solidFill>
                  <a:schemeClr val="accent5"/>
                </a:solidFill>
              </a:rPr>
              <a:t>why would you write a function?</a:t>
            </a:r>
          </a:p>
          <a:p>
            <a:r>
              <a:rPr lang="en-US" sz="2400">
                <a:solidFill>
                  <a:schemeClr val="accent5"/>
                </a:solidFill>
                <a:cs typeface="Consolas" panose="020B0609020204030204" pitchFamily="49" charset="0"/>
              </a:rPr>
              <a:t>why would you write a class?</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 very class-y lecture lol</a:t>
            </a:r>
          </a:p>
        </p:txBody>
      </p:sp>
    </p:spTree>
    <p:extLst>
      <p:ext uri="{BB962C8B-B14F-4D97-AF65-F5344CB8AC3E}">
        <p14:creationId xmlns:p14="http://schemas.microsoft.com/office/powerpoint/2010/main" val="203341569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63A0-CE68-8ABA-7BB8-03C7CD752B2C}"/>
              </a:ext>
            </a:extLst>
          </p:cNvPr>
          <p:cNvSpPr>
            <a:spLocks noGrp="1"/>
          </p:cNvSpPr>
          <p:nvPr>
            <p:ph type="title"/>
          </p:nvPr>
        </p:nvSpPr>
        <p:spPr/>
        <p:txBody>
          <a:bodyPr/>
          <a:lstStyle/>
          <a:p>
            <a:r>
              <a:rPr lang="en-US" sz="6000"/>
              <a:t>draw some points and lines on the board</a:t>
            </a:r>
          </a:p>
        </p:txBody>
      </p:sp>
    </p:spTree>
    <p:extLst>
      <p:ext uri="{BB962C8B-B14F-4D97-AF65-F5344CB8AC3E}">
        <p14:creationId xmlns:p14="http://schemas.microsoft.com/office/powerpoint/2010/main" val="332718343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E9CDF-2659-6197-D44E-BBE68314E993}"/>
              </a:ext>
            </a:extLst>
          </p:cNvPr>
          <p:cNvSpPr>
            <a:spLocks noGrp="1"/>
          </p:cNvSpPr>
          <p:nvPr>
            <p:ph type="title"/>
          </p:nvPr>
        </p:nvSpPr>
        <p:spPr/>
        <p:txBody>
          <a:bodyPr/>
          <a:lstStyle/>
          <a:p>
            <a:r>
              <a:rPr lang="en-US" err="1"/>
              <a:t>monday</a:t>
            </a:r>
            <a:r>
              <a:rPr lang="en-US"/>
              <a:t> memes</a:t>
            </a:r>
          </a:p>
        </p:txBody>
      </p:sp>
    </p:spTree>
    <p:extLst>
      <p:ext uri="{BB962C8B-B14F-4D97-AF65-F5344CB8AC3E}">
        <p14:creationId xmlns:p14="http://schemas.microsoft.com/office/powerpoint/2010/main" val="240172723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3429000" y="614362"/>
            <a:ext cx="5409472" cy="923330"/>
          </a:xfrm>
          <a:prstGeom prst="rect">
            <a:avLst/>
          </a:prstGeom>
          <a:noFill/>
        </p:spPr>
        <p:txBody>
          <a:bodyPr wrap="square" rtlCol="0">
            <a:spAutoFit/>
          </a:bodyPr>
          <a:lstStyle/>
          <a:p>
            <a:pPr algn="l"/>
            <a:r>
              <a:rPr lang="en-US" sz="2700">
                <a:solidFill>
                  <a:srgbClr val="FF0000"/>
                </a:solidFill>
                <a:latin typeface="Comic Sans MS" panose="030F0902030302020204" pitchFamily="66" charset="0"/>
              </a:rPr>
              <a:t>code up the entire program without compiling it</a:t>
            </a:r>
          </a:p>
        </p:txBody>
      </p:sp>
      <p:sp>
        <p:nvSpPr>
          <p:cNvPr id="6" name="TextBox 5"/>
          <p:cNvSpPr txBox="1"/>
          <p:nvPr/>
        </p:nvSpPr>
        <p:spPr>
          <a:xfrm>
            <a:off x="2850356" y="3671888"/>
            <a:ext cx="6059376" cy="584775"/>
          </a:xfrm>
          <a:prstGeom prst="rect">
            <a:avLst/>
          </a:prstGeom>
          <a:noFill/>
        </p:spPr>
        <p:txBody>
          <a:bodyPr wrap="square" rtlCol="0">
            <a:spAutoFit/>
          </a:bodyPr>
          <a:lstStyle/>
          <a:p>
            <a:pPr algn="l"/>
            <a:r>
              <a:rPr lang="en-US" sz="3200">
                <a:solidFill>
                  <a:srgbClr val="FF0000"/>
                </a:solidFill>
                <a:latin typeface="Comic Sans MS" panose="030F0902030302020204" pitchFamily="66" charset="0"/>
              </a:rPr>
              <a:t>compile early; compile often</a:t>
            </a:r>
          </a:p>
        </p:txBody>
      </p:sp>
      <p:pic>
        <p:nvPicPr>
          <p:cNvPr id="5" name="Picture 2" descr="Shrek Alternative for drake meme : r/MemeTemplatesOfficial">
            <a:extLst>
              <a:ext uri="{FF2B5EF4-FFF2-40B4-BE49-F238E27FC236}">
                <a16:creationId xmlns:a16="http://schemas.microsoft.com/office/drawing/2014/main" id="{2BA43C87-A8AB-4944-9BCA-1E65209E56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889"/>
          <a:stretch/>
        </p:blipFill>
        <p:spPr bwMode="auto">
          <a:xfrm>
            <a:off x="0" y="0"/>
            <a:ext cx="2628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80444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Finding Nemo-fish Are Friends Not Food - Ets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963886" y="4321628"/>
            <a:ext cx="870857" cy="664029"/>
          </a:xfrm>
          <a:prstGeom prst="rect">
            <a:avLst/>
          </a:prstGeom>
          <a:solidFill>
            <a:srgbClr val="F0F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93851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 01</a:t>
            </a:r>
          </a:p>
        </p:txBody>
      </p:sp>
    </p:spTree>
    <p:extLst>
      <p:ext uri="{BB962C8B-B14F-4D97-AF65-F5344CB8AC3E}">
        <p14:creationId xmlns:p14="http://schemas.microsoft.com/office/powerpoint/2010/main" val="7690747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90064-A8E1-C004-C7F2-6D401C97D5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8344A6-34A4-3224-8533-5A0FBDA77604}"/>
              </a:ext>
            </a:extLst>
          </p:cNvPr>
          <p:cNvSpPr>
            <a:spLocks noGrp="1"/>
          </p:cNvSpPr>
          <p:nvPr>
            <p:ph type="title"/>
          </p:nvPr>
        </p:nvSpPr>
        <p:spPr/>
        <p:txBody>
          <a:bodyPr/>
          <a:lstStyle/>
          <a:p>
            <a:r>
              <a:rPr lang="en-US"/>
              <a:t>this class is in Cow.Java</a:t>
            </a:r>
          </a:p>
        </p:txBody>
      </p:sp>
    </p:spTree>
    <p:extLst>
      <p:ext uri="{BB962C8B-B14F-4D97-AF65-F5344CB8AC3E}">
        <p14:creationId xmlns:p14="http://schemas.microsoft.com/office/powerpoint/2010/main" val="38605399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functions</a:t>
            </a:r>
          </a:p>
        </p:txBody>
      </p:sp>
    </p:spTree>
    <p:extLst>
      <p:ext uri="{BB962C8B-B14F-4D97-AF65-F5344CB8AC3E}">
        <p14:creationId xmlns:p14="http://schemas.microsoft.com/office/powerpoint/2010/main" val="299171134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anatomy of a function</a:t>
            </a:r>
          </a:p>
        </p:txBody>
      </p:sp>
    </p:spTree>
    <p:extLst>
      <p:ext uri="{BB962C8B-B14F-4D97-AF65-F5344CB8AC3E}">
        <p14:creationId xmlns:p14="http://schemas.microsoft.com/office/powerpoint/2010/main" val="377869994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function (1/2)</a:t>
            </a:r>
          </a:p>
        </p:txBody>
      </p:sp>
      <p:sp>
        <p:nvSpPr>
          <p:cNvPr id="6" name="Content Placeholder 5">
            <a:extLst>
              <a:ext uri="{FF2B5EF4-FFF2-40B4-BE49-F238E27FC236}">
                <a16:creationId xmlns:a16="http://schemas.microsoft.com/office/drawing/2014/main" id="{A2E07F0B-F0C8-A871-D00F-802BF2707D77}"/>
              </a:ext>
            </a:extLst>
          </p:cNvPr>
          <p:cNvSpPr>
            <a:spLocks noGrp="1"/>
          </p:cNvSpPr>
          <p:nvPr>
            <p:ph sz="quarter" idx="10"/>
          </p:nvPr>
        </p:nvSpPr>
        <p:spPr/>
        <p:txBody>
          <a:bodyPr/>
          <a:lstStyle/>
          <a:p>
            <a:endParaRPr lang="en-US"/>
          </a:p>
          <a:p>
            <a:pPr marL="0" indent="0">
              <a:buNone/>
            </a:pPr>
            <a:endParaRPr lang="en-US"/>
          </a:p>
          <a:p>
            <a:endParaRPr lang="en-US"/>
          </a:p>
          <a:p>
            <a:endParaRPr lang="en-US"/>
          </a:p>
          <a:p>
            <a:r>
              <a:rPr lang="en-US"/>
              <a:t>a </a:t>
            </a:r>
            <a:r>
              <a:rPr lang="en-US" b="1"/>
              <a:t>function</a:t>
            </a:r>
            <a:r>
              <a:rPr lang="en-US"/>
              <a:t> is a </a:t>
            </a:r>
            <a:r>
              <a:rPr lang="en-US" err="1"/>
              <a:t>lil</a:t>
            </a:r>
            <a:r>
              <a:rPr lang="en-US"/>
              <a:t> chunk of code you can call from elsewhere</a:t>
            </a:r>
          </a:p>
          <a:p>
            <a:pPr lvl="1"/>
            <a:r>
              <a:rPr lang="en-US"/>
              <a:t>a function takes any number of </a:t>
            </a:r>
            <a:r>
              <a:rPr lang="en-US" b="1"/>
              <a:t>arguments</a:t>
            </a:r>
          </a:p>
          <a:p>
            <a:pPr lvl="2"/>
            <a:r>
              <a:rPr lang="en-US">
                <a:solidFill>
                  <a:srgbClr val="BFBFBF"/>
                </a:solidFill>
                <a:latin typeface="+mj-lt"/>
              </a:rPr>
              <a:t>...</a:t>
            </a:r>
            <a:r>
              <a:rPr lang="en-US">
                <a:latin typeface="+mj-lt"/>
              </a:rPr>
              <a:t> foo(</a:t>
            </a:r>
            <a:r>
              <a:rPr lang="en-US">
                <a:solidFill>
                  <a:srgbClr val="000080"/>
                </a:solidFill>
                <a:latin typeface="+mj-lt"/>
              </a:rPr>
              <a:t>int</a:t>
            </a:r>
            <a:r>
              <a:rPr lang="en-US">
                <a:latin typeface="+mj-lt"/>
              </a:rPr>
              <a:t> </a:t>
            </a:r>
            <a:r>
              <a:rPr lang="en-US" err="1">
                <a:latin typeface="+mj-lt"/>
              </a:rPr>
              <a:t>arg</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function foo takes an int</a:t>
            </a:r>
            <a:endParaRPr lang="en-US"/>
          </a:p>
          <a:p>
            <a:pPr lvl="1"/>
            <a:r>
              <a:rPr lang="en-US"/>
              <a:t>a function with a non-void </a:t>
            </a:r>
            <a:r>
              <a:rPr lang="en-US" b="1"/>
              <a:t>return type</a:t>
            </a:r>
            <a:r>
              <a:rPr lang="en-US"/>
              <a:t> </a:t>
            </a:r>
            <a:r>
              <a:rPr lang="en-US" u="sng"/>
              <a:t>must</a:t>
            </a:r>
            <a:r>
              <a:rPr lang="en-US"/>
              <a:t> </a:t>
            </a:r>
            <a:r>
              <a:rPr lang="en-US" b="1"/>
              <a:t>return</a:t>
            </a:r>
            <a:r>
              <a:rPr lang="en-US"/>
              <a:t> a value of that type</a:t>
            </a:r>
          </a:p>
          <a:p>
            <a:pPr lvl="2"/>
            <a:r>
              <a:rPr lang="en-US">
                <a:solidFill>
                  <a:srgbClr val="000080"/>
                </a:solidFill>
                <a:latin typeface="+mj-lt"/>
              </a:rPr>
              <a:t>int</a:t>
            </a:r>
            <a:r>
              <a:rPr lang="en-US">
                <a:latin typeface="+mj-lt"/>
              </a:rPr>
              <a:t> bar(</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bar returns an int</a:t>
            </a:r>
          </a:p>
          <a:p>
            <a:pPr lvl="2"/>
            <a:r>
              <a:rPr lang="en-US">
                <a:solidFill>
                  <a:srgbClr val="000080"/>
                </a:solidFill>
                <a:latin typeface="+mj-lt"/>
              </a:rPr>
              <a:t>void</a:t>
            </a:r>
            <a:r>
              <a:rPr lang="en-US">
                <a:latin typeface="+mj-lt"/>
              </a:rPr>
              <a:t> </a:t>
            </a:r>
            <a:r>
              <a:rPr lang="en-US" err="1">
                <a:latin typeface="+mj-lt"/>
              </a:rPr>
              <a:t>baz</a:t>
            </a:r>
            <a:r>
              <a:rPr lang="en-US">
                <a:latin typeface="+mj-lt"/>
              </a:rPr>
              <a:t>(</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a:t>
            </a:r>
            <a:r>
              <a:rPr lang="en-US" err="1">
                <a:solidFill>
                  <a:srgbClr val="007B00"/>
                </a:solidFill>
                <a:latin typeface="+mj-lt"/>
              </a:rPr>
              <a:t>baz</a:t>
            </a:r>
            <a:r>
              <a:rPr lang="en-US">
                <a:solidFill>
                  <a:srgbClr val="007B00"/>
                </a:solidFill>
                <a:latin typeface="+mj-lt"/>
              </a:rPr>
              <a:t> doesn't return anything</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1060543"/>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ReturnType</a:t>
            </a:r>
            <a:r>
              <a:rPr lang="en-US">
                <a:effectLst/>
                <a:latin typeface="Consolas" panose="020B0609020204030204" pitchFamily="49" charset="0"/>
                <a:cs typeface="Consolas" panose="020B0609020204030204" pitchFamily="49" charset="0"/>
              </a:rPr>
              <a:t> functionName(</a:t>
            </a:r>
            <a:r>
              <a:rPr lang="en-US">
                <a:solidFill>
                  <a:srgbClr val="000080"/>
                </a:solidFill>
                <a:effectLst/>
                <a:latin typeface="Consolas" panose="020B0609020204030204" pitchFamily="49" charset="0"/>
                <a:cs typeface="Consolas" panose="020B0609020204030204" pitchFamily="49" charset="0"/>
              </a:rPr>
              <a:t>ArgumentOneType</a:t>
            </a:r>
            <a:r>
              <a:rPr lang="en-US">
                <a:effectLst/>
                <a:latin typeface="Consolas" panose="020B0609020204030204" pitchFamily="49" charset="0"/>
                <a:cs typeface="Consolas" panose="020B0609020204030204" pitchFamily="49" charset="0"/>
              </a:rPr>
              <a:t> argumentOne, </a:t>
            </a:r>
            <a:r>
              <a:rPr lang="en-US">
                <a:solidFill>
                  <a:srgbClr val="BFBFBF"/>
                </a:solidFill>
                <a:effectLst/>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endParaRPr lang="en-US">
              <a:solidFill>
                <a:srgbClr val="BFBFBF"/>
              </a:solidFill>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4991139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function (2/2)</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1080782"/>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drawLine(</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pointA,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pointB, </a:t>
            </a:r>
            <a:r>
              <a:rPr lang="en-US">
                <a:solidFill>
                  <a:srgbClr val="000080"/>
                </a:solidFill>
                <a:latin typeface="Consolas" panose="020B0609020204030204" pitchFamily="49" charset="0"/>
                <a:cs typeface="Consolas" panose="020B0609020204030204" pitchFamily="49" charset="0"/>
              </a:rPr>
              <a:t>Vector3</a:t>
            </a:r>
            <a:r>
              <a:rPr lang="en-US">
                <a:latin typeface="Consolas" panose="020B0609020204030204" pitchFamily="49" charset="0"/>
                <a:cs typeface="Consolas" panose="020B0609020204030204" pitchFamily="49" charset="0"/>
              </a:rPr>
              <a:t> color)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68853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function arguments</a:t>
            </a:r>
          </a:p>
        </p:txBody>
      </p:sp>
    </p:spTree>
    <p:extLst>
      <p:ext uri="{BB962C8B-B14F-4D97-AF65-F5344CB8AC3E}">
        <p14:creationId xmlns:p14="http://schemas.microsoft.com/office/powerpoint/2010/main" val="18420206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arguments</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can take arguments</a:t>
            </a:r>
          </a:p>
        </p:txBody>
      </p:sp>
    </p:spTree>
    <p:extLst>
      <p:ext uri="{BB962C8B-B14F-4D97-AF65-F5344CB8AC3E}">
        <p14:creationId xmlns:p14="http://schemas.microsoft.com/office/powerpoint/2010/main" val="50665555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return</a:t>
            </a:r>
          </a:p>
        </p:txBody>
      </p:sp>
    </p:spTree>
    <p:extLst>
      <p:ext uri="{BB962C8B-B14F-4D97-AF65-F5344CB8AC3E}">
        <p14:creationId xmlns:p14="http://schemas.microsoft.com/office/powerpoint/2010/main" val="341482491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(1/2)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a:t>
            </a:r>
            <a:r>
              <a:rPr lang="en-US" b="1"/>
              <a:t>return</a:t>
            </a:r>
            <a:r>
              <a:rPr lang="en-US"/>
              <a:t> statement stops execution of a function and returns the program to where the function was called</a:t>
            </a:r>
          </a:p>
          <a:p>
            <a:pPr lvl="1"/>
            <a:r>
              <a:rPr lang="en-US"/>
              <a:t>some return statements return a value</a:t>
            </a:r>
          </a:p>
          <a:p>
            <a:pPr lvl="2"/>
            <a:r>
              <a:rPr lang="en-US">
                <a:solidFill>
                  <a:srgbClr val="0000FF"/>
                </a:solidFill>
                <a:latin typeface="+mj-lt"/>
              </a:rPr>
              <a:t>return</a:t>
            </a:r>
            <a:r>
              <a:rPr lang="en-US">
                <a:latin typeface="+mj-lt"/>
              </a:rPr>
              <a:t> </a:t>
            </a:r>
            <a:r>
              <a:rPr lang="en-US">
                <a:solidFill>
                  <a:srgbClr val="0CB5B5"/>
                </a:solidFill>
                <a:latin typeface="+mj-lt"/>
              </a:rPr>
              <a:t>123</a:t>
            </a:r>
            <a:r>
              <a:rPr lang="en-US">
                <a:latin typeface="+mj-lt"/>
              </a:rPr>
              <a:t>;</a:t>
            </a:r>
            <a:endParaRPr lang="en-US"/>
          </a:p>
          <a:p>
            <a:pPr lvl="1"/>
            <a:r>
              <a:rPr lang="en-US"/>
              <a:t>others do not</a:t>
            </a:r>
          </a:p>
          <a:p>
            <a:pPr lvl="2"/>
            <a:r>
              <a:rPr lang="en-US">
                <a:solidFill>
                  <a:srgbClr val="0000FF"/>
                </a:solidFill>
                <a:latin typeface="+mj-lt"/>
              </a:rPr>
              <a:t>return</a:t>
            </a:r>
            <a:r>
              <a:rPr lang="en-US">
                <a:latin typeface="+mj-lt"/>
              </a:rPr>
              <a:t>;</a:t>
            </a:r>
          </a:p>
          <a:p>
            <a:pPr lvl="1"/>
            <a:endParaRPr lang="en-US">
              <a:latin typeface="+mj-lt"/>
            </a:endParaRPr>
          </a:p>
        </p:txBody>
      </p:sp>
    </p:spTree>
    <p:extLst>
      <p:ext uri="{BB962C8B-B14F-4D97-AF65-F5344CB8AC3E}">
        <p14:creationId xmlns:p14="http://schemas.microsoft.com/office/powerpoint/2010/main" val="426345861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71EE8BD3-F679-BC63-4460-A329640EB21E}"/>
              </a:ext>
            </a:extLst>
          </p:cNvPr>
          <p:cNvSpPr txBox="1"/>
          <p:nvPr/>
        </p:nvSpPr>
        <p:spPr>
          <a:xfrm>
            <a:off x="457200" y="167513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Math</a:t>
            </a:r>
            <a:r>
              <a:rPr lang="en-US">
                <a:latin typeface="Consolas" panose="020B0609020204030204" pitchFamily="49" charset="0"/>
                <a:cs typeface="Consolas" panose="020B0609020204030204" pitchFamily="49" charset="0"/>
              </a:rPr>
              <a:t>.sqrt(n);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2240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96E04FE9-DD88-C7A2-DF89-FF89CB96F189}"/>
              </a:ext>
            </a:extLst>
          </p:cNvPr>
          <p:cNvSpPr txBox="1"/>
          <p:nvPr/>
        </p:nvSpPr>
        <p:spPr>
          <a:xfrm>
            <a:off x="457200" y="2334638"/>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Math</a:t>
            </a:r>
            <a:r>
              <a:rPr lang="en-US">
                <a:latin typeface="Consolas" panose="020B0609020204030204" pitchFamily="49" charset="0"/>
                <a:cs typeface="Consolas" panose="020B0609020204030204" pitchFamily="49" charset="0"/>
              </a:rPr>
              <a:t>.sqrt(n);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619895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FBBD0-01C4-3F24-EE3B-C63CE7FD53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C8E03C6-F453-AFC1-2DA9-09D2C341B08F}"/>
              </a:ext>
            </a:extLst>
          </p:cNvPr>
          <p:cNvSpPr>
            <a:spLocks noGrp="1"/>
          </p:cNvSpPr>
          <p:nvPr>
            <p:ph type="title"/>
          </p:nvPr>
        </p:nvSpPr>
        <p:spPr/>
        <p:txBody>
          <a:bodyPr/>
          <a:lstStyle/>
          <a:p>
            <a:r>
              <a:rPr lang="en-US" sz="2400"/>
              <a:t>which is basically C</a:t>
            </a:r>
          </a:p>
        </p:txBody>
      </p:sp>
    </p:spTree>
    <p:extLst>
      <p:ext uri="{BB962C8B-B14F-4D97-AF65-F5344CB8AC3E}">
        <p14:creationId xmlns:p14="http://schemas.microsoft.com/office/powerpoint/2010/main" val="91743106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void</a:t>
            </a:r>
          </a:p>
        </p:txBody>
      </p:sp>
    </p:spTree>
    <p:extLst>
      <p:ext uri="{BB962C8B-B14F-4D97-AF65-F5344CB8AC3E}">
        <p14:creationId xmlns:p14="http://schemas.microsoft.com/office/powerpoint/2010/main" val="94610032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void</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b="1"/>
              <a:t>void</a:t>
            </a:r>
            <a:r>
              <a:rPr lang="en-US"/>
              <a:t> is a special return type meaning a function does not return a value</a:t>
            </a:r>
          </a:p>
          <a:p>
            <a:pPr lvl="1"/>
            <a:r>
              <a:rPr lang="en-US"/>
              <a:t>void functions often modify (the objects referenced by) their arguments</a:t>
            </a:r>
          </a:p>
          <a:p>
            <a:pPr lvl="2"/>
            <a:r>
              <a:rPr lang="en-US">
                <a:solidFill>
                  <a:srgbClr val="0000FF"/>
                </a:solidFill>
                <a:latin typeface="+mj-lt"/>
              </a:rPr>
              <a:t>static </a:t>
            </a:r>
            <a:r>
              <a:rPr lang="en-US">
                <a:solidFill>
                  <a:srgbClr val="000080"/>
                </a:solidFill>
                <a:latin typeface="+mj-lt"/>
              </a:rPr>
              <a:t>void </a:t>
            </a:r>
            <a:r>
              <a:rPr lang="en-US">
                <a:latin typeface="+mj-lt"/>
              </a:rPr>
              <a:t>reverseArrayInPlace(</a:t>
            </a:r>
            <a:r>
              <a:rPr lang="en-US">
                <a:solidFill>
                  <a:srgbClr val="0000FF"/>
                </a:solidFill>
                <a:latin typeface="+mj-lt"/>
              </a:rPr>
              <a:t>int</a:t>
            </a:r>
            <a:r>
              <a:rPr lang="en-US">
                <a:latin typeface="+mj-lt"/>
              </a:rPr>
              <a:t>[] array) { </a:t>
            </a:r>
            <a:r>
              <a:rPr lang="en-US">
                <a:solidFill>
                  <a:srgbClr val="BFBFBF"/>
                </a:solidFill>
                <a:latin typeface="+mj-lt"/>
              </a:rPr>
              <a:t>...</a:t>
            </a:r>
            <a:r>
              <a:rPr lang="en-US">
                <a:latin typeface="+mj-lt"/>
              </a:rPr>
              <a:t> }</a:t>
            </a:r>
          </a:p>
          <a:p>
            <a:pPr lvl="3"/>
            <a:r>
              <a:rPr lang="en-US">
                <a:solidFill>
                  <a:srgbClr val="007B00"/>
                </a:solidFill>
                <a:latin typeface="+mj-lt"/>
              </a:rPr>
              <a:t>// no need to return a reference to array</a:t>
            </a:r>
            <a:br>
              <a:rPr lang="en-US">
                <a:solidFill>
                  <a:srgbClr val="007B00"/>
                </a:solidFill>
                <a:latin typeface="+mj-lt"/>
              </a:rPr>
            </a:br>
            <a:r>
              <a:rPr lang="en-US">
                <a:solidFill>
                  <a:srgbClr val="007B00"/>
                </a:solidFill>
                <a:latin typeface="+mj-lt"/>
              </a:rPr>
              <a:t>// (user of the function already has one)</a:t>
            </a:r>
            <a:endParaRPr lang="en-US"/>
          </a:p>
          <a:p>
            <a:pPr lvl="1"/>
            <a:r>
              <a:rPr lang="en-US"/>
              <a:t>in Java, the </a:t>
            </a:r>
            <a:r>
              <a:rPr lang="en-US" b="1"/>
              <a:t>main method</a:t>
            </a:r>
            <a:r>
              <a:rPr lang="en-US"/>
              <a:t> is a void function</a:t>
            </a:r>
          </a:p>
          <a:p>
            <a:pPr lvl="2"/>
            <a:r>
              <a:rPr lang="en-US">
                <a:solidFill>
                  <a:srgbClr val="0000FF"/>
                </a:solidFill>
                <a:latin typeface="+mj-lt"/>
              </a:rPr>
              <a:t>public 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 </a:t>
            </a:r>
            <a:r>
              <a:rPr lang="en-US">
                <a:solidFill>
                  <a:srgbClr val="BFBFBF"/>
                </a:solidFill>
                <a:latin typeface="+mj-lt"/>
              </a:rPr>
              <a:t>...</a:t>
            </a:r>
            <a:r>
              <a:rPr lang="en-US">
                <a:latin typeface="+mj-lt"/>
              </a:rPr>
              <a:t> }</a:t>
            </a:r>
            <a:endParaRPr lang="en-US"/>
          </a:p>
          <a:p>
            <a:pPr lvl="1"/>
            <a:endParaRPr lang="en-US">
              <a:latin typeface="+mj-lt"/>
            </a:endParaRPr>
          </a:p>
        </p:txBody>
      </p:sp>
    </p:spTree>
    <p:extLst>
      <p:ext uri="{BB962C8B-B14F-4D97-AF65-F5344CB8AC3E}">
        <p14:creationId xmlns:p14="http://schemas.microsoft.com/office/powerpoint/2010/main" val="98372572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the call stack</a:t>
            </a:r>
          </a:p>
        </p:txBody>
      </p:sp>
    </p:spTree>
    <p:extLst>
      <p:ext uri="{BB962C8B-B14F-4D97-AF65-F5344CB8AC3E}">
        <p14:creationId xmlns:p14="http://schemas.microsoft.com/office/powerpoint/2010/main" val="390027081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the call stack</a:t>
            </a:r>
          </a:p>
        </p:txBody>
      </p:sp>
      <p:sp>
        <p:nvSpPr>
          <p:cNvPr id="4" name="Content Placeholder 3">
            <a:extLst>
              <a:ext uri="{FF2B5EF4-FFF2-40B4-BE49-F238E27FC236}">
                <a16:creationId xmlns:a16="http://schemas.microsoft.com/office/drawing/2014/main" id="{F59C62F3-26BD-E7C1-9AEB-08CD67A96890}"/>
              </a:ext>
            </a:extLst>
          </p:cNvPr>
          <p:cNvSpPr>
            <a:spLocks noGrp="1"/>
          </p:cNvSpPr>
          <p:nvPr>
            <p:ph sz="quarter" idx="10"/>
          </p:nvPr>
        </p:nvSpPr>
        <p:spPr>
          <a:xfrm>
            <a:off x="457200" y="963337"/>
            <a:ext cx="4500208" cy="4080271"/>
          </a:xfrm>
        </p:spPr>
        <p:txBody>
          <a:bodyPr/>
          <a:lstStyle/>
          <a:p>
            <a:r>
              <a:rPr lang="en-US"/>
              <a:t>functions can call other functions</a:t>
            </a:r>
          </a:p>
          <a:p>
            <a:pPr lvl="1"/>
            <a:r>
              <a:rPr lang="en-US"/>
              <a:t>the resulting "stack" of function calls is called the </a:t>
            </a:r>
            <a:r>
              <a:rPr lang="en-US" b="1"/>
              <a:t>call stack</a:t>
            </a:r>
            <a:endParaRPr lang="en-US"/>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1945540"/>
            <a:ext cx="4235712" cy="3139321"/>
          </a:xfrm>
          <a:prstGeom prst="rect">
            <a:avLst/>
          </a:prstGeom>
          <a:solidFill>
            <a:schemeClr val="bg1"/>
          </a:solidFill>
          <a:ln>
            <a:solidFill>
              <a:schemeClr val="tx1"/>
            </a:solidFill>
          </a:ln>
        </p:spPr>
        <p:txBody>
          <a:bodyPr wrap="square" rtlCol="0">
            <a:spAutoFit/>
          </a:bodyPr>
          <a:lstStyle/>
          <a:p>
            <a:r>
              <a:rPr lang="en-US" sz="1100">
                <a:latin typeface="+mj-lt"/>
              </a:rPr>
              <a:t>class Main {</a:t>
            </a:r>
          </a:p>
          <a:p>
            <a:r>
              <a:rPr lang="en-US" sz="1100">
                <a:latin typeface="+mj-lt"/>
              </a:rPr>
              <a:t>    </a:t>
            </a:r>
          </a:p>
          <a:p>
            <a:r>
              <a:rPr lang="en-US" sz="1100">
                <a:latin typeface="+mj-lt"/>
              </a:rPr>
              <a:t>    static void snap() {</a:t>
            </a:r>
          </a:p>
          <a:p>
            <a:r>
              <a:rPr lang="en-US" sz="1100">
                <a:latin typeface="+mj-lt"/>
              </a:rPr>
              <a:t>        crackle();</a:t>
            </a:r>
          </a:p>
          <a:p>
            <a:r>
              <a:rPr lang="en-US" sz="1100">
                <a:latin typeface="+mj-lt"/>
              </a:rPr>
              <a:t>    }</a:t>
            </a:r>
          </a:p>
          <a:p>
            <a:r>
              <a:rPr lang="en-US" sz="1100">
                <a:latin typeface="+mj-lt"/>
              </a:rPr>
              <a:t>    </a:t>
            </a:r>
          </a:p>
          <a:p>
            <a:r>
              <a:rPr lang="en-US" sz="1100">
                <a:latin typeface="+mj-lt"/>
              </a:rPr>
              <a:t>    static void crackle() {</a:t>
            </a:r>
          </a:p>
          <a:p>
            <a:r>
              <a:rPr lang="en-US" sz="1100">
                <a:latin typeface="+mj-lt"/>
              </a:rPr>
              <a:t>        pop();</a:t>
            </a:r>
          </a:p>
          <a:p>
            <a:r>
              <a:rPr lang="en-US" sz="1100">
                <a:latin typeface="+mj-lt"/>
              </a:rPr>
              <a:t>    }</a:t>
            </a:r>
          </a:p>
          <a:p>
            <a:r>
              <a:rPr lang="en-US" sz="1100">
                <a:latin typeface="+mj-lt"/>
              </a:rPr>
              <a:t>    </a:t>
            </a:r>
          </a:p>
          <a:p>
            <a:r>
              <a:rPr lang="en-US" sz="1100">
                <a:latin typeface="+mj-lt"/>
              </a:rPr>
              <a:t>    static void pop() {</a:t>
            </a:r>
          </a:p>
          <a:p>
            <a:r>
              <a:rPr lang="en-US" sz="1100">
                <a:highlight>
                  <a:srgbClr val="00FFFF"/>
                </a:highlight>
                <a:latin typeface="+mj-lt"/>
              </a:rPr>
              <a:t>        return;</a:t>
            </a:r>
          </a:p>
          <a:p>
            <a:r>
              <a:rPr lang="en-US" sz="1100">
                <a:latin typeface="+mj-lt"/>
              </a:rPr>
              <a:t>    }</a:t>
            </a:r>
          </a:p>
          <a:p>
            <a:r>
              <a:rPr lang="en-US" sz="1100">
                <a:latin typeface="+mj-lt"/>
              </a:rPr>
              <a:t>    </a:t>
            </a:r>
          </a:p>
          <a:p>
            <a:r>
              <a:rPr lang="en-US" sz="1100">
                <a:latin typeface="+mj-lt"/>
              </a:rPr>
              <a:t>    public static void main(String[] arguments) {</a:t>
            </a:r>
          </a:p>
          <a:p>
            <a:r>
              <a:rPr lang="en-US" sz="1100">
                <a:latin typeface="+mj-lt"/>
              </a:rPr>
              <a:t>        snap();</a:t>
            </a:r>
          </a:p>
          <a:p>
            <a:r>
              <a:rPr lang="en-US" sz="1100">
                <a:latin typeface="+mj-lt"/>
              </a:rPr>
              <a:t>    }</a:t>
            </a:r>
          </a:p>
          <a:p>
            <a:r>
              <a:rPr lang="en-US" sz="1100">
                <a:latin typeface="+mj-lt"/>
              </a:rPr>
              <a:t>}</a:t>
            </a:r>
          </a:p>
        </p:txBody>
      </p:sp>
      <p:pic>
        <p:nvPicPr>
          <p:cNvPr id="6" name="Picture 5">
            <a:extLst>
              <a:ext uri="{FF2B5EF4-FFF2-40B4-BE49-F238E27FC236}">
                <a16:creationId xmlns:a16="http://schemas.microsoft.com/office/drawing/2014/main" id="{6416FD4E-304B-0E33-EA51-1EA3FB17D64D}"/>
              </a:ext>
            </a:extLst>
          </p:cNvPr>
          <p:cNvPicPr>
            <a:picLocks noChangeAspect="1"/>
          </p:cNvPicPr>
          <p:nvPr/>
        </p:nvPicPr>
        <p:blipFill>
          <a:blip r:embed="rId2"/>
          <a:stretch>
            <a:fillRect/>
          </a:stretch>
        </p:blipFill>
        <p:spPr>
          <a:xfrm>
            <a:off x="4957408" y="1057517"/>
            <a:ext cx="3960140" cy="4025060"/>
          </a:xfrm>
          <a:prstGeom prst="rect">
            <a:avLst/>
          </a:prstGeom>
          <a:ln>
            <a:solidFill>
              <a:schemeClr val="tx1"/>
            </a:solidFill>
          </a:ln>
        </p:spPr>
      </p:pic>
    </p:spTree>
    <p:extLst>
      <p:ext uri="{BB962C8B-B14F-4D97-AF65-F5344CB8AC3E}">
        <p14:creationId xmlns:p14="http://schemas.microsoft.com/office/powerpoint/2010/main" val="400236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a:t>
            </a:r>
          </a:p>
        </p:txBody>
      </p:sp>
      <p:pic>
        <p:nvPicPr>
          <p:cNvPr id="6" name="Picture 5">
            <a:extLst>
              <a:ext uri="{FF2B5EF4-FFF2-40B4-BE49-F238E27FC236}">
                <a16:creationId xmlns:a16="http://schemas.microsoft.com/office/drawing/2014/main" id="{6416FD4E-304B-0E33-EA51-1EA3FB17D64D}"/>
              </a:ext>
            </a:extLst>
          </p:cNvPr>
          <p:cNvPicPr>
            <a:picLocks noChangeAspect="1"/>
          </p:cNvPicPr>
          <p:nvPr/>
        </p:nvPicPr>
        <p:blipFill rotWithShape="1">
          <a:blip r:embed="rId2"/>
          <a:srcRect l="3817" t="30051" r="9166" b="3109"/>
          <a:stretch/>
        </p:blipFill>
        <p:spPr>
          <a:xfrm>
            <a:off x="5108549" y="2267107"/>
            <a:ext cx="3446004" cy="2690301"/>
          </a:xfrm>
          <a:prstGeom prst="rect">
            <a:avLst/>
          </a:prstGeom>
          <a:ln>
            <a:solidFill>
              <a:schemeClr val="tx1"/>
            </a:solidFill>
          </a:ln>
        </p:spPr>
      </p:pic>
    </p:spTree>
    <p:extLst>
      <p:ext uri="{BB962C8B-B14F-4D97-AF65-F5344CB8AC3E}">
        <p14:creationId xmlns:p14="http://schemas.microsoft.com/office/powerpoint/2010/main" val="47672567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recursion</a:t>
            </a:r>
          </a:p>
        </p:txBody>
      </p:sp>
    </p:spTree>
    <p:extLst>
      <p:ext uri="{BB962C8B-B14F-4D97-AF65-F5344CB8AC3E}">
        <p14:creationId xmlns:p14="http://schemas.microsoft.com/office/powerpoint/2010/main" val="311713871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recursion (1/2)</a:t>
            </a:r>
          </a:p>
        </p:txBody>
      </p:sp>
      <p:sp>
        <p:nvSpPr>
          <p:cNvPr id="4" name="Content Placeholder 3">
            <a:extLst>
              <a:ext uri="{FF2B5EF4-FFF2-40B4-BE49-F238E27FC236}">
                <a16:creationId xmlns:a16="http://schemas.microsoft.com/office/drawing/2014/main" id="{F59C62F3-26BD-E7C1-9AEB-08CD67A96890}"/>
              </a:ext>
            </a:extLst>
          </p:cNvPr>
          <p:cNvSpPr>
            <a:spLocks noGrp="1"/>
          </p:cNvSpPr>
          <p:nvPr>
            <p:ph sz="quarter" idx="10"/>
          </p:nvPr>
        </p:nvSpPr>
        <p:spPr/>
        <p:txBody>
          <a:bodyPr/>
          <a:lstStyle/>
          <a:p>
            <a:r>
              <a:rPr lang="en-US"/>
              <a:t>a </a:t>
            </a:r>
            <a:r>
              <a:rPr lang="en-US" b="1"/>
              <a:t>recursive function</a:t>
            </a:r>
            <a:r>
              <a:rPr lang="en-US"/>
              <a:t> is a function that calls itself</a:t>
            </a:r>
          </a:p>
          <a:p>
            <a:pPr lvl="1"/>
            <a:r>
              <a:rPr lang="en-US"/>
              <a:t>each call must make progress towards a </a:t>
            </a:r>
            <a:r>
              <a:rPr lang="en-US" b="1"/>
              <a:t>base case</a:t>
            </a:r>
            <a:br>
              <a:rPr lang="en-US"/>
            </a:br>
            <a:r>
              <a:rPr lang="en-US"/>
              <a:t>(when the function finally returns without calling itself)</a:t>
            </a:r>
          </a:p>
          <a:p>
            <a:pPr lvl="2"/>
            <a:r>
              <a:rPr lang="en-US"/>
              <a:t>✨ when in doubt, try something like zero for your base case</a:t>
            </a:r>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2365952"/>
            <a:ext cx="8229600" cy="2677656"/>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mj-lt"/>
              </a:rPr>
              <a:t>class</a:t>
            </a:r>
            <a:r>
              <a:rPr lang="en-US" sz="1400">
                <a:latin typeface="+mj-lt"/>
              </a:rPr>
              <a:t> </a:t>
            </a:r>
            <a:r>
              <a:rPr lang="en-US" sz="1400">
                <a:solidFill>
                  <a:srgbClr val="000080"/>
                </a:solidFill>
                <a:latin typeface="+mj-lt"/>
              </a:rPr>
              <a:t>Main</a:t>
            </a:r>
            <a:r>
              <a:rPr lang="en-US" sz="1400">
                <a:latin typeface="+mj-lt"/>
              </a:rPr>
              <a:t> {</a:t>
            </a:r>
          </a:p>
          <a:p>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int</a:t>
            </a:r>
            <a:r>
              <a:rPr lang="en-US" sz="1400">
                <a:latin typeface="+mj-lt"/>
              </a:rPr>
              <a:t> digitSum(</a:t>
            </a:r>
            <a:r>
              <a:rPr lang="en-US" sz="1400">
                <a:solidFill>
                  <a:srgbClr val="000080"/>
                </a:solidFill>
                <a:latin typeface="+mj-lt"/>
              </a:rPr>
              <a:t>int</a:t>
            </a:r>
            <a:r>
              <a:rPr lang="en-US" sz="1400">
                <a:latin typeface="+mj-lt"/>
              </a:rPr>
              <a:t> n) {</a:t>
            </a:r>
          </a:p>
          <a:p>
            <a:r>
              <a:rPr lang="en-US" sz="1400">
                <a:latin typeface="+mj-lt"/>
              </a:rPr>
              <a:t>        </a:t>
            </a:r>
            <a:r>
              <a:rPr lang="en-US" sz="1400">
                <a:solidFill>
                  <a:srgbClr val="0000FF"/>
                </a:solidFill>
                <a:latin typeface="+mj-lt"/>
              </a:rPr>
              <a:t>if</a:t>
            </a:r>
            <a:r>
              <a:rPr lang="en-US" sz="1400">
                <a:latin typeface="+mj-lt"/>
              </a:rPr>
              <a:t> (n == </a:t>
            </a:r>
            <a:r>
              <a:rPr lang="en-US" sz="1400">
                <a:solidFill>
                  <a:srgbClr val="0CB5B5"/>
                </a:solidFill>
                <a:latin typeface="+mj-lt"/>
              </a:rPr>
              <a:t>0</a:t>
            </a:r>
            <a:r>
              <a:rPr lang="en-US" sz="1400">
                <a:latin typeface="+mj-lt"/>
              </a:rPr>
              <a:t>) {</a:t>
            </a:r>
          </a:p>
          <a:p>
            <a:r>
              <a:rPr lang="en-US" sz="1400">
                <a:latin typeface="+mj-lt"/>
              </a:rPr>
              <a:t>            </a:t>
            </a:r>
            <a:r>
              <a:rPr lang="en-US" sz="1400">
                <a:solidFill>
                  <a:srgbClr val="0000FF"/>
                </a:solidFill>
                <a:latin typeface="+mj-lt"/>
              </a:rPr>
              <a:t>return</a:t>
            </a:r>
            <a:r>
              <a:rPr lang="en-US" sz="1400">
                <a:latin typeface="+mj-lt"/>
              </a:rPr>
              <a:t> </a:t>
            </a:r>
            <a:r>
              <a:rPr lang="en-US" sz="1400">
                <a:solidFill>
                  <a:srgbClr val="0CB5B5"/>
                </a:solidFill>
                <a:latin typeface="+mj-lt"/>
              </a:rPr>
              <a:t>0</a:t>
            </a:r>
            <a:r>
              <a:rPr lang="en-US" sz="1400">
                <a:latin typeface="+mj-lt"/>
              </a:rPr>
              <a:t>;</a:t>
            </a:r>
          </a:p>
          <a:p>
            <a:r>
              <a:rPr lang="en-US" sz="1400">
                <a:latin typeface="+mj-lt"/>
              </a:rPr>
              <a:t>        }</a:t>
            </a:r>
          </a:p>
          <a:p>
            <a:r>
              <a:rPr lang="en-US" sz="1400">
                <a:latin typeface="+mj-lt"/>
              </a:rPr>
              <a:t>        </a:t>
            </a:r>
            <a:r>
              <a:rPr lang="en-US" sz="1400">
                <a:solidFill>
                  <a:srgbClr val="0000FF"/>
                </a:solidFill>
                <a:latin typeface="+mj-lt"/>
              </a:rPr>
              <a:t>return</a:t>
            </a:r>
            <a:r>
              <a:rPr lang="en-US" sz="1400">
                <a:latin typeface="+mj-lt"/>
              </a:rPr>
              <a:t> digitSum(n / </a:t>
            </a:r>
            <a:r>
              <a:rPr lang="en-US" sz="1400">
                <a:solidFill>
                  <a:srgbClr val="0CB5B5"/>
                </a:solidFill>
                <a:latin typeface="+mj-lt"/>
              </a:rPr>
              <a:t>10</a:t>
            </a:r>
            <a:r>
              <a:rPr lang="en-US" sz="1400">
                <a:latin typeface="+mj-lt"/>
              </a:rPr>
              <a:t>) + (n % </a:t>
            </a:r>
            <a:r>
              <a:rPr lang="en-US" sz="1400">
                <a:solidFill>
                  <a:srgbClr val="0CB5B5"/>
                </a:solidFill>
                <a:latin typeface="+mj-lt"/>
              </a:rPr>
              <a:t>10</a:t>
            </a:r>
            <a:r>
              <a:rPr lang="en-US" sz="1400">
                <a:latin typeface="+mj-lt"/>
              </a:rPr>
              <a:t>);</a:t>
            </a:r>
          </a:p>
          <a:p>
            <a:r>
              <a:rPr lang="en-US" sz="1400">
                <a:latin typeface="+mj-lt"/>
              </a:rPr>
              <a:t>    }</a:t>
            </a:r>
          </a:p>
          <a:p>
            <a:r>
              <a:rPr lang="en-US" sz="1400">
                <a:latin typeface="+mj-lt"/>
              </a:rPr>
              <a:t>    </a:t>
            </a:r>
          </a:p>
          <a:p>
            <a:r>
              <a:rPr lang="en-US" sz="1400">
                <a:latin typeface="+mj-lt"/>
              </a:rPr>
              <a:t>    </a:t>
            </a:r>
            <a:r>
              <a:rPr lang="en-US" sz="1400">
                <a:solidFill>
                  <a:srgbClr val="0000FF"/>
                </a:solidFill>
                <a:latin typeface="+mj-lt"/>
              </a:rPr>
              <a:t>public</a:t>
            </a:r>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void</a:t>
            </a:r>
            <a:r>
              <a:rPr lang="en-US" sz="1400">
                <a:latin typeface="+mj-lt"/>
              </a:rPr>
              <a:t> main(</a:t>
            </a:r>
            <a:r>
              <a:rPr lang="en-US" sz="1400">
                <a:solidFill>
                  <a:srgbClr val="000080"/>
                </a:solidFill>
                <a:latin typeface="+mj-lt"/>
              </a:rPr>
              <a:t>String</a:t>
            </a:r>
            <a:r>
              <a:rPr lang="en-US" sz="1400">
                <a:latin typeface="+mj-lt"/>
              </a:rPr>
              <a:t>[] arguments) {</a:t>
            </a:r>
          </a:p>
          <a:p>
            <a:r>
              <a:rPr lang="en-US" sz="1400">
                <a:latin typeface="+mj-lt"/>
              </a:rPr>
              <a:t>        </a:t>
            </a:r>
            <a:r>
              <a:rPr lang="en-US" sz="1400">
                <a:solidFill>
                  <a:srgbClr val="000080"/>
                </a:solidFill>
                <a:latin typeface="+mj-lt"/>
              </a:rPr>
              <a:t>System</a:t>
            </a:r>
            <a:r>
              <a:rPr lang="en-US" sz="1400">
                <a:latin typeface="+mj-lt"/>
              </a:rPr>
              <a:t>.out.println(digitSum(</a:t>
            </a:r>
            <a:r>
              <a:rPr lang="en-US" sz="1400">
                <a:solidFill>
                  <a:srgbClr val="0CB5B5"/>
                </a:solidFill>
                <a:latin typeface="+mj-lt"/>
              </a:rPr>
              <a:t>256</a:t>
            </a:r>
            <a:r>
              <a:rPr lang="en-US" sz="1400">
                <a:latin typeface="+mj-lt"/>
              </a:rPr>
              <a:t>)); </a:t>
            </a:r>
            <a:r>
              <a:rPr lang="en-US" sz="1400">
                <a:solidFill>
                  <a:srgbClr val="007B00"/>
                </a:solidFill>
                <a:latin typeface="+mj-lt"/>
              </a:rPr>
              <a:t>// 13</a:t>
            </a:r>
          </a:p>
          <a:p>
            <a:r>
              <a:rPr lang="en-US" sz="1400">
                <a:latin typeface="+mj-lt"/>
              </a:rPr>
              <a:t>    }</a:t>
            </a:r>
          </a:p>
          <a:p>
            <a:r>
              <a:rPr lang="en-US" sz="1400">
                <a:latin typeface="+mj-lt"/>
              </a:rPr>
              <a:t>}</a:t>
            </a:r>
          </a:p>
        </p:txBody>
      </p:sp>
    </p:spTree>
    <p:extLst>
      <p:ext uri="{BB962C8B-B14F-4D97-AF65-F5344CB8AC3E}">
        <p14:creationId xmlns:p14="http://schemas.microsoft.com/office/powerpoint/2010/main" val="1732905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CC7980C-DCCD-78CA-E472-B4E9EBDEF8B6}"/>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
        <p:nvSpPr>
          <p:cNvPr id="31" name="TextBox 30">
            <a:extLst>
              <a:ext uri="{FF2B5EF4-FFF2-40B4-BE49-F238E27FC236}">
                <a16:creationId xmlns:a16="http://schemas.microsoft.com/office/drawing/2014/main" id="{F8DB9DFF-0BF8-E4FC-AEA4-CF88C2C7ACC0}"/>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A9F1757-75C6-F4B7-9940-BC43D28F7958}"/>
              </a:ext>
            </a:extLst>
          </p:cNvPr>
          <p:cNvSpPr/>
          <p:nvPr/>
        </p:nvSpPr>
        <p:spPr>
          <a:xfrm rot="16944028">
            <a:off x="7289386" y="1416027"/>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560D559-0102-D713-E7C2-43D7A269C161}"/>
              </a:ext>
            </a:extLst>
          </p:cNvPr>
          <p:cNvSpPr txBox="1"/>
          <p:nvPr/>
        </p:nvSpPr>
        <p:spPr>
          <a:xfrm>
            <a:off x="7336981" y="886050"/>
            <a:ext cx="1406816"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Tree>
    <p:extLst>
      <p:ext uri="{BB962C8B-B14F-4D97-AF65-F5344CB8AC3E}">
        <p14:creationId xmlns:p14="http://schemas.microsoft.com/office/powerpoint/2010/main" val="104556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6" grpId="0"/>
      <p:bldP spid="37" grpId="0"/>
      <p:bldP spid="41" grpId="0" animBg="1"/>
      <p:bldP spid="42" grpId="0" animBg="1"/>
      <p:bldP spid="43" grpId="0" animBg="1"/>
      <p:bldP spid="44" grpId="0"/>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A9F1757-75C6-F4B7-9940-BC43D28F7958}"/>
              </a:ext>
            </a:extLst>
          </p:cNvPr>
          <p:cNvSpPr/>
          <p:nvPr/>
        </p:nvSpPr>
        <p:spPr>
          <a:xfrm rot="6300000">
            <a:off x="7289386" y="1416027"/>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560D559-0102-D713-E7C2-43D7A269C161}"/>
              </a:ext>
            </a:extLst>
          </p:cNvPr>
          <p:cNvSpPr txBox="1"/>
          <p:nvPr/>
        </p:nvSpPr>
        <p:spPr>
          <a:xfrm>
            <a:off x="7336981" y="886050"/>
            <a:ext cx="1935607"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
        <p:nvSpPr>
          <p:cNvPr id="2" name="TextBox 1">
            <a:extLst>
              <a:ext uri="{FF2B5EF4-FFF2-40B4-BE49-F238E27FC236}">
                <a16:creationId xmlns:a16="http://schemas.microsoft.com/office/drawing/2014/main" id="{8D9EAAA2-9123-0A9F-EBDC-2BA59B9ED29F}"/>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01B82201-32CC-08E7-9BD3-F4E510802855}"/>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08236378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30B9EB72-66F5-5DF3-5F12-BE07D75D6D91}"/>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45AE66AA-75A3-D91A-840A-ABDB007F9B1A}"/>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7843820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8B2A0-0731-1A4E-CDBD-B801AEB7CE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AD22FD-D7A4-AC8F-2013-B626FC0FA6B0}"/>
              </a:ext>
            </a:extLst>
          </p:cNvPr>
          <p:cNvSpPr>
            <a:spLocks noGrp="1"/>
          </p:cNvSpPr>
          <p:nvPr>
            <p:ph type="title"/>
          </p:nvPr>
        </p:nvSpPr>
        <p:spPr/>
        <p:txBody>
          <a:bodyPr/>
          <a:lstStyle/>
          <a:p>
            <a:r>
              <a:rPr lang="en-US"/>
              <a:t>by which I mean Java</a:t>
            </a:r>
          </a:p>
        </p:txBody>
      </p:sp>
    </p:spTree>
    <p:extLst>
      <p:ext uri="{BB962C8B-B14F-4D97-AF65-F5344CB8AC3E}">
        <p14:creationId xmlns:p14="http://schemas.microsoft.com/office/powerpoint/2010/main" val="235646573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AD8936A0-AC85-9C68-1E1B-1C9A429203B4}"/>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90E69E06-D4AC-752D-DB0F-84E83BEADBFB}"/>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37049883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6300000">
            <a:off x="6198571" y="2320236"/>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B1ABDA37-8FD6-061D-AF99-F6508DAFBEB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58AE5333-FF3A-05D8-A427-2EBF0880A793}"/>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61102782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2 + 5;</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8A59FBA0-D9FB-6918-3620-99E0E5D9A3D2}"/>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771AA091-9241-282E-A4BE-54AC3CF619DF}"/>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86924482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A4A0798A-3E9C-9091-438E-7F1BD3C1A3A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AF952569-851A-A6F0-439F-66E6A3DF7177}"/>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1353631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E8EF1AE0-29B1-DCBE-D841-E7BB717BAF97}"/>
              </a:ext>
            </a:extLst>
          </p:cNvPr>
          <p:cNvSpPr/>
          <p:nvPr/>
        </p:nvSpPr>
        <p:spPr>
          <a:xfrm rot="6300000">
            <a:off x="5174058" y="3233413"/>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C860E32D-2579-C85E-02F5-A64B23A126EB}"/>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258DE95D-D62A-4481-F47C-26B182922A4E}"/>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46884861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7 + 6;</a:t>
            </a:r>
          </a:p>
        </p:txBody>
      </p:sp>
      <p:sp>
        <p:nvSpPr>
          <p:cNvPr id="3" name="TextBox 2">
            <a:extLst>
              <a:ext uri="{FF2B5EF4-FFF2-40B4-BE49-F238E27FC236}">
                <a16:creationId xmlns:a16="http://schemas.microsoft.com/office/drawing/2014/main" id="{59F9D77C-DCF3-F586-0E62-13C30A12A803}"/>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B6F56E66-18B9-9E9D-D2BD-0AA733A45B0E}"/>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83266079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3" name="TextBox 2">
            <a:extLst>
              <a:ext uri="{FF2B5EF4-FFF2-40B4-BE49-F238E27FC236}">
                <a16:creationId xmlns:a16="http://schemas.microsoft.com/office/drawing/2014/main" id="{DB615CAA-03DA-B148-D89C-EEC9BB68CE9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D58A28EE-811F-48FB-B173-8B629F4BE734}"/>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34718268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6300000">
            <a:off x="4163382" y="4179898"/>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2" name="TextBox 1">
            <a:extLst>
              <a:ext uri="{FF2B5EF4-FFF2-40B4-BE49-F238E27FC236}">
                <a16:creationId xmlns:a16="http://schemas.microsoft.com/office/drawing/2014/main" id="{441461C8-9E04-6E79-DDE5-7A14F2185BCA}"/>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CDE72B95-1AA5-A79D-E45C-2F84A16446D9}"/>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41666713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5E848A-CB0A-EF75-8478-0C8D55BAA16C}"/>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13;</a:t>
            </a:r>
          </a:p>
        </p:txBody>
      </p:sp>
      <p:sp>
        <p:nvSpPr>
          <p:cNvPr id="3" name="TextBox 2">
            <a:extLst>
              <a:ext uri="{FF2B5EF4-FFF2-40B4-BE49-F238E27FC236}">
                <a16:creationId xmlns:a16="http://schemas.microsoft.com/office/drawing/2014/main" id="{CC1AD829-C61C-B204-20A6-A1ACEDFE9EDA}"/>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45777239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0C018-0640-85F0-C960-D6E1B6EC4BCF}"/>
              </a:ext>
            </a:extLst>
          </p:cNvPr>
          <p:cNvSpPr>
            <a:spLocks noGrp="1"/>
          </p:cNvSpPr>
          <p:nvPr>
            <p:ph type="title"/>
          </p:nvPr>
        </p:nvSpPr>
        <p:spPr/>
        <p:txBody>
          <a:bodyPr/>
          <a:lstStyle/>
          <a:p>
            <a:r>
              <a:rPr lang="en-US">
                <a:latin typeface="Zapfino" panose="03030300040707070C03" pitchFamily="66" charset="77"/>
              </a:rPr>
              <a:t>fin.</a:t>
            </a:r>
          </a:p>
        </p:txBody>
      </p:sp>
    </p:spTree>
    <p:extLst>
      <p:ext uri="{BB962C8B-B14F-4D97-AF65-F5344CB8AC3E}">
        <p14:creationId xmlns:p14="http://schemas.microsoft.com/office/powerpoint/2010/main" val="25511197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746C8-A411-0151-DAFB-6F59EA08A8D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8AA2AA-0F20-FF03-49DD-B7FE0C83672C}"/>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360369889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recursion (2/2)</a:t>
            </a:r>
          </a:p>
        </p:txBody>
      </p:sp>
      <p:sp>
        <p:nvSpPr>
          <p:cNvPr id="2" name="Content Placeholder 1">
            <a:extLst>
              <a:ext uri="{FF2B5EF4-FFF2-40B4-BE49-F238E27FC236}">
                <a16:creationId xmlns:a16="http://schemas.microsoft.com/office/drawing/2014/main" id="{8A32C96A-A7C9-102B-4AEA-CCC5735EF2DB}"/>
              </a:ext>
            </a:extLst>
          </p:cNvPr>
          <p:cNvSpPr>
            <a:spLocks noGrp="1"/>
          </p:cNvSpPr>
          <p:nvPr>
            <p:ph sz="quarter" idx="10"/>
          </p:nvPr>
        </p:nvSpPr>
        <p:spPr/>
        <p:txBody>
          <a:bodyPr/>
          <a:lstStyle/>
          <a:p>
            <a:r>
              <a:rPr lang="en-US"/>
              <a:t>a </a:t>
            </a:r>
            <a:r>
              <a:rPr lang="en-US" b="1"/>
              <a:t>stack overflow</a:t>
            </a:r>
            <a:r>
              <a:rPr lang="en-US"/>
              <a:t> error happens when functions call too many functions without returning; these errors are usually caused by broken recursive code</a:t>
            </a:r>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1694587"/>
            <a:ext cx="4341511" cy="1754326"/>
          </a:xfrm>
          <a:prstGeom prst="rect">
            <a:avLst/>
          </a:prstGeom>
          <a:solidFill>
            <a:schemeClr val="accent1">
              <a:lumMod val="20000"/>
              <a:lumOff val="80000"/>
            </a:schemeClr>
          </a:solidFill>
          <a:ln>
            <a:solidFill>
              <a:schemeClr val="tx1"/>
            </a:solidFill>
          </a:ln>
        </p:spPr>
        <p:txBody>
          <a:bodyPr wrap="square" rtlCol="0">
            <a:spAutoFit/>
          </a:bodyPr>
          <a:lstStyle/>
          <a:p>
            <a:r>
              <a:rPr lang="en-US" sz="1200">
                <a:latin typeface="+mj-lt"/>
              </a:rPr>
              <a:t>class Main {</a:t>
            </a:r>
          </a:p>
          <a:p>
            <a:r>
              <a:rPr lang="en-US" sz="1200">
                <a:latin typeface="+mj-lt"/>
              </a:rPr>
              <a:t>    static void stackOverflow() {</a:t>
            </a:r>
          </a:p>
          <a:p>
            <a:r>
              <a:rPr lang="en-US" sz="1200">
                <a:latin typeface="+mj-lt"/>
              </a:rPr>
              <a:t>        stackOverflow();</a:t>
            </a:r>
          </a:p>
          <a:p>
            <a:r>
              <a:rPr lang="en-US" sz="1200">
                <a:latin typeface="+mj-lt"/>
              </a:rPr>
              <a:t>    }</a:t>
            </a:r>
          </a:p>
          <a:p>
            <a:r>
              <a:rPr lang="en-US" sz="1200">
                <a:latin typeface="+mj-lt"/>
              </a:rPr>
              <a:t>    </a:t>
            </a:r>
          </a:p>
          <a:p>
            <a:r>
              <a:rPr lang="en-US" sz="1200">
                <a:latin typeface="+mj-lt"/>
              </a:rPr>
              <a:t>    public static void main(String[] arguments) {</a:t>
            </a:r>
          </a:p>
          <a:p>
            <a:r>
              <a:rPr lang="en-US" sz="1200">
                <a:latin typeface="+mj-lt"/>
              </a:rPr>
              <a:t>        stackOverflow();</a:t>
            </a:r>
          </a:p>
          <a:p>
            <a:r>
              <a:rPr lang="en-US" sz="1200">
                <a:latin typeface="+mj-lt"/>
              </a:rPr>
              <a:t>    }</a:t>
            </a:r>
          </a:p>
          <a:p>
            <a:r>
              <a:rPr lang="en-US" sz="1200">
                <a:latin typeface="+mj-lt"/>
              </a:rPr>
              <a:t>}</a:t>
            </a:r>
          </a:p>
        </p:txBody>
      </p:sp>
      <p:sp>
        <p:nvSpPr>
          <p:cNvPr id="10" name="TextBox 9">
            <a:extLst>
              <a:ext uri="{FF2B5EF4-FFF2-40B4-BE49-F238E27FC236}">
                <a16:creationId xmlns:a16="http://schemas.microsoft.com/office/drawing/2014/main" id="{1E51983C-7941-0C45-4894-ACBEA30FDDAC}"/>
              </a:ext>
            </a:extLst>
          </p:cNvPr>
          <p:cNvSpPr txBox="1"/>
          <p:nvPr/>
        </p:nvSpPr>
        <p:spPr>
          <a:xfrm>
            <a:off x="4861686" y="1694587"/>
            <a:ext cx="3825114" cy="12464951"/>
          </a:xfrm>
          <a:prstGeom prst="rect">
            <a:avLst/>
          </a:prstGeom>
          <a:solidFill>
            <a:schemeClr val="bg1"/>
          </a:solidFill>
          <a:ln>
            <a:solidFill>
              <a:schemeClr val="tx1"/>
            </a:solidFill>
          </a:ln>
        </p:spPr>
        <p:txBody>
          <a:bodyPr wrap="square" rtlCol="0">
            <a:spAutoFit/>
          </a:bodyPr>
          <a:lstStyle/>
          <a:p>
            <a:r>
              <a:rPr lang="en-US" sz="1200" b="1">
                <a:solidFill>
                  <a:srgbClr val="C00000"/>
                </a:solidFill>
                <a:latin typeface="+mj-lt"/>
              </a:rPr>
              <a:t>java.lang.StackOverflowError</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p:txBody>
      </p:sp>
    </p:spTree>
    <p:extLst>
      <p:ext uri="{BB962C8B-B14F-4D97-AF65-F5344CB8AC3E}">
        <p14:creationId xmlns:p14="http://schemas.microsoft.com/office/powerpoint/2010/main" val="1859610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reaking Vortex - The Perry Bible Fellowship">
            <a:extLst>
              <a:ext uri="{FF2B5EF4-FFF2-40B4-BE49-F238E27FC236}">
                <a16:creationId xmlns:a16="http://schemas.microsoft.com/office/drawing/2014/main" id="{271B5BCA-9197-E6B1-18B2-DD3195694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16" y="1080655"/>
            <a:ext cx="8946568" cy="2982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076624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classes</a:t>
            </a:r>
          </a:p>
        </p:txBody>
      </p:sp>
    </p:spTree>
    <p:extLst>
      <p:ext uri="{BB962C8B-B14F-4D97-AF65-F5344CB8AC3E}">
        <p14:creationId xmlns:p14="http://schemas.microsoft.com/office/powerpoint/2010/main" val="182243268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anatomy of a class</a:t>
            </a:r>
          </a:p>
        </p:txBody>
      </p:sp>
    </p:spTree>
    <p:extLst>
      <p:ext uri="{BB962C8B-B14F-4D97-AF65-F5344CB8AC3E}">
        <p14:creationId xmlns:p14="http://schemas.microsoft.com/office/powerpoint/2010/main" val="404571091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class (1/2)</a:t>
            </a:r>
          </a:p>
        </p:txBody>
      </p:sp>
      <p:sp>
        <p:nvSpPr>
          <p:cNvPr id="6" name="Content Placeholder 5">
            <a:extLst>
              <a:ext uri="{FF2B5EF4-FFF2-40B4-BE49-F238E27FC236}">
                <a16:creationId xmlns:a16="http://schemas.microsoft.com/office/drawing/2014/main" id="{A2E07F0B-F0C8-A871-D00F-802BF2707D77}"/>
              </a:ext>
            </a:extLst>
          </p:cNvPr>
          <p:cNvSpPr>
            <a:spLocks noGrp="1"/>
          </p:cNvSpPr>
          <p:nvPr>
            <p:ph sz="quarter" idx="10"/>
          </p:nvPr>
        </p:nvSpPr>
        <p:spPr/>
        <p:txBody>
          <a:bodyPr/>
          <a:lstStyle/>
          <a:p>
            <a:endParaRPr lang="en-US"/>
          </a:p>
          <a:p>
            <a:endParaRPr lang="en-US"/>
          </a:p>
          <a:p>
            <a:pPr marL="0" indent="0">
              <a:buNone/>
            </a:pPr>
            <a:endParaRPr lang="en-US"/>
          </a:p>
          <a:p>
            <a:endParaRPr lang="en-US"/>
          </a:p>
          <a:p>
            <a:endParaRPr lang="en-US"/>
          </a:p>
          <a:p>
            <a:endParaRPr lang="en-US"/>
          </a:p>
          <a:p>
            <a:endParaRPr lang="en-US"/>
          </a:p>
          <a:p>
            <a:r>
              <a:rPr lang="en-US"/>
              <a:t>a </a:t>
            </a:r>
            <a:r>
              <a:rPr lang="en-US" b="1"/>
              <a:t>class</a:t>
            </a:r>
            <a:r>
              <a:rPr lang="en-US"/>
              <a:t> is (a blueprint for) a lil chunk of data that you can make elsewhere</a:t>
            </a:r>
          </a:p>
          <a:p>
            <a:pPr lvl="1"/>
            <a:r>
              <a:rPr lang="en-US"/>
              <a:t>a class may have any number of </a:t>
            </a:r>
            <a:r>
              <a:rPr lang="en-US" b="1"/>
              <a:t>variables </a:t>
            </a:r>
            <a:r>
              <a:rPr lang="en-US"/>
              <a:t>(fields)</a:t>
            </a:r>
          </a:p>
          <a:p>
            <a:pPr lvl="2"/>
            <a:r>
              <a:rPr lang="en-US">
                <a:solidFill>
                  <a:srgbClr val="0000FF"/>
                </a:solidFill>
                <a:latin typeface="+mj-lt"/>
              </a:rPr>
              <a:t>int</a:t>
            </a:r>
            <a:r>
              <a:rPr lang="en-US">
                <a:latin typeface="+mj-lt"/>
              </a:rPr>
              <a:t> foo; </a:t>
            </a:r>
            <a:r>
              <a:rPr lang="en-US">
                <a:solidFill>
                  <a:srgbClr val="007B00"/>
                </a:solidFill>
                <a:latin typeface="+mj-lt"/>
              </a:rPr>
              <a:t>// objects of this class have an int called foo</a:t>
            </a:r>
          </a:p>
          <a:p>
            <a:pPr lvl="1"/>
            <a:r>
              <a:rPr lang="en-US"/>
              <a:t>a class may have any number of </a:t>
            </a:r>
            <a:r>
              <a:rPr lang="en-US" b="1"/>
              <a:t>functions </a:t>
            </a:r>
            <a:r>
              <a:rPr lang="en-US"/>
              <a:t>(methods)</a:t>
            </a:r>
          </a:p>
          <a:p>
            <a:pPr lvl="2"/>
            <a:r>
              <a:rPr lang="en-US">
                <a:solidFill>
                  <a:srgbClr val="0000FF"/>
                </a:solidFill>
                <a:latin typeface="+mj-lt"/>
              </a:rPr>
              <a:t>int</a:t>
            </a:r>
            <a:r>
              <a:rPr lang="en-US">
                <a:latin typeface="+mj-lt"/>
              </a:rPr>
              <a:t> bar() { </a:t>
            </a:r>
            <a:r>
              <a:rPr lang="en-US">
                <a:solidFill>
                  <a:srgbClr val="BFBFBF"/>
                </a:solidFill>
                <a:latin typeface="+mj-lt"/>
              </a:rPr>
              <a:t>...</a:t>
            </a:r>
            <a:r>
              <a:rPr lang="en-US">
                <a:latin typeface="+mj-lt"/>
              </a:rPr>
              <a:t> } </a:t>
            </a:r>
            <a:r>
              <a:rPr lang="en-US">
                <a:solidFill>
                  <a:srgbClr val="007B00"/>
                </a:solidFill>
                <a:latin typeface="+mj-lt"/>
              </a:rPr>
              <a:t>// objects of class have function bar</a:t>
            </a:r>
          </a:p>
          <a:p>
            <a:pPr lvl="2"/>
            <a:endParaRPr lang="en-US"/>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909960"/>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effectLst/>
                <a:latin typeface="Consolas" panose="020B0609020204030204" pitchFamily="49" charset="0"/>
                <a:cs typeface="Consolas" panose="020B0609020204030204" pitchFamily="49" charset="0"/>
              </a:rPr>
              <a:t>class</a:t>
            </a: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ClassName</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VariableOneType</a:t>
            </a:r>
            <a:r>
              <a:rPr lang="en-US">
                <a:latin typeface="Consolas" panose="020B0609020204030204" pitchFamily="49" charset="0"/>
                <a:cs typeface="Consolas" panose="020B0609020204030204" pitchFamily="49" charset="0"/>
              </a:rPr>
              <a:t> variableOne;</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FunctionOneReturnType</a:t>
            </a:r>
            <a:r>
              <a:rPr lang="en-US">
                <a:latin typeface="Consolas" panose="020B0609020204030204" pitchFamily="49" charset="0"/>
                <a:cs typeface="Consolas" panose="020B0609020204030204" pitchFamily="49" charset="0"/>
              </a:rPr>
              <a:t> functionOneName(</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 </a:t>
            </a:r>
            <a:r>
              <a:rPr lang="en-US">
                <a:solidFill>
                  <a:srgbClr val="BFBFBF"/>
                </a:solidFill>
                <a:latin typeface="Consolas" panose="020B0609020204030204" pitchFamily="49" charset="0"/>
                <a:cs typeface="Consolas" panose="020B0609020204030204" pitchFamily="49" charset="0"/>
              </a:rPr>
              <a:t>... </a:t>
            </a:r>
            <a:r>
              <a:rPr lang="en-US">
                <a:latin typeface="Consolas" panose="020B0609020204030204" pitchFamily="49" charset="0"/>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    </a:t>
            </a:r>
            <a:r>
              <a:rPr lang="en-US">
                <a:solidFill>
                  <a:srgbClr val="BFBFBF"/>
                </a:solidFill>
                <a:latin typeface="Consolas" panose="020B0609020204030204" pitchFamily="49" charset="0"/>
                <a:ea typeface="Segoe UI Emoji" panose="020B0502040204020203" pitchFamily="34" charset="0"/>
                <a:cs typeface="Consolas" panose="020B0609020204030204" pitchFamily="49" charset="0"/>
              </a:rPr>
              <a:t>...</a:t>
            </a:r>
            <a:endParaRPr lang="en-US">
              <a:solidFill>
                <a:srgbClr val="BFBFBF"/>
              </a:solidFill>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76896668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class (2/2)</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924335"/>
            <a:ext cx="8229600" cy="4025717"/>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variables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constructor</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methods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length()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81179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dot</a:t>
            </a:r>
          </a:p>
        </p:txBody>
      </p:sp>
    </p:spTree>
    <p:extLst>
      <p:ext uri="{BB962C8B-B14F-4D97-AF65-F5344CB8AC3E}">
        <p14:creationId xmlns:p14="http://schemas.microsoft.com/office/powerpoint/2010/main" val="86778822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dot</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the </a:t>
            </a:r>
            <a:r>
              <a:rPr lang="en-US" b="1"/>
              <a:t>dot</a:t>
            </a:r>
            <a:r>
              <a:rPr lang="en-US"/>
              <a:t> operator is used to access an object's variables and functions</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460103"/>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a.x</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a.y</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solidFill>
                  <a:srgbClr val="000080"/>
                </a:solidFill>
                <a:latin typeface="Consolas" panose="020B0609020204030204" pitchFamily="49" charset="0"/>
                <a:cs typeface="Consolas" panose="020B0609020204030204" pitchFamily="49" charset="0"/>
              </a:rPr>
              <a:t>System</a:t>
            </a:r>
            <a:r>
              <a:rPr lang="en-US" err="1">
                <a:latin typeface="Consolas" panose="020B0609020204030204" pitchFamily="49" charset="0"/>
                <a:cs typeface="Consolas" panose="020B0609020204030204" pitchFamily="49" charset="0"/>
              </a:rPr>
              <a:t>.out.println</a:t>
            </a:r>
            <a:r>
              <a:rPr lang="en-US">
                <a:latin typeface="Consolas" panose="020B0609020204030204" pitchFamily="49" charset="0"/>
                <a:cs typeface="Consolas" panose="020B0609020204030204" pitchFamily="49" charset="0"/>
              </a:rPr>
              <a:t>(</a:t>
            </a:r>
            <a:r>
              <a:rPr lang="en-US" err="1">
                <a:latin typeface="Consolas" panose="020B0609020204030204" pitchFamily="49" charset="0"/>
                <a:cs typeface="Consolas" panose="020B0609020204030204" pitchFamily="49" charset="0"/>
              </a:rPr>
              <a:t>a.length</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5.0 </a:t>
            </a:r>
          </a:p>
        </p:txBody>
      </p:sp>
    </p:spTree>
    <p:extLst>
      <p:ext uri="{BB962C8B-B14F-4D97-AF65-F5344CB8AC3E}">
        <p14:creationId xmlns:p14="http://schemas.microsoft.com/office/powerpoint/2010/main" val="321987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terminology</a:t>
            </a:r>
          </a:p>
        </p:txBody>
      </p:sp>
    </p:spTree>
    <p:extLst>
      <p:ext uri="{BB962C8B-B14F-4D97-AF65-F5344CB8AC3E}">
        <p14:creationId xmlns:p14="http://schemas.microsoft.com/office/powerpoint/2010/main" val="166103787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43817C-CB46-9FEB-D1D5-C1C833518529}"/>
              </a:ext>
            </a:extLst>
          </p:cNvPr>
          <p:cNvSpPr>
            <a:spLocks noGrp="1"/>
          </p:cNvSpPr>
          <p:nvPr>
            <p:ph type="title"/>
          </p:nvPr>
        </p:nvSpPr>
        <p:spPr/>
        <p:txBody>
          <a:bodyPr/>
          <a:lstStyle/>
          <a:p>
            <a:r>
              <a:rPr lang="en-US"/>
              <a:t>class vs. object (instance of a class)</a:t>
            </a:r>
          </a:p>
        </p:txBody>
      </p:sp>
      <p:sp>
        <p:nvSpPr>
          <p:cNvPr id="4" name="Content Placeholder 3">
            <a:extLst>
              <a:ext uri="{FF2B5EF4-FFF2-40B4-BE49-F238E27FC236}">
                <a16:creationId xmlns:a16="http://schemas.microsoft.com/office/drawing/2014/main" id="{F1B927CD-93CC-C5E6-136C-9DA40E8538CA}"/>
              </a:ext>
            </a:extLst>
          </p:cNvPr>
          <p:cNvSpPr>
            <a:spLocks noGrp="1"/>
          </p:cNvSpPr>
          <p:nvPr>
            <p:ph sz="quarter" idx="10"/>
          </p:nvPr>
        </p:nvSpPr>
        <p:spPr/>
        <p:txBody>
          <a:bodyPr/>
          <a:lstStyle/>
          <a:p>
            <a:r>
              <a:rPr lang="en-US"/>
              <a:t>a </a:t>
            </a:r>
            <a:r>
              <a:rPr lang="en-US" b="1"/>
              <a:t>class</a:t>
            </a:r>
            <a:r>
              <a:rPr lang="en-US"/>
              <a:t> is NOT the same thing as an </a:t>
            </a:r>
            <a:r>
              <a:rPr lang="en-US" b="1"/>
              <a:t>object</a:t>
            </a:r>
          </a:p>
          <a:p>
            <a:pPr lvl="1"/>
            <a:r>
              <a:rPr lang="en-US"/>
              <a:t>a class is "a blueprint for making objects"</a:t>
            </a:r>
          </a:p>
          <a:p>
            <a:pPr lvl="1"/>
            <a:r>
              <a:rPr lang="en-US"/>
              <a:t>we can make an </a:t>
            </a:r>
            <a:r>
              <a:rPr lang="en-US" b="1"/>
              <a:t>instance of a class</a:t>
            </a:r>
            <a:r>
              <a:rPr lang="en-US"/>
              <a:t> (an </a:t>
            </a:r>
            <a:r>
              <a:rPr lang="en-US" b="1"/>
              <a:t>object</a:t>
            </a:r>
            <a:r>
              <a:rPr lang="en-US"/>
              <a:t>) using the </a:t>
            </a:r>
            <a:r>
              <a:rPr lang="en-US" b="1"/>
              <a:t>new</a:t>
            </a:r>
            <a:r>
              <a:rPr lang="en-US"/>
              <a:t> keyword</a:t>
            </a:r>
          </a:p>
          <a:p>
            <a:pPr lvl="2"/>
            <a:r>
              <a:rPr lang="en-US"/>
              <a:t>this is called "instantiating the class"</a:t>
            </a:r>
          </a:p>
        </p:txBody>
      </p:sp>
    </p:spTree>
    <p:extLst>
      <p:ext uri="{BB962C8B-B14F-4D97-AF65-F5344CB8AC3E}">
        <p14:creationId xmlns:p14="http://schemas.microsoft.com/office/powerpoint/2010/main" val="4622804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242AE-704C-8FFD-4416-02A1A5BDC5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38BAEB-39B1-B292-E4FB-3CBA6C0729CE}"/>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2230751320"/>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new and constructors</a:t>
            </a:r>
          </a:p>
        </p:txBody>
      </p:sp>
    </p:spTree>
    <p:extLst>
      <p:ext uri="{BB962C8B-B14F-4D97-AF65-F5344CB8AC3E}">
        <p14:creationId xmlns:p14="http://schemas.microsoft.com/office/powerpoint/2010/main" val="300062988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new</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the </a:t>
            </a:r>
            <a:r>
              <a:rPr lang="en-US" b="1"/>
              <a:t>new</a:t>
            </a:r>
            <a:r>
              <a:rPr lang="en-US"/>
              <a:t> keyword create a new instance of a class</a:t>
            </a:r>
            <a:br>
              <a:rPr lang="en-US"/>
            </a:br>
            <a:r>
              <a:rPr lang="en-US"/>
              <a:t>and calls its appropriate </a:t>
            </a:r>
            <a:r>
              <a:rPr lang="en-US" b="1"/>
              <a:t>constructor</a:t>
            </a:r>
          </a:p>
          <a:p>
            <a:pPr lvl="1"/>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int[5]; </a:t>
            </a:r>
            <a:r>
              <a:rPr lang="en-US">
                <a:solidFill>
                  <a:srgbClr val="007B00"/>
                </a:solidFill>
                <a:latin typeface="Consolas" panose="020B0609020204030204" pitchFamily="49" charset="0"/>
                <a:cs typeface="Consolas" panose="020B0609020204030204" pitchFamily="49" charset="0"/>
              </a:rPr>
              <a:t>// { 0, 0, 0, 0, 0 }</a:t>
            </a:r>
          </a:p>
          <a:p>
            <a:pPr lvl="1"/>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(3.0, 4.0)</a:t>
            </a:r>
          </a:p>
          <a:p>
            <a:pPr lvl="1"/>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string</a:t>
            </a:r>
          </a:p>
          <a:p>
            <a:pPr lvl="2"/>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string = </a:t>
            </a:r>
            <a:r>
              <a:rPr lang="en-US">
                <a:solidFill>
                  <a:srgbClr val="B60E0E"/>
                </a:solidFill>
                <a:latin typeface="Consolas" panose="020B0609020204030204" pitchFamily="49" charset="0"/>
                <a:cs typeface="Consolas" panose="020B0609020204030204" pitchFamily="49" charset="0"/>
              </a:rPr>
              <a:t>"strings are their own thing"</a:t>
            </a:r>
            <a:r>
              <a:rPr lang="en-US">
                <a:latin typeface="Consolas" panose="020B0609020204030204" pitchFamily="49" charset="0"/>
                <a:cs typeface="Consolas" panose="020B0609020204030204" pitchFamily="49" charset="0"/>
              </a:rPr>
              <a:t>;</a:t>
            </a: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array when using {} syntax</a:t>
            </a:r>
          </a:p>
          <a:p>
            <a:pPr lvl="2"/>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 1, 2, 3 };</a:t>
            </a:r>
          </a:p>
          <a:p>
            <a:pPr lvl="2"/>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endParaRPr lang="en-US" b="1">
              <a:cs typeface="Consolas" panose="020B0609020204030204" pitchFamily="49" charset="0"/>
            </a:endParaRPr>
          </a:p>
        </p:txBody>
      </p:sp>
    </p:spTree>
    <p:extLst>
      <p:ext uri="{BB962C8B-B14F-4D97-AF65-F5344CB8AC3E}">
        <p14:creationId xmlns:p14="http://schemas.microsoft.com/office/powerpoint/2010/main" val="348442875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constructors (1/2)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a </a:t>
            </a:r>
            <a:r>
              <a:rPr lang="en-US" b="1"/>
              <a:t>constructor</a:t>
            </a:r>
            <a:r>
              <a:rPr lang="en-US"/>
              <a:t> is called when an object is created</a:t>
            </a:r>
          </a:p>
          <a:p>
            <a:pPr lvl="1"/>
            <a:r>
              <a:rPr lang="en-US"/>
              <a:t>if the class does not have a constructor, then the </a:t>
            </a:r>
            <a:r>
              <a:rPr lang="en-US" b="1"/>
              <a:t>default constructor</a:t>
            </a:r>
            <a:r>
              <a:rPr lang="en-US"/>
              <a:t> must be called, which takes no arguments and sets all variables to zero</a:t>
            </a:r>
          </a:p>
          <a:p>
            <a:pPr lvl="2"/>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(3.0, 4.0)</a:t>
            </a:r>
          </a:p>
          <a:p>
            <a:pPr lvl="2"/>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b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a:t>
            </a:r>
          </a:p>
          <a:p>
            <a:pPr lvl="2"/>
            <a:endParaRPr lang="en-US">
              <a:solidFill>
                <a:srgbClr val="007B00"/>
              </a:solidFill>
              <a:latin typeface="Consolas" panose="020B0609020204030204" pitchFamily="49" charset="0"/>
              <a:cs typeface="Consolas" panose="020B0609020204030204" pitchFamily="49" charset="0"/>
            </a:endParaRP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6758228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constructors (2/2)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a (non-default) </a:t>
            </a:r>
            <a:r>
              <a:rPr lang="en-US" b="1"/>
              <a:t>constructor</a:t>
            </a:r>
            <a:r>
              <a:rPr lang="en-US"/>
              <a:t> is never necessary, but is often convenient</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465FDD30-3D29-DE53-FC5D-B91C67D9A4D0}"/>
              </a:ext>
            </a:extLst>
          </p:cNvPr>
          <p:cNvSpPr txBox="1"/>
          <p:nvPr/>
        </p:nvSpPr>
        <p:spPr>
          <a:xfrm>
            <a:off x="457200" y="1460103"/>
            <a:ext cx="8229600" cy="369332"/>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4.0)</a:t>
            </a:r>
            <a:endParaRPr lang="en-US">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EF8FA716-B507-1DD6-C4BB-59A525466ACE}"/>
              </a:ext>
            </a:extLst>
          </p:cNvPr>
          <p:cNvSpPr txBox="1"/>
          <p:nvPr/>
        </p:nvSpPr>
        <p:spPr>
          <a:xfrm>
            <a:off x="457200" y="2051510"/>
            <a:ext cx="8229600" cy="923330"/>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(0.0,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a.x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a.y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4.0)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7165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this</a:t>
            </a:r>
            <a:br>
              <a:rPr lang="en-US"/>
            </a:br>
            <a:r>
              <a:rPr lang="en-US" sz="3200"/>
              <a:t>🐍 in Python, </a:t>
            </a:r>
            <a:r>
              <a:rPr lang="en-US" sz="3200">
                <a:latin typeface="+mj-lt"/>
              </a:rPr>
              <a:t>this</a:t>
            </a:r>
            <a:r>
              <a:rPr lang="en-US" sz="3200"/>
              <a:t> is </a:t>
            </a:r>
            <a:r>
              <a:rPr lang="en-US" sz="3200">
                <a:latin typeface="+mj-lt"/>
              </a:rPr>
              <a:t>self</a:t>
            </a:r>
            <a:endParaRPr lang="en-US"/>
          </a:p>
        </p:txBody>
      </p:sp>
    </p:spTree>
    <p:extLst>
      <p:ext uri="{BB962C8B-B14F-4D97-AF65-F5344CB8AC3E}">
        <p14:creationId xmlns:p14="http://schemas.microsoft.com/office/powerpoint/2010/main" val="34340822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this (1/2)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b="1"/>
              <a:t>this</a:t>
            </a:r>
            <a:r>
              <a:rPr lang="en-US"/>
              <a:t> is a reference to the instance of the class whose function we're inside of</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373097"/>
            <a:ext cx="8229600" cy="3970318"/>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double y)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x;</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y;</a:t>
            </a:r>
          </a:p>
          <a:p>
            <a:r>
              <a:rPr lang="en-US">
                <a:latin typeface="Consolas" panose="020B0609020204030204" pitchFamily="49" charset="0"/>
                <a:cs typeface="Consolas" panose="020B0609020204030204" pitchFamily="49" charset="0"/>
              </a:rPr>
              <a:t>    }</a:t>
            </a:r>
          </a:p>
          <a:p>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plus(</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other)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other.x,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other.y);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solidFill>
                  <a:srgbClr val="BFBFBF"/>
                </a:solidFill>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015030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this (2/2)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b="1"/>
              <a:t>this</a:t>
            </a:r>
            <a:r>
              <a:rPr lang="en-US"/>
              <a:t> is especially useful inside a constructor (elsewhere it's usually optional)</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373097"/>
            <a:ext cx="8229600" cy="3970318"/>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double y)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x;</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y;</a:t>
            </a:r>
          </a:p>
          <a:p>
            <a:r>
              <a:rPr lang="en-US">
                <a:latin typeface="Consolas" panose="020B0609020204030204" pitchFamily="49" charset="0"/>
                <a:cs typeface="Consolas" panose="020B0609020204030204" pitchFamily="49" charset="0"/>
              </a:rPr>
              <a:t>    }</a:t>
            </a:r>
          </a:p>
          <a:p>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plus(</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other)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(x + other.x, y + other.y);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solidFill>
                  <a:srgbClr val="BFBFBF"/>
                </a:solidFill>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12528952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271304"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 would you like Your Homework-02 Code to be prominently featured in our tutorial today?! </a:t>
            </a:r>
            <a:r>
              <a:rPr lang="en-US" sz="1600">
                <a:solidFill>
                  <a:schemeClr val="accent4"/>
                </a:solidFill>
              </a:rPr>
              <a:t>first come first served</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memory?</a:t>
            </a:r>
          </a:p>
          <a:p>
            <a:r>
              <a:rPr lang="en-US" sz="2400">
                <a:solidFill>
                  <a:schemeClr val="accent5"/>
                </a:solidFill>
                <a:cs typeface="Consolas" panose="020B0609020204030204" pitchFamily="49" charset="0"/>
              </a:rPr>
              <a:t>what is a memory?</a:t>
            </a:r>
          </a:p>
          <a:p>
            <a:r>
              <a:rPr lang="en-US" sz="2400">
                <a:solidFill>
                  <a:schemeClr val="accent5"/>
                </a:solidFill>
                <a:cs typeface="Consolas" panose="020B0609020204030204" pitchFamily="49" charset="0"/>
              </a:rPr>
              <a:t>can you trust your memory?</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class tutorial</a:t>
            </a:r>
          </a:p>
        </p:txBody>
      </p:sp>
      <p:pic>
        <p:nvPicPr>
          <p:cNvPr id="1026" name="Picture 2" descr="inside out memory shelves">
            <a:extLst>
              <a:ext uri="{FF2B5EF4-FFF2-40B4-BE49-F238E27FC236}">
                <a16:creationId xmlns:a16="http://schemas.microsoft.com/office/drawing/2014/main" id="{1B7B52C4-492B-2175-8E9E-60F12781C1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4286" y="2125435"/>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84520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CB0AD-C97B-6A01-9F42-65F29E04F9B6}"/>
              </a:ext>
            </a:extLst>
          </p:cNvPr>
          <p:cNvSpPr>
            <a:spLocks noGrp="1"/>
          </p:cNvSpPr>
          <p:nvPr>
            <p:ph type="title"/>
          </p:nvPr>
        </p:nvSpPr>
        <p:spPr/>
        <p:txBody>
          <a:bodyPr/>
          <a:lstStyle/>
          <a:p>
            <a:r>
              <a:rPr lang="en-US"/>
              <a:t>HW-00 has been graded</a:t>
            </a:r>
          </a:p>
        </p:txBody>
      </p:sp>
    </p:spTree>
    <p:extLst>
      <p:ext uri="{BB962C8B-B14F-4D97-AF65-F5344CB8AC3E}">
        <p14:creationId xmlns:p14="http://schemas.microsoft.com/office/powerpoint/2010/main" val="163197847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CB0AD-C97B-6A01-9F42-65F29E04F9B6}"/>
              </a:ext>
            </a:extLst>
          </p:cNvPr>
          <p:cNvSpPr>
            <a:spLocks noGrp="1"/>
          </p:cNvSpPr>
          <p:nvPr>
            <p:ph type="title"/>
          </p:nvPr>
        </p:nvSpPr>
        <p:spPr/>
        <p:txBody>
          <a:bodyPr/>
          <a:lstStyle/>
          <a:p>
            <a:r>
              <a:rPr lang="en-US"/>
              <a:t>HW-01 is being graded...</a:t>
            </a:r>
          </a:p>
        </p:txBody>
      </p:sp>
    </p:spTree>
    <p:extLst>
      <p:ext uri="{BB962C8B-B14F-4D97-AF65-F5344CB8AC3E}">
        <p14:creationId xmlns:p14="http://schemas.microsoft.com/office/powerpoint/2010/main" val="1205051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9916FD-09DB-920B-EF31-34ABF7097ECD}"/>
              </a:ext>
            </a:extLst>
          </p:cNvPr>
          <p:cNvSpPr>
            <a:spLocks noGrp="1"/>
          </p:cNvSpPr>
          <p:nvPr>
            <p:ph type="title"/>
          </p:nvPr>
        </p:nvSpPr>
        <p:spPr/>
        <p:txBody>
          <a:bodyPr/>
          <a:lstStyle/>
          <a:p>
            <a:r>
              <a:rPr lang="en-US"/>
              <a:t>what is CS 136?</a:t>
            </a:r>
          </a:p>
        </p:txBody>
      </p:sp>
      <p:sp>
        <p:nvSpPr>
          <p:cNvPr id="4" name="Content Placeholder 3">
            <a:extLst>
              <a:ext uri="{FF2B5EF4-FFF2-40B4-BE49-F238E27FC236}">
                <a16:creationId xmlns:a16="http://schemas.microsoft.com/office/drawing/2014/main" id="{1F8DA952-E12C-2585-A7E6-77C8B8E03C86}"/>
              </a:ext>
            </a:extLst>
          </p:cNvPr>
          <p:cNvSpPr>
            <a:spLocks noGrp="1"/>
          </p:cNvSpPr>
          <p:nvPr>
            <p:ph sz="quarter" idx="10"/>
          </p:nvPr>
        </p:nvSpPr>
        <p:spPr/>
        <p:txBody>
          <a:bodyPr/>
          <a:lstStyle/>
          <a:p>
            <a:r>
              <a:rPr lang="en-US"/>
              <a:t>a computer science major requirement 🎉</a:t>
            </a:r>
          </a:p>
          <a:p>
            <a:r>
              <a:rPr lang="en-US"/>
              <a:t>a bridge between coding and theory</a:t>
            </a:r>
          </a:p>
          <a:p>
            <a:r>
              <a:rPr lang="en-US"/>
              <a:t>about how you store data (</a:t>
            </a:r>
            <a:r>
              <a:rPr lang="en-US" b="1"/>
              <a:t>HINT: </a:t>
            </a:r>
            <a:r>
              <a:rPr lang="en-US"/>
              <a:t>in an array)</a:t>
            </a:r>
          </a:p>
          <a:p>
            <a:r>
              <a:rPr lang="en-US"/>
              <a:t>harder problems</a:t>
            </a:r>
          </a:p>
          <a:p>
            <a:r>
              <a:rPr lang="en-US"/>
              <a:t>bigger problems</a:t>
            </a:r>
          </a:p>
          <a:p>
            <a:r>
              <a:rPr lang="en-US"/>
              <a:t>good prep for coding interviews 💸</a:t>
            </a:r>
          </a:p>
          <a:p>
            <a:r>
              <a:rPr lang="en-US"/>
              <a:t>going beyond "it works" to different measures of "good"</a:t>
            </a:r>
          </a:p>
          <a:p>
            <a:pPr lvl="1"/>
            <a:r>
              <a:rPr lang="en-US"/>
              <a:t>speed 🦔</a:t>
            </a:r>
          </a:p>
          <a:p>
            <a:pPr lvl="1"/>
            <a:r>
              <a:rPr lang="en-US"/>
              <a:t>space 🐘</a:t>
            </a:r>
          </a:p>
          <a:p>
            <a:pPr lvl="1"/>
            <a:r>
              <a:rPr lang="en-US"/>
              <a:t>elegance? ✨</a:t>
            </a:r>
          </a:p>
          <a:p>
            <a:endParaRPr lang="en-US"/>
          </a:p>
        </p:txBody>
      </p:sp>
    </p:spTree>
    <p:extLst>
      <p:ext uri="{BB962C8B-B14F-4D97-AF65-F5344CB8AC3E}">
        <p14:creationId xmlns:p14="http://schemas.microsoft.com/office/powerpoint/2010/main" val="12592149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FCE9A-7191-488F-FF60-2F82D2E46B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D846E-EC9C-2A0C-F41A-151DB5565293}"/>
              </a:ext>
            </a:extLst>
          </p:cNvPr>
          <p:cNvSpPr>
            <a:spLocks noGrp="1"/>
          </p:cNvSpPr>
          <p:nvPr>
            <p:ph type="title"/>
          </p:nvPr>
        </p:nvSpPr>
        <p:spPr/>
        <p:txBody>
          <a:bodyPr>
            <a:normAutofit/>
          </a:bodyPr>
          <a:lstStyle/>
          <a:p>
            <a:r>
              <a:rPr lang="en-US"/>
              <a:t>a variable in Java has a type</a:t>
            </a:r>
          </a:p>
        </p:txBody>
      </p:sp>
      <p:sp>
        <p:nvSpPr>
          <p:cNvPr id="4" name="TextBox 3">
            <a:extLst>
              <a:ext uri="{FF2B5EF4-FFF2-40B4-BE49-F238E27FC236}">
                <a16:creationId xmlns:a16="http://schemas.microsoft.com/office/drawing/2014/main" id="{C1DBD15F-3583-F882-114B-B47D26A294F7}"/>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7295C3B3-EBFD-1C73-150C-17C8BDFBEA37}"/>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20110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a:blip r:embed="rId2"/>
          <a:stretch>
            <a:fillRect/>
          </a:stretch>
        </p:blipFill>
        <p:spPr>
          <a:xfrm>
            <a:off x="1862137" y="1409700"/>
            <a:ext cx="5419725" cy="2324100"/>
          </a:xfrm>
          <a:prstGeom prst="rect">
            <a:avLst/>
          </a:prstGeom>
        </p:spPr>
      </p:pic>
    </p:spTree>
    <p:extLst>
      <p:ext uri="{BB962C8B-B14F-4D97-AF65-F5344CB8AC3E}">
        <p14:creationId xmlns:p14="http://schemas.microsoft.com/office/powerpoint/2010/main" val="32606933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rotWithShape="1">
          <a:blip r:embed="rId2"/>
          <a:srcRect l="14199" t="68573" r="12965" b="17673"/>
          <a:stretch/>
        </p:blipFill>
        <p:spPr>
          <a:xfrm>
            <a:off x="520232" y="2571750"/>
            <a:ext cx="8170444" cy="661636"/>
          </a:xfrm>
          <a:prstGeom prst="rect">
            <a:avLst/>
          </a:prstGeom>
        </p:spPr>
      </p:pic>
    </p:spTree>
    <p:extLst>
      <p:ext uri="{BB962C8B-B14F-4D97-AF65-F5344CB8AC3E}">
        <p14:creationId xmlns:p14="http://schemas.microsoft.com/office/powerpoint/2010/main" val="301040943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rotWithShape="1">
          <a:blip r:embed="rId2"/>
          <a:srcRect l="19569" t="68573" r="53657" b="19218"/>
          <a:stretch/>
        </p:blipFill>
        <p:spPr>
          <a:xfrm>
            <a:off x="0" y="1675936"/>
            <a:ext cx="9162276" cy="1791628"/>
          </a:xfrm>
          <a:prstGeom prst="rect">
            <a:avLst/>
          </a:prstGeom>
        </p:spPr>
      </p:pic>
    </p:spTree>
    <p:extLst>
      <p:ext uri="{BB962C8B-B14F-4D97-AF65-F5344CB8AC3E}">
        <p14:creationId xmlns:p14="http://schemas.microsoft.com/office/powerpoint/2010/main" val="126438227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32ECD-21C5-303D-EAA7-7CE6B10DBA17}"/>
              </a:ext>
            </a:extLst>
          </p:cNvPr>
          <p:cNvSpPr>
            <a:spLocks noGrp="1"/>
          </p:cNvSpPr>
          <p:nvPr>
            <p:ph type="title"/>
          </p:nvPr>
        </p:nvSpPr>
        <p:spPr/>
        <p:txBody>
          <a:bodyPr/>
          <a:lstStyle/>
          <a:p>
            <a:r>
              <a:rPr lang="en-US"/>
              <a:t>most of you did not do this</a:t>
            </a:r>
          </a:p>
        </p:txBody>
      </p:sp>
    </p:spTree>
    <p:extLst>
      <p:ext uri="{BB962C8B-B14F-4D97-AF65-F5344CB8AC3E}">
        <p14:creationId xmlns:p14="http://schemas.microsoft.com/office/powerpoint/2010/main" val="113646687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8" name="Picture 4" descr="YARN | I'm not mad. I'm just disappointed. | The Good Place (2016) S02E09  Best Self | Video clips by quotes | 77c49da3 | 紗">
            <a:extLst>
              <a:ext uri="{FF2B5EF4-FFF2-40B4-BE49-F238E27FC236}">
                <a16:creationId xmlns:a16="http://schemas.microsoft.com/office/drawing/2014/main" id="{34F652B2-5284-1BFA-8772-10AB760411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504950"/>
            <a:ext cx="38100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25284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32ECD-21C5-303D-EAA7-7CE6B10DBA17}"/>
              </a:ext>
            </a:extLst>
          </p:cNvPr>
          <p:cNvSpPr>
            <a:spLocks noGrp="1"/>
          </p:cNvSpPr>
          <p:nvPr>
            <p:ph type="title"/>
          </p:nvPr>
        </p:nvSpPr>
        <p:spPr/>
        <p:txBody>
          <a:bodyPr/>
          <a:lstStyle/>
          <a:p>
            <a:r>
              <a:rPr lang="en-US"/>
              <a:t>you have 24 hours to do this</a:t>
            </a:r>
          </a:p>
        </p:txBody>
      </p:sp>
    </p:spTree>
    <p:extLst>
      <p:ext uri="{BB962C8B-B14F-4D97-AF65-F5344CB8AC3E}">
        <p14:creationId xmlns:p14="http://schemas.microsoft.com/office/powerpoint/2010/main" val="350372691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idx="4294967295"/>
          </p:nvPr>
        </p:nvSpPr>
        <p:spPr>
          <a:xfrm>
            <a:off x="457200" y="2143125"/>
            <a:ext cx="8229600" cy="857250"/>
          </a:xfrm>
        </p:spPr>
        <p:txBody>
          <a:bodyPr/>
          <a:lstStyle/>
          <a:p>
            <a:r>
              <a:rPr lang="en-US"/>
              <a:t>record LEC 01</a:t>
            </a:r>
          </a:p>
        </p:txBody>
      </p:sp>
    </p:spTree>
    <p:extLst>
      <p:ext uri="{BB962C8B-B14F-4D97-AF65-F5344CB8AC3E}">
        <p14:creationId xmlns:p14="http://schemas.microsoft.com/office/powerpoint/2010/main" val="153173358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sz="6000"/>
              <a:t>Java memory model (references to objects)</a:t>
            </a:r>
          </a:p>
        </p:txBody>
      </p:sp>
    </p:spTree>
    <p:extLst>
      <p:ext uri="{BB962C8B-B14F-4D97-AF65-F5344CB8AC3E}">
        <p14:creationId xmlns:p14="http://schemas.microsoft.com/office/powerpoint/2010/main" val="93371617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references and null</a:t>
            </a:r>
          </a:p>
        </p:txBody>
      </p:sp>
    </p:spTree>
    <p:extLst>
      <p:ext uri="{BB962C8B-B14F-4D97-AF65-F5344CB8AC3E}">
        <p14:creationId xmlns:p14="http://schemas.microsoft.com/office/powerpoint/2010/main" val="316650790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in Java, we deal with </a:t>
            </a:r>
            <a:r>
              <a:rPr lang="en-US" b="1"/>
              <a:t>references to objects</a:t>
            </a:r>
            <a:endParaRPr lang="en-US"/>
          </a:p>
          <a:p>
            <a:pPr lvl="1"/>
            <a:r>
              <a:rPr lang="en-US">
                <a:solidFill>
                  <a:srgbClr val="000080"/>
                </a:solidFill>
                <a:latin typeface="+mj-lt"/>
              </a:rPr>
              <a:t>int</a:t>
            </a:r>
            <a:r>
              <a:rPr lang="en-US">
                <a:latin typeface="+mj-lt"/>
              </a:rPr>
              <a:t>[] foo; </a:t>
            </a:r>
            <a:r>
              <a:rPr lang="en-US">
                <a:solidFill>
                  <a:srgbClr val="007B00"/>
                </a:solidFill>
                <a:latin typeface="+mj-lt"/>
              </a:rPr>
              <a:t>// foo is a reference to an int array</a:t>
            </a:r>
          </a:p>
          <a:p>
            <a:pPr lvl="1"/>
            <a:r>
              <a:rPr lang="en-US">
                <a:solidFill>
                  <a:srgbClr val="000080"/>
                </a:solidFill>
                <a:latin typeface="+mj-lt"/>
              </a:rPr>
              <a:t>String</a:t>
            </a:r>
            <a:r>
              <a:rPr lang="en-US">
                <a:latin typeface="+mj-lt"/>
              </a:rPr>
              <a:t> bar; </a:t>
            </a:r>
            <a:r>
              <a:rPr lang="en-US">
                <a:solidFill>
                  <a:srgbClr val="007B00"/>
                </a:solidFill>
                <a:latin typeface="+mj-lt"/>
              </a:rPr>
              <a:t>// bar is a reference to a String object</a:t>
            </a:r>
          </a:p>
          <a:p>
            <a:pPr lvl="1"/>
            <a:r>
              <a:rPr lang="en-US">
                <a:solidFill>
                  <a:srgbClr val="000080"/>
                </a:solidFill>
                <a:latin typeface="+mj-lt"/>
              </a:rPr>
              <a:t>Vector2</a:t>
            </a:r>
            <a:r>
              <a:rPr lang="en-US">
                <a:latin typeface="+mj-lt"/>
              </a:rPr>
              <a:t> a; </a:t>
            </a:r>
            <a:r>
              <a:rPr lang="en-US">
                <a:solidFill>
                  <a:srgbClr val="007B00"/>
                </a:solidFill>
                <a:latin typeface="+mj-lt"/>
              </a:rPr>
              <a:t>// a is a reference to a Vector2 object</a:t>
            </a:r>
            <a:endParaRPr lang="en-US">
              <a:solidFill>
                <a:srgbClr val="007B00"/>
              </a:solidFill>
            </a:endParaRPr>
          </a:p>
        </p:txBody>
      </p:sp>
    </p:spTree>
    <p:extLst>
      <p:ext uri="{BB962C8B-B14F-4D97-AF65-F5344CB8AC3E}">
        <p14:creationId xmlns:p14="http://schemas.microsoft.com/office/powerpoint/2010/main" val="25704580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724D9-B0F6-FECE-C71F-A1975E2807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C78CCD-7FC5-F62F-1303-9AA9F22E093A}"/>
              </a:ext>
            </a:extLst>
          </p:cNvPr>
          <p:cNvSpPr>
            <a:spLocks noGrp="1"/>
          </p:cNvSpPr>
          <p:nvPr>
            <p:ph type="title"/>
          </p:nvPr>
        </p:nvSpPr>
        <p:spPr/>
        <p:txBody>
          <a:bodyPr>
            <a:normAutofit fontScale="90000"/>
          </a:bodyPr>
          <a:lstStyle/>
          <a:p>
            <a:r>
              <a:rPr lang="en-US" sz="3200" b="1">
                <a:effectLst/>
              </a:rPr>
              <a:t>declaring</a:t>
            </a:r>
            <a:r>
              <a:rPr lang="en-US" sz="3200">
                <a:effectLst/>
              </a:rPr>
              <a:t> and </a:t>
            </a:r>
            <a:r>
              <a:rPr lang="en-US" sz="3200" b="1">
                <a:effectLst/>
              </a:rPr>
              <a:t>initializing</a:t>
            </a:r>
            <a:r>
              <a:rPr lang="en-US" sz="3200">
                <a:effectLst/>
              </a:rPr>
              <a:t> are separate things</a:t>
            </a:r>
            <a:endParaRPr lang="en-US"/>
          </a:p>
        </p:txBody>
      </p:sp>
      <p:sp>
        <p:nvSpPr>
          <p:cNvPr id="3" name="Content Placeholder 2">
            <a:extLst>
              <a:ext uri="{FF2B5EF4-FFF2-40B4-BE49-F238E27FC236}">
                <a16:creationId xmlns:a16="http://schemas.microsoft.com/office/drawing/2014/main" id="{E495827F-8327-0163-2B83-831FCEB5A247}"/>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pPr marL="0" indent="0">
              <a:buNone/>
            </a:pPr>
            <a:endParaRPr lang="en-US">
              <a:solidFill>
                <a:srgbClr val="007B00"/>
              </a:solidFill>
              <a:latin typeface="+mj-lt"/>
            </a:endParaRPr>
          </a:p>
          <a:p>
            <a:r>
              <a:rPr lang="en-US">
                <a:solidFill>
                  <a:srgbClr val="007B00"/>
                </a:solidFill>
                <a:effectLst/>
                <a:latin typeface="+mj-lt"/>
              </a:rPr>
              <a:t>// Option B: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endParaRPr lang="en-US">
              <a:latin typeface="+mj-lt"/>
            </a:endParaRPr>
          </a:p>
        </p:txBody>
      </p:sp>
    </p:spTree>
    <p:extLst>
      <p:ext uri="{BB962C8B-B14F-4D97-AF65-F5344CB8AC3E}">
        <p14:creationId xmlns:p14="http://schemas.microsoft.com/office/powerpoint/2010/main" val="724571615"/>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 </a:t>
            </a:r>
            <a:r>
              <a:rPr lang="en-US" b="1"/>
              <a:t>you can (unintentionally) make multiple reference to one object</a:t>
            </a:r>
            <a:endParaRPr lang="en-US"/>
          </a:p>
        </p:txBody>
      </p:sp>
      <p:sp>
        <p:nvSpPr>
          <p:cNvPr id="2" name="TextBox 1">
            <a:extLst>
              <a:ext uri="{FF2B5EF4-FFF2-40B4-BE49-F238E27FC236}">
                <a16:creationId xmlns:a16="http://schemas.microsoft.com/office/drawing/2014/main" id="{90D05338-0E96-158C-2437-E5A61F3EDF5A}"/>
              </a:ext>
            </a:extLst>
          </p:cNvPr>
          <p:cNvSpPr txBox="1"/>
          <p:nvPr/>
        </p:nvSpPr>
        <p:spPr>
          <a:xfrm>
            <a:off x="457200" y="1478300"/>
            <a:ext cx="8229600" cy="923330"/>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a:ea typeface="Segoe UI Emoji" panose="020B0502040204020203" pitchFamily="34" charset="0"/>
                <a:cs typeface="+mj-cs"/>
              </a:rPr>
              <a:t>3</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0</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 4</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0</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b = a;</a:t>
            </a:r>
          </a:p>
          <a:p>
            <a:r>
              <a:rPr lang="en-US">
                <a:solidFill>
                  <a:srgbClr val="007B00"/>
                </a:solidFill>
                <a:latin typeface="Consolas" panose="020B0609020204030204" pitchFamily="49" charset="0"/>
                <a:cs typeface="Consolas" panose="020B0609020204030204" pitchFamily="49" charset="0"/>
              </a:rPr>
              <a:t>// a and b are references to the same Vector2 object!</a:t>
            </a:r>
          </a:p>
        </p:txBody>
      </p:sp>
      <p:grpSp>
        <p:nvGrpSpPr>
          <p:cNvPr id="7" name="Group 6">
            <a:extLst>
              <a:ext uri="{FF2B5EF4-FFF2-40B4-BE49-F238E27FC236}">
                <a16:creationId xmlns:a16="http://schemas.microsoft.com/office/drawing/2014/main" id="{AAB561B4-0C47-D326-D351-D2D06E139948}"/>
              </a:ext>
            </a:extLst>
          </p:cNvPr>
          <p:cNvGrpSpPr/>
          <p:nvPr/>
        </p:nvGrpSpPr>
        <p:grpSpPr>
          <a:xfrm>
            <a:off x="1151805" y="2733501"/>
            <a:ext cx="6776594" cy="2042454"/>
            <a:chOff x="2168103" y="1928477"/>
            <a:chExt cx="8851769" cy="2667908"/>
          </a:xfrm>
        </p:grpSpPr>
        <p:sp>
          <p:nvSpPr>
            <p:cNvPr id="10" name="Rectangle 9">
              <a:extLst>
                <a:ext uri="{FF2B5EF4-FFF2-40B4-BE49-F238E27FC236}">
                  <a16:creationId xmlns:a16="http://schemas.microsoft.com/office/drawing/2014/main" id="{489AFF3A-DA74-142A-0DEE-9BDAEBC2A478}"/>
                </a:ext>
              </a:extLst>
            </p:cNvPr>
            <p:cNvSpPr/>
            <p:nvPr/>
          </p:nvSpPr>
          <p:spPr>
            <a:xfrm>
              <a:off x="7182679" y="2356491"/>
              <a:ext cx="3631096" cy="146165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solidFill>
                  <a:sysClr val="windowText" lastClr="000000"/>
                </a:solidFill>
                <a:latin typeface="Consolas" panose="020B0609020204030204" pitchFamily="49" charset="0"/>
                <a:cs typeface="Consolas" panose="020B0609020204030204" pitchFamily="49" charset="0"/>
              </a:endParaRPr>
            </a:p>
          </p:txBody>
        </p:sp>
        <p:cxnSp>
          <p:nvCxnSpPr>
            <p:cNvPr id="11" name="Straight Connector 10">
              <a:extLst>
                <a:ext uri="{FF2B5EF4-FFF2-40B4-BE49-F238E27FC236}">
                  <a16:creationId xmlns:a16="http://schemas.microsoft.com/office/drawing/2014/main" id="{66A2B72B-EC76-5AC9-8777-738C8F6A67D3}"/>
                </a:ext>
              </a:extLst>
            </p:cNvPr>
            <p:cNvCxnSpPr>
              <a:cxnSpLocks/>
            </p:cNvCxnSpPr>
            <p:nvPr/>
          </p:nvCxnSpPr>
          <p:spPr>
            <a:xfrm>
              <a:off x="5988710" y="1928477"/>
              <a:ext cx="0" cy="266790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DF24182-126E-5FE7-365A-129280F83E97}"/>
                </a:ext>
              </a:extLst>
            </p:cNvPr>
            <p:cNvSpPr/>
            <p:nvPr/>
          </p:nvSpPr>
          <p:spPr>
            <a:xfrm>
              <a:off x="7385635" y="2814532"/>
              <a:ext cx="1415579" cy="842214"/>
            </a:xfrm>
            <a:prstGeom prst="rect">
              <a:avLst/>
            </a:prstGeom>
            <a:solidFill>
              <a:schemeClr val="accent4">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Consolas" panose="020B0609020204030204" pitchFamily="49" charset="0"/>
                  <a:cs typeface="Consolas" panose="020B0609020204030204" pitchFamily="49" charset="0"/>
                </a:rPr>
                <a:t>3.0</a:t>
              </a:r>
            </a:p>
          </p:txBody>
        </p:sp>
        <p:sp>
          <p:nvSpPr>
            <p:cNvPr id="13" name="TextBox 12">
              <a:extLst>
                <a:ext uri="{FF2B5EF4-FFF2-40B4-BE49-F238E27FC236}">
                  <a16:creationId xmlns:a16="http://schemas.microsoft.com/office/drawing/2014/main" id="{25EB132E-34C3-F4E3-ABC2-C6DBC907B0D7}"/>
                </a:ext>
              </a:extLst>
            </p:cNvPr>
            <p:cNvSpPr txBox="1"/>
            <p:nvPr/>
          </p:nvSpPr>
          <p:spPr>
            <a:xfrm>
              <a:off x="6947824" y="2356491"/>
              <a:ext cx="2291186" cy="482431"/>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x</a:t>
              </a:r>
            </a:p>
          </p:txBody>
        </p:sp>
        <p:sp>
          <p:nvSpPr>
            <p:cNvPr id="14" name="Rectangle 13">
              <a:extLst>
                <a:ext uri="{FF2B5EF4-FFF2-40B4-BE49-F238E27FC236}">
                  <a16:creationId xmlns:a16="http://schemas.microsoft.com/office/drawing/2014/main" id="{8A0FD889-7D45-69FD-5007-8D4E0ECFD820}"/>
                </a:ext>
              </a:extLst>
            </p:cNvPr>
            <p:cNvSpPr/>
            <p:nvPr/>
          </p:nvSpPr>
          <p:spPr>
            <a:xfrm>
              <a:off x="9166493" y="2814532"/>
              <a:ext cx="1415579" cy="842214"/>
            </a:xfrm>
            <a:prstGeom prst="rect">
              <a:avLst/>
            </a:prstGeom>
            <a:solidFill>
              <a:schemeClr val="accent4">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Consolas" panose="020B0609020204030204" pitchFamily="49" charset="0"/>
                  <a:cs typeface="Consolas" panose="020B0609020204030204" pitchFamily="49" charset="0"/>
                </a:rPr>
                <a:t>4.0</a:t>
              </a:r>
            </a:p>
          </p:txBody>
        </p:sp>
        <p:sp>
          <p:nvSpPr>
            <p:cNvPr id="15" name="TextBox 14">
              <a:extLst>
                <a:ext uri="{FF2B5EF4-FFF2-40B4-BE49-F238E27FC236}">
                  <a16:creationId xmlns:a16="http://schemas.microsoft.com/office/drawing/2014/main" id="{A3794CEA-C544-8E8E-FD82-F7F937EEFA06}"/>
                </a:ext>
              </a:extLst>
            </p:cNvPr>
            <p:cNvSpPr txBox="1"/>
            <p:nvPr/>
          </p:nvSpPr>
          <p:spPr>
            <a:xfrm>
              <a:off x="8728686" y="2356491"/>
              <a:ext cx="2291186" cy="482431"/>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y</a:t>
              </a:r>
            </a:p>
          </p:txBody>
        </p:sp>
        <p:sp>
          <p:nvSpPr>
            <p:cNvPr id="16" name="TextBox 15">
              <a:extLst>
                <a:ext uri="{FF2B5EF4-FFF2-40B4-BE49-F238E27FC236}">
                  <a16:creationId xmlns:a16="http://schemas.microsoft.com/office/drawing/2014/main" id="{85090E48-D8C1-66E1-15CE-DCA2F83F2F57}"/>
                </a:ext>
              </a:extLst>
            </p:cNvPr>
            <p:cNvSpPr txBox="1"/>
            <p:nvPr/>
          </p:nvSpPr>
          <p:spPr>
            <a:xfrm>
              <a:off x="2168103" y="2074410"/>
              <a:ext cx="1816982" cy="482431"/>
            </a:xfrm>
            <a:prstGeom prst="rect">
              <a:avLst/>
            </a:prstGeom>
            <a:noFill/>
          </p:spPr>
          <p:txBody>
            <a:bodyPr wrap="square">
              <a:spAutoFit/>
            </a:bodyPr>
            <a:lstStyle/>
            <a:p>
              <a:pPr algn="r"/>
              <a:r>
                <a:rPr lang="en-US">
                  <a:latin typeface="Consolas" panose="020B0609020204030204" pitchFamily="49" charset="0"/>
                  <a:cs typeface="Consolas" panose="020B0609020204030204" pitchFamily="49" charset="0"/>
                </a:rPr>
                <a:t>a</a:t>
              </a:r>
            </a:p>
          </p:txBody>
        </p:sp>
        <p:sp>
          <p:nvSpPr>
            <p:cNvPr id="17" name="TextBox 16">
              <a:extLst>
                <a:ext uri="{FF2B5EF4-FFF2-40B4-BE49-F238E27FC236}">
                  <a16:creationId xmlns:a16="http://schemas.microsoft.com/office/drawing/2014/main" id="{0739356A-1F29-D101-0BBF-C6017FF95965}"/>
                </a:ext>
              </a:extLst>
            </p:cNvPr>
            <p:cNvSpPr txBox="1"/>
            <p:nvPr/>
          </p:nvSpPr>
          <p:spPr>
            <a:xfrm>
              <a:off x="2168103" y="4086175"/>
              <a:ext cx="1816982" cy="482431"/>
            </a:xfrm>
            <a:prstGeom prst="rect">
              <a:avLst/>
            </a:prstGeom>
            <a:noFill/>
          </p:spPr>
          <p:txBody>
            <a:bodyPr wrap="square">
              <a:spAutoFit/>
            </a:bodyPr>
            <a:lstStyle/>
            <a:p>
              <a:pPr algn="r"/>
              <a:r>
                <a:rPr lang="en-US">
                  <a:latin typeface="Consolas" panose="020B0609020204030204" pitchFamily="49" charset="0"/>
                  <a:cs typeface="Consolas" panose="020B0609020204030204" pitchFamily="49" charset="0"/>
                </a:rPr>
                <a:t>b</a:t>
              </a:r>
            </a:p>
          </p:txBody>
        </p:sp>
        <p:cxnSp>
          <p:nvCxnSpPr>
            <p:cNvPr id="18" name="Straight Arrow Connector 17">
              <a:extLst>
                <a:ext uri="{FF2B5EF4-FFF2-40B4-BE49-F238E27FC236}">
                  <a16:creationId xmlns:a16="http://schemas.microsoft.com/office/drawing/2014/main" id="{C871E41C-3CE1-93D1-B177-D00E4AA316E6}"/>
                </a:ext>
              </a:extLst>
            </p:cNvPr>
            <p:cNvCxnSpPr>
              <a:cxnSpLocks/>
              <a:stCxn id="16" idx="3"/>
            </p:cNvCxnSpPr>
            <p:nvPr/>
          </p:nvCxnSpPr>
          <p:spPr>
            <a:xfrm>
              <a:off x="3985085" y="2315626"/>
              <a:ext cx="2994993" cy="758877"/>
            </a:xfrm>
            <a:prstGeom prst="straightConnector1">
              <a:avLst/>
            </a:prstGeom>
            <a:ln w="444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03C1B2C-C66F-16D1-3F1B-28D1306800B1}"/>
                </a:ext>
              </a:extLst>
            </p:cNvPr>
            <p:cNvCxnSpPr>
              <a:cxnSpLocks/>
              <a:stCxn id="17" idx="3"/>
            </p:cNvCxnSpPr>
            <p:nvPr/>
          </p:nvCxnSpPr>
          <p:spPr>
            <a:xfrm flipV="1">
              <a:off x="3985085" y="3220278"/>
              <a:ext cx="2994993" cy="1107113"/>
            </a:xfrm>
            <a:prstGeom prst="straightConnector1">
              <a:avLst/>
            </a:prstGeom>
            <a:ln w="444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48336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null</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a </a:t>
            </a:r>
            <a:r>
              <a:rPr lang="en-US" b="1"/>
              <a:t>null</a:t>
            </a:r>
            <a:r>
              <a:rPr lang="en-US"/>
              <a:t> reference doesn't refer to any object</a:t>
            </a:r>
          </a:p>
          <a:p>
            <a:pPr lvl="1"/>
            <a:r>
              <a:rPr lang="en-US">
                <a:solidFill>
                  <a:srgbClr val="000080"/>
                </a:solidFill>
                <a:latin typeface="+mj-lt"/>
              </a:rPr>
              <a:t>Vector2</a:t>
            </a:r>
            <a:r>
              <a:rPr lang="en-US">
                <a:latin typeface="+mj-lt"/>
              </a:rPr>
              <a:t>[] array = new </a:t>
            </a:r>
            <a:r>
              <a:rPr lang="en-US">
                <a:solidFill>
                  <a:srgbClr val="000080"/>
                </a:solidFill>
                <a:latin typeface="+mj-lt"/>
              </a:rPr>
              <a:t>Vector2</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r>
              <a:rPr lang="en-US">
                <a:solidFill>
                  <a:srgbClr val="000080"/>
                </a:solidFill>
                <a:latin typeface="+mj-lt"/>
              </a:rPr>
              <a:t>Vector2 </a:t>
            </a:r>
            <a:r>
              <a:rPr lang="en-US">
                <a:latin typeface="+mj-lt"/>
              </a:rPr>
              <a:t>a = </a:t>
            </a:r>
            <a:r>
              <a:rPr lang="en-US">
                <a:solidFill>
                  <a:srgbClr val="0000FF"/>
                </a:solidFill>
                <a:latin typeface="+mj-lt"/>
              </a:rPr>
              <a:t>null</a:t>
            </a:r>
            <a:r>
              <a:rPr lang="en-US">
                <a:latin typeface="+mj-lt"/>
              </a:rPr>
              <a:t>;</a:t>
            </a:r>
            <a:endParaRPr lang="en-US">
              <a:solidFill>
                <a:srgbClr val="007B00"/>
              </a:solidFill>
              <a:latin typeface="+mj-lt"/>
            </a:endParaRPr>
          </a:p>
        </p:txBody>
      </p:sp>
    </p:spTree>
    <p:extLst>
      <p:ext uri="{BB962C8B-B14F-4D97-AF65-F5344CB8AC3E}">
        <p14:creationId xmlns:p14="http://schemas.microsoft.com/office/powerpoint/2010/main" val="104199050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the heap</a:t>
            </a:r>
            <a:br>
              <a:rPr lang="en-US"/>
            </a:br>
            <a:r>
              <a:rPr lang="en-US" sz="2800"/>
              <a:t>a reference is a memory address</a:t>
            </a:r>
            <a:br>
              <a:rPr lang="en-US" sz="2800"/>
            </a:br>
            <a:r>
              <a:rPr lang="en-US" sz="2800"/>
              <a:t>a memory address is an integer</a:t>
            </a:r>
            <a:endParaRPr lang="en-US"/>
          </a:p>
        </p:txBody>
      </p:sp>
    </p:spTree>
    <p:extLst>
      <p:ext uri="{BB962C8B-B14F-4D97-AF65-F5344CB8AC3E}">
        <p14:creationId xmlns:p14="http://schemas.microsoft.com/office/powerpoint/2010/main" val="191587972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55D277-14F6-7A10-74F5-878C8C2435F4}"/>
              </a:ext>
            </a:extLst>
          </p:cNvPr>
          <p:cNvSpPr>
            <a:spLocks noGrp="1"/>
          </p:cNvSpPr>
          <p:nvPr>
            <p:ph type="title"/>
          </p:nvPr>
        </p:nvSpPr>
        <p:spPr/>
        <p:txBody>
          <a:bodyPr/>
          <a:lstStyle/>
          <a:p>
            <a:r>
              <a:rPr lang="en-US"/>
              <a:t>the heap</a:t>
            </a:r>
          </a:p>
        </p:txBody>
      </p:sp>
      <p:sp>
        <p:nvSpPr>
          <p:cNvPr id="5" name="Content Placeholder 4">
            <a:extLst>
              <a:ext uri="{FF2B5EF4-FFF2-40B4-BE49-F238E27FC236}">
                <a16:creationId xmlns:a16="http://schemas.microsoft.com/office/drawing/2014/main" id="{6561EE8E-6429-9A77-C093-AA742716CE9C}"/>
              </a:ext>
            </a:extLst>
          </p:cNvPr>
          <p:cNvSpPr>
            <a:spLocks noGrp="1"/>
          </p:cNvSpPr>
          <p:nvPr>
            <p:ph sz="quarter" idx="10"/>
          </p:nvPr>
        </p:nvSpPr>
        <p:spPr/>
        <p:txBody>
          <a:bodyPr/>
          <a:lstStyle/>
          <a:p>
            <a:r>
              <a:rPr lang="en-US"/>
              <a:t>objects made using </a:t>
            </a:r>
            <a:r>
              <a:rPr lang="en-US">
                <a:solidFill>
                  <a:srgbClr val="0000FF"/>
                </a:solidFill>
                <a:latin typeface="Consolas" panose="020B0609020204030204" pitchFamily="49" charset="0"/>
                <a:cs typeface="Consolas" panose="020B0609020204030204" pitchFamily="49" charset="0"/>
              </a:rPr>
              <a:t>new</a:t>
            </a:r>
            <a:r>
              <a:rPr lang="en-US"/>
              <a:t> are stored "on </a:t>
            </a:r>
            <a:r>
              <a:rPr lang="en-US" b="1"/>
              <a:t>the heap</a:t>
            </a:r>
            <a:r>
              <a:rPr lang="en-US"/>
              <a:t>"</a:t>
            </a:r>
          </a:p>
          <a:p>
            <a:pPr lvl="1"/>
            <a:r>
              <a:rPr lang="en-US" b="1"/>
              <a:t>the heap </a:t>
            </a:r>
            <a:r>
              <a:rPr lang="en-US"/>
              <a:t>is a </a:t>
            </a:r>
            <a:r>
              <a:rPr lang="en-US" err="1"/>
              <a:t>huuuuuge</a:t>
            </a:r>
            <a:r>
              <a:rPr lang="en-US"/>
              <a:t> chunk of memory</a:t>
            </a:r>
          </a:p>
          <a:p>
            <a:pPr lvl="2"/>
            <a:r>
              <a:rPr lang="en-US"/>
              <a:t>objects have an </a:t>
            </a:r>
            <a:r>
              <a:rPr lang="en-US" b="1"/>
              <a:t>address</a:t>
            </a:r>
            <a:r>
              <a:rPr lang="en-US"/>
              <a:t> in that memory (that says where they live)</a:t>
            </a:r>
          </a:p>
        </p:txBody>
      </p:sp>
      <p:pic>
        <p:nvPicPr>
          <p:cNvPr id="6" name="Picture 5" descr="The Matrix Nearly Had a Very Different Neo">
            <a:extLst>
              <a:ext uri="{FF2B5EF4-FFF2-40B4-BE49-F238E27FC236}">
                <a16:creationId xmlns:a16="http://schemas.microsoft.com/office/drawing/2014/main" id="{CB1E7639-BCC4-CC68-2C7F-47D2046B8D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5673" y="2115260"/>
            <a:ext cx="5652654" cy="282632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3EB74848-3784-2226-7345-83453AA2F110}"/>
              </a:ext>
            </a:extLst>
          </p:cNvPr>
          <p:cNvGrpSpPr/>
          <p:nvPr/>
        </p:nvGrpSpPr>
        <p:grpSpPr>
          <a:xfrm>
            <a:off x="4452347" y="2721002"/>
            <a:ext cx="1918225" cy="765148"/>
            <a:chOff x="4452347" y="2721002"/>
            <a:chExt cx="1918225" cy="765148"/>
          </a:xfrm>
        </p:grpSpPr>
        <p:sp>
          <p:nvSpPr>
            <p:cNvPr id="8" name="Rectangle 7">
              <a:extLst>
                <a:ext uri="{FF2B5EF4-FFF2-40B4-BE49-F238E27FC236}">
                  <a16:creationId xmlns:a16="http://schemas.microsoft.com/office/drawing/2014/main" id="{7852389F-825C-8A87-B20B-B4AB47EE3689}"/>
                </a:ext>
              </a:extLst>
            </p:cNvPr>
            <p:cNvSpPr/>
            <p:nvPr/>
          </p:nvSpPr>
          <p:spPr>
            <a:xfrm>
              <a:off x="4452347" y="2863850"/>
              <a:ext cx="1918225" cy="501650"/>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11" name="Rectangle 10">
              <a:extLst>
                <a:ext uri="{FF2B5EF4-FFF2-40B4-BE49-F238E27FC236}">
                  <a16:creationId xmlns:a16="http://schemas.microsoft.com/office/drawing/2014/main" id="{DB3FB785-8391-BF3D-7E88-679D9E3BFAC5}"/>
                </a:ext>
              </a:extLst>
            </p:cNvPr>
            <p:cNvSpPr/>
            <p:nvPr/>
          </p:nvSpPr>
          <p:spPr>
            <a:xfrm rot="16200000">
              <a:off x="4141725" y="3031627"/>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0x00a20038</a:t>
              </a:r>
            </a:p>
          </p:txBody>
        </p:sp>
      </p:grpSp>
      <p:grpSp>
        <p:nvGrpSpPr>
          <p:cNvPr id="7" name="Group 6">
            <a:extLst>
              <a:ext uri="{FF2B5EF4-FFF2-40B4-BE49-F238E27FC236}">
                <a16:creationId xmlns:a16="http://schemas.microsoft.com/office/drawing/2014/main" id="{4F771E0A-CA50-1FD4-017B-4B3972EFEA52}"/>
              </a:ext>
            </a:extLst>
          </p:cNvPr>
          <p:cNvGrpSpPr/>
          <p:nvPr/>
        </p:nvGrpSpPr>
        <p:grpSpPr>
          <a:xfrm>
            <a:off x="2267947" y="3851226"/>
            <a:ext cx="907053" cy="765148"/>
            <a:chOff x="2267947" y="3851226"/>
            <a:chExt cx="907053" cy="765148"/>
          </a:xfrm>
        </p:grpSpPr>
        <p:sp>
          <p:nvSpPr>
            <p:cNvPr id="13" name="Rectangle 12">
              <a:extLst>
                <a:ext uri="{FF2B5EF4-FFF2-40B4-BE49-F238E27FC236}">
                  <a16:creationId xmlns:a16="http://schemas.microsoft.com/office/drawing/2014/main" id="{EB5384E1-F4C3-6A39-2355-CB6075F2D240}"/>
                </a:ext>
              </a:extLst>
            </p:cNvPr>
            <p:cNvSpPr/>
            <p:nvPr/>
          </p:nvSpPr>
          <p:spPr>
            <a:xfrm>
              <a:off x="2267947" y="3974948"/>
              <a:ext cx="907053" cy="527202"/>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14" name="Rectangle 13">
              <a:extLst>
                <a:ext uri="{FF2B5EF4-FFF2-40B4-BE49-F238E27FC236}">
                  <a16:creationId xmlns:a16="http://schemas.microsoft.com/office/drawing/2014/main" id="{B1ACA6B2-3CB5-7BAE-02CF-6A463CE7A20A}"/>
                </a:ext>
              </a:extLst>
            </p:cNvPr>
            <p:cNvSpPr/>
            <p:nvPr/>
          </p:nvSpPr>
          <p:spPr>
            <a:xfrm rot="16200000">
              <a:off x="1957325" y="4161851"/>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0x0ff0a147</a:t>
              </a:r>
            </a:p>
          </p:txBody>
        </p:sp>
      </p:grpSp>
      <p:grpSp>
        <p:nvGrpSpPr>
          <p:cNvPr id="2" name="Group 1">
            <a:extLst>
              <a:ext uri="{FF2B5EF4-FFF2-40B4-BE49-F238E27FC236}">
                <a16:creationId xmlns:a16="http://schemas.microsoft.com/office/drawing/2014/main" id="{C096BE10-FCCB-EB6B-C141-BC5CFCF31D84}"/>
              </a:ext>
            </a:extLst>
          </p:cNvPr>
          <p:cNvGrpSpPr/>
          <p:nvPr/>
        </p:nvGrpSpPr>
        <p:grpSpPr>
          <a:xfrm>
            <a:off x="2148874" y="2067658"/>
            <a:ext cx="1918225" cy="765148"/>
            <a:chOff x="2148874" y="2067658"/>
            <a:chExt cx="1918225" cy="765148"/>
          </a:xfrm>
        </p:grpSpPr>
        <p:sp>
          <p:nvSpPr>
            <p:cNvPr id="19" name="Rectangle 18">
              <a:extLst>
                <a:ext uri="{FF2B5EF4-FFF2-40B4-BE49-F238E27FC236}">
                  <a16:creationId xmlns:a16="http://schemas.microsoft.com/office/drawing/2014/main" id="{FC489317-9B64-BDCC-3580-2A89B1C8AEAD}"/>
                </a:ext>
              </a:extLst>
            </p:cNvPr>
            <p:cNvSpPr/>
            <p:nvPr/>
          </p:nvSpPr>
          <p:spPr>
            <a:xfrm>
              <a:off x="2148874" y="2210506"/>
              <a:ext cx="1918225" cy="501650"/>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198CD6C-C8CA-E86B-9ED1-2069DF35F4A7}"/>
                </a:ext>
              </a:extLst>
            </p:cNvPr>
            <p:cNvSpPr/>
            <p:nvPr/>
          </p:nvSpPr>
          <p:spPr>
            <a:xfrm rot="16200000">
              <a:off x="1838252" y="2378283"/>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0x00110022</a:t>
              </a:r>
            </a:p>
          </p:txBody>
        </p:sp>
      </p:grpSp>
    </p:spTree>
    <p:extLst>
      <p:ext uri="{BB962C8B-B14F-4D97-AF65-F5344CB8AC3E}">
        <p14:creationId xmlns:p14="http://schemas.microsoft.com/office/powerpoint/2010/main" val="142912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 Matrix Nearly Had a Very Different Neo">
            <a:extLst>
              <a:ext uri="{FF2B5EF4-FFF2-40B4-BE49-F238E27FC236}">
                <a16:creationId xmlns:a16="http://schemas.microsoft.com/office/drawing/2014/main" id="{53344008-66B8-8E99-8DCD-A7659F46E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498" y="2493929"/>
            <a:ext cx="10286996"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5EBA00D9-4959-978C-4057-9B001460DB4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307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ln>
            <a:solidFill>
              <a:schemeClr val="tx1"/>
            </a:solidFill>
          </a:ln>
        </p:spPr>
        <p:txBody>
          <a:bodyPr/>
          <a:lstStyle/>
          <a:p>
            <a:r>
              <a:rPr lang="en-US" sz="3200">
                <a:solidFill>
                  <a:srgbClr val="000080"/>
                </a:solidFill>
                <a:latin typeface="+mj-lt"/>
              </a:rPr>
              <a:t>Vector2</a:t>
            </a:r>
            <a:r>
              <a:rPr lang="en-US" sz="3200">
                <a:latin typeface="+mj-lt"/>
              </a:rPr>
              <a:t> a = </a:t>
            </a:r>
            <a:r>
              <a:rPr lang="en-US" sz="3200">
                <a:solidFill>
                  <a:srgbClr val="0000FF"/>
                </a:solidFill>
                <a:latin typeface="+mj-lt"/>
              </a:rPr>
              <a:t>new</a:t>
            </a:r>
            <a:r>
              <a:rPr lang="en-US" sz="3200">
                <a:latin typeface="+mj-lt"/>
              </a:rPr>
              <a:t> Vector2(</a:t>
            </a:r>
            <a:r>
              <a:rPr lang="en-US" sz="3200">
                <a:solidFill>
                  <a:srgbClr val="0CB5B5"/>
                </a:solidFill>
                <a:latin typeface="+mj-lt"/>
              </a:rPr>
              <a:t>3</a:t>
            </a:r>
            <a:r>
              <a:rPr lang="en-US" sz="3200">
                <a:latin typeface="+mj-lt"/>
              </a:rPr>
              <a:t>.</a:t>
            </a:r>
            <a:r>
              <a:rPr lang="en-US" sz="3200">
                <a:solidFill>
                  <a:srgbClr val="0CB5B5"/>
                </a:solidFill>
                <a:latin typeface="+mj-lt"/>
              </a:rPr>
              <a:t>0</a:t>
            </a:r>
            <a:r>
              <a:rPr lang="en-US" sz="3200">
                <a:latin typeface="+mj-lt"/>
              </a:rPr>
              <a:t>,</a:t>
            </a:r>
            <a:r>
              <a:rPr lang="en-US" sz="3200">
                <a:solidFill>
                  <a:srgbClr val="0CB5B5"/>
                </a:solidFill>
                <a:latin typeface="+mj-lt"/>
              </a:rPr>
              <a:t> 4</a:t>
            </a:r>
            <a:r>
              <a:rPr lang="en-US" sz="3200">
                <a:latin typeface="+mj-lt"/>
              </a:rPr>
              <a:t>.</a:t>
            </a:r>
            <a:r>
              <a:rPr lang="en-US" sz="3200">
                <a:solidFill>
                  <a:srgbClr val="0CB5B5"/>
                </a:solidFill>
                <a:latin typeface="+mj-lt"/>
              </a:rPr>
              <a:t>0</a:t>
            </a:r>
            <a:r>
              <a:rPr lang="en-US" sz="3200">
                <a:latin typeface="+mj-lt"/>
              </a:rPr>
              <a:t>);</a:t>
            </a:r>
            <a:endParaRPr lang="en-US"/>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grpSp>
        <p:nvGrpSpPr>
          <p:cNvPr id="43" name="Group 42">
            <a:extLst>
              <a:ext uri="{FF2B5EF4-FFF2-40B4-BE49-F238E27FC236}">
                <a16:creationId xmlns:a16="http://schemas.microsoft.com/office/drawing/2014/main" id="{64AB8AC5-1303-5D6B-9443-0E588CD4A9C4}"/>
              </a:ext>
            </a:extLst>
          </p:cNvPr>
          <p:cNvGrpSpPr/>
          <p:nvPr/>
        </p:nvGrpSpPr>
        <p:grpSpPr>
          <a:xfrm>
            <a:off x="3328661" y="3149983"/>
            <a:ext cx="3326030" cy="1647435"/>
            <a:chOff x="3326035" y="1748032"/>
            <a:chExt cx="3326030" cy="1647435"/>
          </a:xfrm>
        </p:grpSpPr>
        <p:sp>
          <p:nvSpPr>
            <p:cNvPr id="38" name="Rectangle 37">
              <a:extLst>
                <a:ext uri="{FF2B5EF4-FFF2-40B4-BE49-F238E27FC236}">
                  <a16:creationId xmlns:a16="http://schemas.microsoft.com/office/drawing/2014/main" id="{EC239D04-AC6C-2E3E-3B48-48BBD5EF202B}"/>
                </a:ext>
              </a:extLst>
            </p:cNvPr>
            <p:cNvSpPr/>
            <p:nvPr/>
          </p:nvSpPr>
          <p:spPr>
            <a:xfrm>
              <a:off x="3329489" y="1748032"/>
              <a:ext cx="3322576"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9" name="Rectangle 38">
              <a:extLst>
                <a:ext uri="{FF2B5EF4-FFF2-40B4-BE49-F238E27FC236}">
                  <a16:creationId xmlns:a16="http://schemas.microsoft.com/office/drawing/2014/main" id="{3D9B56D0-1A59-093F-D97E-B69E5AEFB879}"/>
                </a:ext>
              </a:extLst>
            </p:cNvPr>
            <p:cNvSpPr/>
            <p:nvPr/>
          </p:nvSpPr>
          <p:spPr>
            <a:xfrm rot="16200000">
              <a:off x="2709979" y="2364089"/>
              <a:ext cx="1647434" cy="41532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4">
                      <a:lumMod val="75000"/>
                    </a:schemeClr>
                  </a:solidFill>
                  <a:latin typeface="Consolas" panose="020B0609020204030204" pitchFamily="49" charset="0"/>
                  <a:cs typeface="Consolas" panose="020B0609020204030204" pitchFamily="49" charset="0"/>
                </a:rPr>
                <a:t>0x00000008</a:t>
              </a:r>
              <a:endParaRPr lang="en-US">
                <a:solidFill>
                  <a:schemeClr val="accent4">
                    <a:lumMod val="75000"/>
                  </a:schemeClr>
                </a:solidFill>
                <a:latin typeface="Consolas" panose="020B0609020204030204" pitchFamily="49" charset="0"/>
                <a:cs typeface="Consolas" panose="020B0609020204030204" pitchFamily="49" charset="0"/>
              </a:endParaRPr>
            </a:p>
          </p:txBody>
        </p:sp>
      </p:grpSp>
      <p:sp>
        <p:nvSpPr>
          <p:cNvPr id="47" name="TextBox 46">
            <a:extLst>
              <a:ext uri="{FF2B5EF4-FFF2-40B4-BE49-F238E27FC236}">
                <a16:creationId xmlns:a16="http://schemas.microsoft.com/office/drawing/2014/main" id="{407FD08F-838A-9F82-7F4D-56B023773FE5}"/>
              </a:ext>
            </a:extLst>
          </p:cNvPr>
          <p:cNvSpPr txBox="1"/>
          <p:nvPr/>
        </p:nvSpPr>
        <p:spPr>
          <a:xfrm>
            <a:off x="3375632" y="3189565"/>
            <a:ext cx="1591782"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3.0</a:t>
            </a:r>
          </a:p>
          <a:p>
            <a:pPr algn="ctr"/>
            <a:endParaRPr lang="en-US" sz="3200"/>
          </a:p>
        </p:txBody>
      </p:sp>
      <p:sp>
        <p:nvSpPr>
          <p:cNvPr id="49" name="TextBox 48">
            <a:extLst>
              <a:ext uri="{FF2B5EF4-FFF2-40B4-BE49-F238E27FC236}">
                <a16:creationId xmlns:a16="http://schemas.microsoft.com/office/drawing/2014/main" id="{3FC46874-6960-FA1B-F682-54CBD0ABBD8B}"/>
              </a:ext>
            </a:extLst>
          </p:cNvPr>
          <p:cNvSpPr txBox="1"/>
          <p:nvPr/>
        </p:nvSpPr>
        <p:spPr>
          <a:xfrm>
            <a:off x="501999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4.0</a:t>
            </a:r>
          </a:p>
          <a:p>
            <a:pPr algn="ctr"/>
            <a:endParaRPr lang="en-US" sz="3200"/>
          </a:p>
        </p:txBody>
      </p:sp>
      <p:sp>
        <p:nvSpPr>
          <p:cNvPr id="50" name="TextBox 49">
            <a:extLst>
              <a:ext uri="{FF2B5EF4-FFF2-40B4-BE49-F238E27FC236}">
                <a16:creationId xmlns:a16="http://schemas.microsoft.com/office/drawing/2014/main" id="{C9AD5D4D-D046-0562-1049-53AA68543680}"/>
              </a:ext>
            </a:extLst>
          </p:cNvPr>
          <p:cNvSpPr txBox="1"/>
          <p:nvPr/>
        </p:nvSpPr>
        <p:spPr>
          <a:xfrm>
            <a:off x="1581301" y="1034519"/>
            <a:ext cx="597430" cy="523220"/>
          </a:xfrm>
          <a:prstGeom prst="rect">
            <a:avLst/>
          </a:prstGeom>
          <a:noFill/>
        </p:spPr>
        <p:txBody>
          <a:bodyPr wrap="square">
            <a:spAutoFit/>
          </a:bodyPr>
          <a:lstStyle/>
          <a:p>
            <a:pPr algn="ctr"/>
            <a:r>
              <a:rPr lang="en-US" sz="2800">
                <a:latin typeface="+mj-lt"/>
              </a:rPr>
              <a:t>a</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a:off x="2915762" y="1835018"/>
            <a:ext cx="633317" cy="1314434"/>
            <a:chOff x="2915762" y="1835018"/>
            <a:chExt cx="633317" cy="1314434"/>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3549079" y="1835018"/>
              <a:ext cx="0" cy="1314434"/>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a:stCxn id="51" idx="3"/>
            </p:cNvCxnSpPr>
            <p:nvPr/>
          </p:nvCxnSpPr>
          <p:spPr>
            <a:xfrm>
              <a:off x="2915762" y="1835018"/>
              <a:ext cx="633317"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911602" y="1573407"/>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0x00000008</a:t>
            </a:r>
          </a:p>
        </p:txBody>
      </p:sp>
    </p:spTree>
    <p:extLst>
      <p:ext uri="{BB962C8B-B14F-4D97-AF65-F5344CB8AC3E}">
        <p14:creationId xmlns:p14="http://schemas.microsoft.com/office/powerpoint/2010/main" val="2395449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7" grpId="0" animBg="1"/>
      <p:bldP spid="49" grpId="0" animBg="1"/>
      <p:bldP spid="50" grpId="0"/>
      <p:bldP spid="51" grpId="0" animBg="1"/>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a:xfrm>
            <a:off x="457200" y="963338"/>
            <a:ext cx="8229600" cy="667168"/>
          </a:xfrm>
        </p:spPr>
        <p:txBody>
          <a:bodyPr/>
          <a:lstStyle/>
          <a:p>
            <a:r>
              <a:rPr lang="en-US" b="1"/>
              <a:t>=</a:t>
            </a:r>
            <a:r>
              <a:rPr lang="en-US"/>
              <a:t> </a:t>
            </a:r>
            <a:r>
              <a:rPr lang="en-US" b="1"/>
              <a:t>assigns</a:t>
            </a:r>
            <a:r>
              <a:rPr lang="en-US"/>
              <a:t> the </a:t>
            </a:r>
            <a:r>
              <a:rPr lang="en-US" b="1"/>
              <a:t>value</a:t>
            </a:r>
            <a:r>
              <a:rPr lang="en-US"/>
              <a:t> on the right-hand side to</a:t>
            </a:r>
            <a:br>
              <a:rPr lang="en-US"/>
            </a:br>
            <a:r>
              <a:rPr lang="en-US"/>
              <a:t>the variable on the left-hand side</a:t>
            </a:r>
          </a:p>
        </p:txBody>
      </p:sp>
      <p:sp>
        <p:nvSpPr>
          <p:cNvPr id="3" name="TextBox 2">
            <a:extLst>
              <a:ext uri="{FF2B5EF4-FFF2-40B4-BE49-F238E27FC236}">
                <a16:creationId xmlns:a16="http://schemas.microsoft.com/office/drawing/2014/main" id="{41917117-5225-0A19-74D7-7D3FBEE954CF}"/>
              </a:ext>
            </a:extLst>
          </p:cNvPr>
          <p:cNvSpPr txBox="1"/>
          <p:nvPr/>
        </p:nvSpPr>
        <p:spPr>
          <a:xfrm>
            <a:off x="3686471" y="2117839"/>
            <a:ext cx="1530298" cy="646331"/>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p>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b = a;</a:t>
            </a:r>
          </a:p>
        </p:txBody>
      </p:sp>
      <p:grpSp>
        <p:nvGrpSpPr>
          <p:cNvPr id="36" name="Group 35">
            <a:extLst>
              <a:ext uri="{FF2B5EF4-FFF2-40B4-BE49-F238E27FC236}">
                <a16:creationId xmlns:a16="http://schemas.microsoft.com/office/drawing/2014/main" id="{DB3CCCFF-2CC0-F196-0BC5-2B5949987CE1}"/>
              </a:ext>
            </a:extLst>
          </p:cNvPr>
          <p:cNvGrpSpPr/>
          <p:nvPr/>
        </p:nvGrpSpPr>
        <p:grpSpPr>
          <a:xfrm>
            <a:off x="3649821" y="3286040"/>
            <a:ext cx="1566948" cy="1024795"/>
            <a:chOff x="3649821" y="3286040"/>
            <a:chExt cx="1566948" cy="1024795"/>
          </a:xfrm>
        </p:grpSpPr>
        <p:sp>
          <p:nvSpPr>
            <p:cNvPr id="6" name="Rectangle 5">
              <a:extLst>
                <a:ext uri="{FF2B5EF4-FFF2-40B4-BE49-F238E27FC236}">
                  <a16:creationId xmlns:a16="http://schemas.microsoft.com/office/drawing/2014/main" id="{012BD72A-B106-9983-9DAA-C263986E8107}"/>
                </a:ext>
              </a:extLst>
            </p:cNvPr>
            <p:cNvSpPr/>
            <p:nvPr/>
          </p:nvSpPr>
          <p:spPr>
            <a:xfrm>
              <a:off x="3649821" y="3666066"/>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8" name="TextBox 7">
              <a:extLst>
                <a:ext uri="{FF2B5EF4-FFF2-40B4-BE49-F238E27FC236}">
                  <a16:creationId xmlns:a16="http://schemas.microsoft.com/office/drawing/2014/main" id="{92CF7D9A-49F4-AAAE-326C-E2F22B4925B8}"/>
                </a:ext>
              </a:extLst>
            </p:cNvPr>
            <p:cNvSpPr txBox="1"/>
            <p:nvPr/>
          </p:nvSpPr>
          <p:spPr>
            <a:xfrm>
              <a:off x="3824601" y="3286040"/>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17F8C78C-A812-B308-1D98-1457293673E7}"/>
                </a:ext>
              </a:extLst>
            </p:cNvPr>
            <p:cNvSpPr/>
            <p:nvPr/>
          </p:nvSpPr>
          <p:spPr>
            <a:xfrm>
              <a:off x="4572000" y="3666066"/>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5BEC160B-9040-5016-2239-27B94B55E2B6}"/>
                </a:ext>
              </a:extLst>
            </p:cNvPr>
            <p:cNvSpPr txBox="1"/>
            <p:nvPr/>
          </p:nvSpPr>
          <p:spPr>
            <a:xfrm>
              <a:off x="4684508" y="3286040"/>
              <a:ext cx="419756"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grpSp>
    </p:spTree>
    <p:extLst>
      <p:ext uri="{BB962C8B-B14F-4D97-AF65-F5344CB8AC3E}">
        <p14:creationId xmlns:p14="http://schemas.microsoft.com/office/powerpoint/2010/main" val="60710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b="1"/>
              <a:t>=</a:t>
            </a:r>
            <a:r>
              <a:rPr lang="en-US"/>
              <a:t> </a:t>
            </a:r>
            <a:r>
              <a:rPr lang="en-US" b="1"/>
              <a:t>assigns</a:t>
            </a:r>
            <a:r>
              <a:rPr lang="en-US"/>
              <a:t> the </a:t>
            </a:r>
            <a:r>
              <a:rPr lang="en-US" b="1"/>
              <a:t>value</a:t>
            </a:r>
            <a:r>
              <a:rPr lang="en-US"/>
              <a:t> on the right-hand side to</a:t>
            </a:r>
            <a:br>
              <a:rPr lang="en-US"/>
            </a:br>
            <a:r>
              <a:rPr lang="en-US"/>
              <a:t>the variable on the left-hand side</a:t>
            </a:r>
          </a:p>
          <a:p>
            <a:endParaRPr lang="en-US"/>
          </a:p>
        </p:txBody>
      </p:sp>
      <p:sp>
        <p:nvSpPr>
          <p:cNvPr id="23" name="TextBox 22">
            <a:extLst>
              <a:ext uri="{FF2B5EF4-FFF2-40B4-BE49-F238E27FC236}">
                <a16:creationId xmlns:a16="http://schemas.microsoft.com/office/drawing/2014/main" id="{74C58C02-DEC1-258A-CA85-B427A7EDDAC8}"/>
              </a:ext>
            </a:extLst>
          </p:cNvPr>
          <p:cNvSpPr txBox="1"/>
          <p:nvPr/>
        </p:nvSpPr>
        <p:spPr>
          <a:xfrm>
            <a:off x="3687161" y="2119913"/>
            <a:ext cx="1530298" cy="923330"/>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p>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b = a;</a:t>
            </a:r>
          </a:p>
          <a:p>
            <a:r>
              <a:rPr lang="en-US">
                <a:latin typeface="Consolas" panose="020B0609020204030204" pitchFamily="49" charset="0"/>
                <a:cs typeface="Consolas" panose="020B0609020204030204" pitchFamily="49" charset="0"/>
              </a:rPr>
              <a:t>a = </a:t>
            </a:r>
            <a:r>
              <a:rPr lang="en-US">
                <a:solidFill>
                  <a:srgbClr val="0CB5B5"/>
                </a:solidFill>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p>
        </p:txBody>
      </p:sp>
      <p:sp>
        <p:nvSpPr>
          <p:cNvPr id="24" name="Rectangle 23">
            <a:extLst>
              <a:ext uri="{FF2B5EF4-FFF2-40B4-BE49-F238E27FC236}">
                <a16:creationId xmlns:a16="http://schemas.microsoft.com/office/drawing/2014/main" id="{32A93209-A5CF-D22D-B9A5-C7B8A7C637DA}"/>
              </a:ext>
            </a:extLst>
          </p:cNvPr>
          <p:cNvSpPr/>
          <p:nvPr/>
        </p:nvSpPr>
        <p:spPr>
          <a:xfrm>
            <a:off x="3649821" y="3666734"/>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7</a:t>
            </a:r>
          </a:p>
        </p:txBody>
      </p:sp>
      <p:sp>
        <p:nvSpPr>
          <p:cNvPr id="25" name="TextBox 24">
            <a:extLst>
              <a:ext uri="{FF2B5EF4-FFF2-40B4-BE49-F238E27FC236}">
                <a16:creationId xmlns:a16="http://schemas.microsoft.com/office/drawing/2014/main" id="{C43377DC-A922-B036-C388-622AB2CC6F51}"/>
              </a:ext>
            </a:extLst>
          </p:cNvPr>
          <p:cNvSpPr txBox="1"/>
          <p:nvPr/>
        </p:nvSpPr>
        <p:spPr>
          <a:xfrm>
            <a:off x="3824601" y="3286708"/>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sp>
        <p:nvSpPr>
          <p:cNvPr id="27" name="Rectangle 26">
            <a:extLst>
              <a:ext uri="{FF2B5EF4-FFF2-40B4-BE49-F238E27FC236}">
                <a16:creationId xmlns:a16="http://schemas.microsoft.com/office/drawing/2014/main" id="{15D01D3E-627A-1FE9-2331-25D72C54AC4B}"/>
              </a:ext>
            </a:extLst>
          </p:cNvPr>
          <p:cNvSpPr/>
          <p:nvPr/>
        </p:nvSpPr>
        <p:spPr>
          <a:xfrm>
            <a:off x="4572000" y="3666734"/>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30" name="TextBox 29">
            <a:extLst>
              <a:ext uri="{FF2B5EF4-FFF2-40B4-BE49-F238E27FC236}">
                <a16:creationId xmlns:a16="http://schemas.microsoft.com/office/drawing/2014/main" id="{05E17E8A-72E2-A5A2-A05B-9995A53D8D0B}"/>
              </a:ext>
            </a:extLst>
          </p:cNvPr>
          <p:cNvSpPr txBox="1"/>
          <p:nvPr/>
        </p:nvSpPr>
        <p:spPr>
          <a:xfrm>
            <a:off x="4684508" y="3286708"/>
            <a:ext cx="419756"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spTree>
    <p:extLst>
      <p:ext uri="{BB962C8B-B14F-4D97-AF65-F5344CB8AC3E}">
        <p14:creationId xmlns:p14="http://schemas.microsoft.com/office/powerpoint/2010/main" val="384941302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a:xfrm>
            <a:off x="457200" y="963338"/>
            <a:ext cx="8229600" cy="667168"/>
          </a:xfrm>
        </p:spPr>
        <p:txBody>
          <a:bodyPr>
            <a:noAutofit/>
          </a:bodyPr>
          <a:lstStyle/>
          <a:p>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p>
          <a:p>
            <a:pPr lvl="1"/>
            <a:r>
              <a:rPr lang="en-US"/>
              <a:t>a </a:t>
            </a:r>
            <a:r>
              <a:rPr lang="en-US" b="1"/>
              <a:t>reference</a:t>
            </a:r>
            <a:r>
              <a:rPr lang="en-US"/>
              <a:t> is an object's location in memory</a:t>
            </a:r>
          </a:p>
          <a:p>
            <a:pPr lvl="2"/>
            <a:r>
              <a:rPr lang="en-US"/>
              <a:t>this reference is a </a:t>
            </a:r>
            <a:r>
              <a:rPr lang="en-US" b="1"/>
              <a:t>number </a:t>
            </a:r>
            <a:r>
              <a:rPr lang="en-US"/>
              <a:t>(it acts like an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a:t>
            </a:r>
            <a:r>
              <a:rPr lang="en-US"/>
              <a:t>!</a:t>
            </a:r>
            <a:endParaRPr lang="en-US" b="1">
              <a:cs typeface="Consolas" panose="020B0609020204030204" pitchFamily="49" charset="0"/>
            </a:endParaRPr>
          </a:p>
        </p:txBody>
      </p:sp>
      <p:sp>
        <p:nvSpPr>
          <p:cNvPr id="23" name="TextBox 22">
            <a:extLst>
              <a:ext uri="{FF2B5EF4-FFF2-40B4-BE49-F238E27FC236}">
                <a16:creationId xmlns:a16="http://schemas.microsoft.com/office/drawing/2014/main" id="{74C58C02-DEC1-258A-CA85-B427A7EDDAC8}"/>
              </a:ext>
            </a:extLst>
          </p:cNvPr>
          <p:cNvSpPr txBox="1"/>
          <p:nvPr/>
        </p:nvSpPr>
        <p:spPr>
          <a:xfrm>
            <a:off x="3102851" y="2289996"/>
            <a:ext cx="2497265" cy="646331"/>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Foo();</a:t>
            </a:r>
          </a:p>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b = a;</a:t>
            </a:r>
          </a:p>
        </p:txBody>
      </p:sp>
      <p:sp>
        <p:nvSpPr>
          <p:cNvPr id="25" name="TextBox 24">
            <a:extLst>
              <a:ext uri="{FF2B5EF4-FFF2-40B4-BE49-F238E27FC236}">
                <a16:creationId xmlns:a16="http://schemas.microsoft.com/office/drawing/2014/main" id="{C43377DC-A922-B036-C388-622AB2CC6F51}"/>
              </a:ext>
            </a:extLst>
          </p:cNvPr>
          <p:cNvSpPr txBox="1"/>
          <p:nvPr/>
        </p:nvSpPr>
        <p:spPr>
          <a:xfrm>
            <a:off x="1658593"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cxnSp>
        <p:nvCxnSpPr>
          <p:cNvPr id="31" name="Straight Connector 30">
            <a:extLst>
              <a:ext uri="{FF2B5EF4-FFF2-40B4-BE49-F238E27FC236}">
                <a16:creationId xmlns:a16="http://schemas.microsoft.com/office/drawing/2014/main" id="{64E1CD72-7FC4-49B9-F57E-BA60F219DAE5}"/>
              </a:ext>
            </a:extLst>
          </p:cNvPr>
          <p:cNvCxnSpPr>
            <a:cxnSpLocks/>
          </p:cNvCxnSpPr>
          <p:nvPr/>
        </p:nvCxnSpPr>
        <p:spPr>
          <a:xfrm>
            <a:off x="4351484" y="3445510"/>
            <a:ext cx="0" cy="1356875"/>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E1681FB-5250-B44F-E8D0-DED6CD26136B}"/>
              </a:ext>
            </a:extLst>
          </p:cNvPr>
          <p:cNvSpPr txBox="1"/>
          <p:nvPr/>
        </p:nvSpPr>
        <p:spPr>
          <a:xfrm>
            <a:off x="3327406"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pic>
        <p:nvPicPr>
          <p:cNvPr id="10" name="Picture 2" descr="The Matrix Nearly Had a Very Different Neo">
            <a:extLst>
              <a:ext uri="{FF2B5EF4-FFF2-40B4-BE49-F238E27FC236}">
                <a16:creationId xmlns:a16="http://schemas.microsoft.com/office/drawing/2014/main" id="{B76FF2DD-9F26-4A8D-C235-47F1818CC122}"/>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4515657" y="3473997"/>
            <a:ext cx="2462926" cy="123146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84A5DFEF-BEA8-0A7C-895D-EED5B45A755E}"/>
              </a:ext>
            </a:extLst>
          </p:cNvPr>
          <p:cNvSpPr/>
          <p:nvPr/>
        </p:nvSpPr>
        <p:spPr>
          <a:xfrm>
            <a:off x="5747120" y="4000368"/>
            <a:ext cx="728866" cy="245595"/>
          </a:xfrm>
          <a:prstGeom prst="rect">
            <a:avLst/>
          </a:prstGeom>
          <a:solidFill>
            <a:schemeClr val="accent4"/>
          </a:solid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cxnSp>
        <p:nvCxnSpPr>
          <p:cNvPr id="47" name="Straight Arrow Connector 46">
            <a:extLst>
              <a:ext uri="{FF2B5EF4-FFF2-40B4-BE49-F238E27FC236}">
                <a16:creationId xmlns:a16="http://schemas.microsoft.com/office/drawing/2014/main" id="{CB7A7C2B-76C3-B0BD-EA59-630E1F77DB63}"/>
              </a:ext>
            </a:extLst>
          </p:cNvPr>
          <p:cNvCxnSpPr>
            <a:cxnSpLocks/>
            <a:stCxn id="2" idx="3"/>
          </p:cNvCxnSpPr>
          <p:nvPr/>
        </p:nvCxnSpPr>
        <p:spPr>
          <a:xfrm>
            <a:off x="4187312" y="4123166"/>
            <a:ext cx="1559808" cy="0"/>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grpSp>
        <p:nvGrpSpPr>
          <p:cNvPr id="74" name="Group 73">
            <a:extLst>
              <a:ext uri="{FF2B5EF4-FFF2-40B4-BE49-F238E27FC236}">
                <a16:creationId xmlns:a16="http://schemas.microsoft.com/office/drawing/2014/main" id="{06A1A5F3-B2CB-C853-E1BB-3F7EC0E52D6F}"/>
              </a:ext>
            </a:extLst>
          </p:cNvPr>
          <p:cNvGrpSpPr/>
          <p:nvPr/>
        </p:nvGrpSpPr>
        <p:grpSpPr>
          <a:xfrm>
            <a:off x="1806198" y="4123166"/>
            <a:ext cx="3940922" cy="451111"/>
            <a:chOff x="1806198" y="4123166"/>
            <a:chExt cx="3940922" cy="451111"/>
          </a:xfrm>
        </p:grpSpPr>
        <p:cxnSp>
          <p:nvCxnSpPr>
            <p:cNvPr id="48" name="Straight Arrow Connector 47">
              <a:extLst>
                <a:ext uri="{FF2B5EF4-FFF2-40B4-BE49-F238E27FC236}">
                  <a16:creationId xmlns:a16="http://schemas.microsoft.com/office/drawing/2014/main" id="{4A17C3CF-F90E-0864-C412-5F9534373C99}"/>
                </a:ext>
              </a:extLst>
            </p:cNvPr>
            <p:cNvCxnSpPr>
              <a:cxnSpLocks/>
              <a:stCxn id="24" idx="2"/>
            </p:cNvCxnSpPr>
            <p:nvPr/>
          </p:nvCxnSpPr>
          <p:spPr>
            <a:xfrm>
              <a:off x="1806198" y="4346170"/>
              <a:ext cx="0" cy="228107"/>
            </a:xfrm>
            <a:prstGeom prst="straightConnector1">
              <a:avLst/>
            </a:prstGeom>
            <a:ln w="25400" cap="rnd">
              <a:solidFill>
                <a:schemeClr val="accent3">
                  <a:lumMod val="50000"/>
                </a:schemeClr>
              </a:solidFill>
              <a:tailEnd type="none" w="sm" len="lg"/>
            </a:ln>
          </p:spPr>
          <p:style>
            <a:lnRef idx="1">
              <a:schemeClr val="accent6"/>
            </a:lnRef>
            <a:fillRef idx="0">
              <a:schemeClr val="accent6"/>
            </a:fillRef>
            <a:effectRef idx="0">
              <a:schemeClr val="accent6"/>
            </a:effectRef>
            <a:fontRef idx="minor">
              <a:schemeClr val="tx1"/>
            </a:fontRef>
          </p:style>
        </p:cxnSp>
        <p:cxnSp>
          <p:nvCxnSpPr>
            <p:cNvPr id="54" name="Straight Arrow Connector 53">
              <a:extLst>
                <a:ext uri="{FF2B5EF4-FFF2-40B4-BE49-F238E27FC236}">
                  <a16:creationId xmlns:a16="http://schemas.microsoft.com/office/drawing/2014/main" id="{1646A51D-E3AD-5EBA-D8E3-D028BB9089E8}"/>
                </a:ext>
              </a:extLst>
            </p:cNvPr>
            <p:cNvCxnSpPr>
              <a:cxnSpLocks/>
            </p:cNvCxnSpPr>
            <p:nvPr/>
          </p:nvCxnSpPr>
          <p:spPr>
            <a:xfrm>
              <a:off x="1806198" y="4574277"/>
              <a:ext cx="3274153" cy="0"/>
            </a:xfrm>
            <a:prstGeom prst="straightConnector1">
              <a:avLst/>
            </a:prstGeom>
            <a:ln w="25400" cap="rnd">
              <a:solidFill>
                <a:schemeClr val="accent3">
                  <a:lumMod val="50000"/>
                </a:schemeClr>
              </a:solidFill>
              <a:tailEnd type="none" w="sm" len="lg"/>
            </a:ln>
          </p:spPr>
          <p:style>
            <a:lnRef idx="1">
              <a:schemeClr val="accent6"/>
            </a:lnRef>
            <a:fillRef idx="0">
              <a:schemeClr val="accent6"/>
            </a:fillRef>
            <a:effectRef idx="0">
              <a:schemeClr val="accent6"/>
            </a:effectRef>
            <a:fontRef idx="minor">
              <a:schemeClr val="tx1"/>
            </a:fontRef>
          </p:style>
        </p:cxnSp>
        <p:cxnSp>
          <p:nvCxnSpPr>
            <p:cNvPr id="61" name="Straight Arrow Connector 60">
              <a:extLst>
                <a:ext uri="{FF2B5EF4-FFF2-40B4-BE49-F238E27FC236}">
                  <a16:creationId xmlns:a16="http://schemas.microsoft.com/office/drawing/2014/main" id="{EC8FA087-A107-C253-B8D2-43145ABF1A55}"/>
                </a:ext>
              </a:extLst>
            </p:cNvPr>
            <p:cNvCxnSpPr>
              <a:cxnSpLocks/>
              <a:endCxn id="34" idx="1"/>
            </p:cNvCxnSpPr>
            <p:nvPr/>
          </p:nvCxnSpPr>
          <p:spPr>
            <a:xfrm flipV="1">
              <a:off x="5080351" y="4123166"/>
              <a:ext cx="666769" cy="451111"/>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grpSp>
      <p:sp>
        <p:nvSpPr>
          <p:cNvPr id="24" name="Rectangle 23">
            <a:extLst>
              <a:ext uri="{FF2B5EF4-FFF2-40B4-BE49-F238E27FC236}">
                <a16:creationId xmlns:a16="http://schemas.microsoft.com/office/drawing/2014/main" id="{32A93209-A5CF-D22D-B9A5-C7B8A7C637DA}"/>
              </a:ext>
            </a:extLst>
          </p:cNvPr>
          <p:cNvSpPr/>
          <p:nvPr/>
        </p:nvSpPr>
        <p:spPr>
          <a:xfrm>
            <a:off x="1093897"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2" name="Rectangle 1">
            <a:extLst>
              <a:ext uri="{FF2B5EF4-FFF2-40B4-BE49-F238E27FC236}">
                <a16:creationId xmlns:a16="http://schemas.microsoft.com/office/drawing/2014/main" id="{066554B2-1BB9-0CB0-43A4-721BE0B47253}"/>
              </a:ext>
            </a:extLst>
          </p:cNvPr>
          <p:cNvSpPr/>
          <p:nvPr/>
        </p:nvSpPr>
        <p:spPr>
          <a:xfrm>
            <a:off x="2762710"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77" name="TextBox 76">
            <a:extLst>
              <a:ext uri="{FF2B5EF4-FFF2-40B4-BE49-F238E27FC236}">
                <a16:creationId xmlns:a16="http://schemas.microsoft.com/office/drawing/2014/main" id="{06BC35F4-DDD8-FAC6-0CD3-935756754FCE}"/>
              </a:ext>
            </a:extLst>
          </p:cNvPr>
          <p:cNvSpPr txBox="1"/>
          <p:nvPr/>
        </p:nvSpPr>
        <p:spPr>
          <a:xfrm rot="16200000">
            <a:off x="5232770" y="3691458"/>
            <a:ext cx="1110880" cy="138499"/>
          </a:xfrm>
          <a:prstGeom prst="rect">
            <a:avLst/>
          </a:prstGeom>
          <a:noFill/>
        </p:spPr>
        <p:txBody>
          <a:bodyPr wrap="square">
            <a:spAutoFit/>
          </a:bodyPr>
          <a:lstStyle/>
          <a:p>
            <a:r>
              <a:rPr lang="en-US" sz="300">
                <a:solidFill>
                  <a:schemeClr val="accent4">
                    <a:lumMod val="75000"/>
                  </a:schemeClr>
                </a:solidFill>
                <a:latin typeface="Consolas" panose="020B0609020204030204" pitchFamily="49" charset="0"/>
                <a:cs typeface="Consolas" panose="020B0609020204030204" pitchFamily="49" charset="0"/>
              </a:rPr>
              <a:t>0x7aae6227</a:t>
            </a:r>
            <a:endParaRPr lang="en-US" sz="1050"/>
          </a:p>
        </p:txBody>
      </p:sp>
      <p:grpSp>
        <p:nvGrpSpPr>
          <p:cNvPr id="18" name="Group 17">
            <a:extLst>
              <a:ext uri="{FF2B5EF4-FFF2-40B4-BE49-F238E27FC236}">
                <a16:creationId xmlns:a16="http://schemas.microsoft.com/office/drawing/2014/main" id="{E427CDAA-B0E4-4968-392F-63935215D32E}"/>
              </a:ext>
            </a:extLst>
          </p:cNvPr>
          <p:cNvGrpSpPr/>
          <p:nvPr/>
        </p:nvGrpSpPr>
        <p:grpSpPr>
          <a:xfrm>
            <a:off x="6475986" y="254916"/>
            <a:ext cx="2325879" cy="1780713"/>
            <a:chOff x="6475986" y="254916"/>
            <a:chExt cx="2325879" cy="1780713"/>
          </a:xfrm>
        </p:grpSpPr>
        <p:cxnSp>
          <p:nvCxnSpPr>
            <p:cNvPr id="17" name="Straight Connector 16">
              <a:extLst>
                <a:ext uri="{FF2B5EF4-FFF2-40B4-BE49-F238E27FC236}">
                  <a16:creationId xmlns:a16="http://schemas.microsoft.com/office/drawing/2014/main" id="{FF4C9F47-5113-B2EC-3B6C-55041FDBBF77}"/>
                </a:ext>
              </a:extLst>
            </p:cNvPr>
            <p:cNvCxnSpPr>
              <a:cxnSpLocks/>
              <a:endCxn id="14" idx="1"/>
            </p:cNvCxnSpPr>
            <p:nvPr/>
          </p:nvCxnSpPr>
          <p:spPr>
            <a:xfrm flipV="1">
              <a:off x="6475986" y="1020087"/>
              <a:ext cx="567445" cy="1015542"/>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grpSp>
          <p:nvGrpSpPr>
            <p:cNvPr id="15" name="Group 14">
              <a:extLst>
                <a:ext uri="{FF2B5EF4-FFF2-40B4-BE49-F238E27FC236}">
                  <a16:creationId xmlns:a16="http://schemas.microsoft.com/office/drawing/2014/main" id="{93F0BE4B-C0CD-EFBB-5DF5-3823ABC9D901}"/>
                </a:ext>
              </a:extLst>
            </p:cNvPr>
            <p:cNvGrpSpPr/>
            <p:nvPr/>
          </p:nvGrpSpPr>
          <p:grpSpPr>
            <a:xfrm>
              <a:off x="7043431" y="254916"/>
              <a:ext cx="1758434" cy="1530341"/>
              <a:chOff x="6847635" y="1250763"/>
              <a:chExt cx="1758434" cy="1530341"/>
            </a:xfrm>
          </p:grpSpPr>
          <p:sp>
            <p:nvSpPr>
              <p:cNvPr id="14" name="Rectangle 13">
                <a:extLst>
                  <a:ext uri="{FF2B5EF4-FFF2-40B4-BE49-F238E27FC236}">
                    <a16:creationId xmlns:a16="http://schemas.microsoft.com/office/drawing/2014/main" id="{5A60D650-3A23-151F-112A-67DC26C8E748}"/>
                  </a:ext>
                </a:extLst>
              </p:cNvPr>
              <p:cNvSpPr/>
              <p:nvPr/>
            </p:nvSpPr>
            <p:spPr>
              <a:xfrm>
                <a:off x="6847635" y="1250763"/>
                <a:ext cx="1758434" cy="1530341"/>
              </a:xfrm>
              <a:prstGeom prst="rect">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5D0E5185-F416-876D-B71C-24B890693B60}"/>
                  </a:ext>
                </a:extLst>
              </p:cNvPr>
              <p:cNvSpPr txBox="1"/>
              <p:nvPr/>
            </p:nvSpPr>
            <p:spPr>
              <a:xfrm>
                <a:off x="7089640" y="1376016"/>
                <a:ext cx="1274425" cy="523220"/>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a = </a:t>
                </a:r>
                <a:r>
                  <a:rPr lang="en-US" sz="1400">
                    <a:solidFill>
                      <a:srgbClr val="0CB5B5"/>
                    </a:solidFill>
                    <a:latin typeface="Consolas" panose="020B0609020204030204" pitchFamily="49" charset="0"/>
                    <a:cs typeface="Consolas" panose="020B0609020204030204" pitchFamily="49" charset="0"/>
                  </a:rPr>
                  <a:t>3</a:t>
                </a:r>
                <a:r>
                  <a:rPr lang="en-US" sz="1400">
                    <a:latin typeface="Consolas" panose="020B0609020204030204" pitchFamily="49" charset="0"/>
                    <a:cs typeface="Consolas" panose="020B0609020204030204" pitchFamily="49" charset="0"/>
                  </a:rPr>
                  <a:t>;</a:t>
                </a:r>
              </a:p>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b = a;</a:t>
                </a:r>
              </a:p>
            </p:txBody>
          </p:sp>
          <p:grpSp>
            <p:nvGrpSpPr>
              <p:cNvPr id="6" name="Group 5">
                <a:extLst>
                  <a:ext uri="{FF2B5EF4-FFF2-40B4-BE49-F238E27FC236}">
                    <a16:creationId xmlns:a16="http://schemas.microsoft.com/office/drawing/2014/main" id="{D8BDAB9E-2AAC-BAC0-B379-7134EB93CB3F}"/>
                  </a:ext>
                </a:extLst>
              </p:cNvPr>
              <p:cNvGrpSpPr/>
              <p:nvPr/>
            </p:nvGrpSpPr>
            <p:grpSpPr>
              <a:xfrm>
                <a:off x="7176728" y="1929617"/>
                <a:ext cx="1100250" cy="705462"/>
                <a:chOff x="3916927" y="3286040"/>
                <a:chExt cx="1100250" cy="705462"/>
              </a:xfrm>
            </p:grpSpPr>
            <p:sp>
              <p:nvSpPr>
                <p:cNvPr id="8" name="Rectangle 7">
                  <a:extLst>
                    <a:ext uri="{FF2B5EF4-FFF2-40B4-BE49-F238E27FC236}">
                      <a16:creationId xmlns:a16="http://schemas.microsoft.com/office/drawing/2014/main" id="{79D6B3DC-68AC-B089-D284-47C358D4FD10}"/>
                    </a:ext>
                  </a:extLst>
                </p:cNvPr>
                <p:cNvSpPr/>
                <p:nvPr/>
              </p:nvSpPr>
              <p:spPr>
                <a:xfrm>
                  <a:off x="391692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9" name="TextBox 8">
                  <a:extLst>
                    <a:ext uri="{FF2B5EF4-FFF2-40B4-BE49-F238E27FC236}">
                      <a16:creationId xmlns:a16="http://schemas.microsoft.com/office/drawing/2014/main" id="{87B07C8A-947A-D149-2A8B-7FF6D99B381E}"/>
                    </a:ext>
                  </a:extLst>
                </p:cNvPr>
                <p:cNvSpPr txBox="1"/>
                <p:nvPr/>
              </p:nvSpPr>
              <p:spPr>
                <a:xfrm>
                  <a:off x="3979202" y="3286040"/>
                  <a:ext cx="295212"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74E4D1D9-0CE7-CD51-6983-2A838274F7F5}"/>
                    </a:ext>
                  </a:extLst>
                </p:cNvPr>
                <p:cNvSpPr/>
                <p:nvPr/>
              </p:nvSpPr>
              <p:spPr>
                <a:xfrm>
                  <a:off x="459741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8A780576-8284-5382-CA24-BC094EA2560F}"/>
                    </a:ext>
                  </a:extLst>
                </p:cNvPr>
                <p:cNvSpPr txBox="1"/>
                <p:nvPr/>
              </p:nvSpPr>
              <p:spPr>
                <a:xfrm>
                  <a:off x="4597420" y="3286040"/>
                  <a:ext cx="419756"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b</a:t>
                  </a:r>
                </a:p>
              </p:txBody>
            </p:sp>
          </p:grpSp>
        </p:grpSp>
      </p:grpSp>
    </p:spTree>
    <p:extLst>
      <p:ext uri="{BB962C8B-B14F-4D97-AF65-F5344CB8AC3E}">
        <p14:creationId xmlns:p14="http://schemas.microsoft.com/office/powerpoint/2010/main" val="3686777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7" grpId="0"/>
      <p:bldP spid="34" grpId="0" animBg="1"/>
      <p:bldP spid="24" grpId="0" animBg="1"/>
      <p:bldP spid="2" grpId="0" animBg="1"/>
      <p:bldP spid="77" grpId="0"/>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noAutofit/>
          </a:bodyPr>
          <a:lstStyle/>
          <a:p>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p>
          <a:p>
            <a:pPr lvl="1"/>
            <a:r>
              <a:rPr lang="en-US"/>
              <a:t>a </a:t>
            </a:r>
            <a:r>
              <a:rPr lang="en-US" b="1"/>
              <a:t>reference</a:t>
            </a:r>
            <a:r>
              <a:rPr lang="en-US"/>
              <a:t> is an object's location in memory</a:t>
            </a:r>
          </a:p>
          <a:p>
            <a:pPr lvl="2"/>
            <a:r>
              <a:rPr lang="en-US"/>
              <a:t>this reference is a </a:t>
            </a:r>
            <a:r>
              <a:rPr lang="en-US" b="1"/>
              <a:t>number </a:t>
            </a:r>
            <a:r>
              <a:rPr lang="en-US"/>
              <a:t>(it acts like an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a:t>
            </a:r>
            <a:r>
              <a:rPr lang="en-US"/>
              <a:t>!</a:t>
            </a:r>
            <a:endParaRPr lang="en-US" b="1">
              <a:cs typeface="Consolas" panose="020B0609020204030204" pitchFamily="49" charset="0"/>
            </a:endParaRPr>
          </a:p>
        </p:txBody>
      </p:sp>
      <p:sp>
        <p:nvSpPr>
          <p:cNvPr id="23" name="TextBox 22">
            <a:extLst>
              <a:ext uri="{FF2B5EF4-FFF2-40B4-BE49-F238E27FC236}">
                <a16:creationId xmlns:a16="http://schemas.microsoft.com/office/drawing/2014/main" id="{74C58C02-DEC1-258A-CA85-B427A7EDDAC8}"/>
              </a:ext>
            </a:extLst>
          </p:cNvPr>
          <p:cNvSpPr txBox="1"/>
          <p:nvPr/>
        </p:nvSpPr>
        <p:spPr>
          <a:xfrm>
            <a:off x="3102851" y="2289996"/>
            <a:ext cx="2497265" cy="923330"/>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Foo();</a:t>
            </a:r>
          </a:p>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b = a;</a:t>
            </a:r>
          </a:p>
          <a:p>
            <a:r>
              <a:rPr lang="en-US">
                <a:latin typeface="Consolas" panose="020B0609020204030204" pitchFamily="49" charset="0"/>
                <a:cs typeface="Consolas" panose="020B0609020204030204" pitchFamily="49" charset="0"/>
              </a:rPr>
              <a:t>a =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a:t>
            </a:r>
          </a:p>
        </p:txBody>
      </p:sp>
      <p:sp>
        <p:nvSpPr>
          <p:cNvPr id="25" name="TextBox 24">
            <a:extLst>
              <a:ext uri="{FF2B5EF4-FFF2-40B4-BE49-F238E27FC236}">
                <a16:creationId xmlns:a16="http://schemas.microsoft.com/office/drawing/2014/main" id="{C43377DC-A922-B036-C388-622AB2CC6F51}"/>
              </a:ext>
            </a:extLst>
          </p:cNvPr>
          <p:cNvSpPr txBox="1"/>
          <p:nvPr/>
        </p:nvSpPr>
        <p:spPr>
          <a:xfrm>
            <a:off x="1658593"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cxnSp>
        <p:nvCxnSpPr>
          <p:cNvPr id="31" name="Straight Connector 30">
            <a:extLst>
              <a:ext uri="{FF2B5EF4-FFF2-40B4-BE49-F238E27FC236}">
                <a16:creationId xmlns:a16="http://schemas.microsoft.com/office/drawing/2014/main" id="{64E1CD72-7FC4-49B9-F57E-BA60F219DAE5}"/>
              </a:ext>
            </a:extLst>
          </p:cNvPr>
          <p:cNvCxnSpPr>
            <a:cxnSpLocks/>
          </p:cNvCxnSpPr>
          <p:nvPr/>
        </p:nvCxnSpPr>
        <p:spPr>
          <a:xfrm>
            <a:off x="4351484" y="3445510"/>
            <a:ext cx="0" cy="1356875"/>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E1681FB-5250-B44F-E8D0-DED6CD26136B}"/>
              </a:ext>
            </a:extLst>
          </p:cNvPr>
          <p:cNvSpPr txBox="1"/>
          <p:nvPr/>
        </p:nvSpPr>
        <p:spPr>
          <a:xfrm>
            <a:off x="3327406"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pic>
        <p:nvPicPr>
          <p:cNvPr id="10" name="Picture 2" descr="The Matrix Nearly Had a Very Different Neo">
            <a:extLst>
              <a:ext uri="{FF2B5EF4-FFF2-40B4-BE49-F238E27FC236}">
                <a16:creationId xmlns:a16="http://schemas.microsoft.com/office/drawing/2014/main" id="{B76FF2DD-9F26-4A8D-C235-47F1818CC122}"/>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4515657" y="3473997"/>
            <a:ext cx="2462926" cy="123146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84A5DFEF-BEA8-0A7C-895D-EED5B45A755E}"/>
              </a:ext>
            </a:extLst>
          </p:cNvPr>
          <p:cNvSpPr/>
          <p:nvPr/>
        </p:nvSpPr>
        <p:spPr>
          <a:xfrm>
            <a:off x="5747120" y="4000368"/>
            <a:ext cx="728866" cy="245595"/>
          </a:xfrm>
          <a:prstGeom prst="rect">
            <a:avLst/>
          </a:prstGeom>
          <a:solidFill>
            <a:schemeClr val="accent4"/>
          </a:solid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cxnSp>
        <p:nvCxnSpPr>
          <p:cNvPr id="47" name="Straight Arrow Connector 46">
            <a:extLst>
              <a:ext uri="{FF2B5EF4-FFF2-40B4-BE49-F238E27FC236}">
                <a16:creationId xmlns:a16="http://schemas.microsoft.com/office/drawing/2014/main" id="{CB7A7C2B-76C3-B0BD-EA59-630E1F77DB63}"/>
              </a:ext>
            </a:extLst>
          </p:cNvPr>
          <p:cNvCxnSpPr>
            <a:cxnSpLocks/>
            <a:stCxn id="2" idx="3"/>
          </p:cNvCxnSpPr>
          <p:nvPr/>
        </p:nvCxnSpPr>
        <p:spPr>
          <a:xfrm>
            <a:off x="4187312" y="4123166"/>
            <a:ext cx="1559808" cy="0"/>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sp>
        <p:nvSpPr>
          <p:cNvPr id="24" name="Rectangle 23">
            <a:extLst>
              <a:ext uri="{FF2B5EF4-FFF2-40B4-BE49-F238E27FC236}">
                <a16:creationId xmlns:a16="http://schemas.microsoft.com/office/drawing/2014/main" id="{32A93209-A5CF-D22D-B9A5-C7B8A7C637DA}"/>
              </a:ext>
            </a:extLst>
          </p:cNvPr>
          <p:cNvSpPr/>
          <p:nvPr/>
        </p:nvSpPr>
        <p:spPr>
          <a:xfrm>
            <a:off x="1093897"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null</a:t>
            </a:r>
          </a:p>
        </p:txBody>
      </p:sp>
      <p:sp>
        <p:nvSpPr>
          <p:cNvPr id="2" name="Rectangle 1">
            <a:extLst>
              <a:ext uri="{FF2B5EF4-FFF2-40B4-BE49-F238E27FC236}">
                <a16:creationId xmlns:a16="http://schemas.microsoft.com/office/drawing/2014/main" id="{066554B2-1BB9-0CB0-43A4-721BE0B47253}"/>
              </a:ext>
            </a:extLst>
          </p:cNvPr>
          <p:cNvSpPr/>
          <p:nvPr/>
        </p:nvSpPr>
        <p:spPr>
          <a:xfrm>
            <a:off x="2762710"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77" name="TextBox 76">
            <a:extLst>
              <a:ext uri="{FF2B5EF4-FFF2-40B4-BE49-F238E27FC236}">
                <a16:creationId xmlns:a16="http://schemas.microsoft.com/office/drawing/2014/main" id="{06BC35F4-DDD8-FAC6-0CD3-935756754FCE}"/>
              </a:ext>
            </a:extLst>
          </p:cNvPr>
          <p:cNvSpPr txBox="1"/>
          <p:nvPr/>
        </p:nvSpPr>
        <p:spPr>
          <a:xfrm rot="16200000">
            <a:off x="5232770" y="3691458"/>
            <a:ext cx="1110880" cy="138499"/>
          </a:xfrm>
          <a:prstGeom prst="rect">
            <a:avLst/>
          </a:prstGeom>
          <a:noFill/>
        </p:spPr>
        <p:txBody>
          <a:bodyPr wrap="square">
            <a:spAutoFit/>
          </a:bodyPr>
          <a:lstStyle/>
          <a:p>
            <a:r>
              <a:rPr lang="en-US" sz="300">
                <a:solidFill>
                  <a:schemeClr val="accent4">
                    <a:lumMod val="75000"/>
                  </a:schemeClr>
                </a:solidFill>
                <a:latin typeface="Consolas" panose="020B0609020204030204" pitchFamily="49" charset="0"/>
                <a:cs typeface="Consolas" panose="020B0609020204030204" pitchFamily="49" charset="0"/>
              </a:rPr>
              <a:t>0x7aae6227</a:t>
            </a:r>
            <a:endParaRPr lang="en-US" sz="1050"/>
          </a:p>
        </p:txBody>
      </p:sp>
      <p:grpSp>
        <p:nvGrpSpPr>
          <p:cNvPr id="18" name="Group 17">
            <a:extLst>
              <a:ext uri="{FF2B5EF4-FFF2-40B4-BE49-F238E27FC236}">
                <a16:creationId xmlns:a16="http://schemas.microsoft.com/office/drawing/2014/main" id="{E427CDAA-B0E4-4968-392F-63935215D32E}"/>
              </a:ext>
            </a:extLst>
          </p:cNvPr>
          <p:cNvGrpSpPr/>
          <p:nvPr/>
        </p:nvGrpSpPr>
        <p:grpSpPr>
          <a:xfrm>
            <a:off x="6475986" y="254916"/>
            <a:ext cx="2325879" cy="1780713"/>
            <a:chOff x="6475986" y="254916"/>
            <a:chExt cx="2325879" cy="1780713"/>
          </a:xfrm>
        </p:grpSpPr>
        <p:cxnSp>
          <p:nvCxnSpPr>
            <p:cNvPr id="17" name="Straight Connector 16">
              <a:extLst>
                <a:ext uri="{FF2B5EF4-FFF2-40B4-BE49-F238E27FC236}">
                  <a16:creationId xmlns:a16="http://schemas.microsoft.com/office/drawing/2014/main" id="{FF4C9F47-5113-B2EC-3B6C-55041FDBBF77}"/>
                </a:ext>
              </a:extLst>
            </p:cNvPr>
            <p:cNvCxnSpPr>
              <a:cxnSpLocks/>
              <a:endCxn id="14" idx="1"/>
            </p:cNvCxnSpPr>
            <p:nvPr/>
          </p:nvCxnSpPr>
          <p:spPr>
            <a:xfrm flipV="1">
              <a:off x="6475986" y="1020087"/>
              <a:ext cx="567445" cy="1015542"/>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grpSp>
          <p:nvGrpSpPr>
            <p:cNvPr id="15" name="Group 14">
              <a:extLst>
                <a:ext uri="{FF2B5EF4-FFF2-40B4-BE49-F238E27FC236}">
                  <a16:creationId xmlns:a16="http://schemas.microsoft.com/office/drawing/2014/main" id="{93F0BE4B-C0CD-EFBB-5DF5-3823ABC9D901}"/>
                </a:ext>
              </a:extLst>
            </p:cNvPr>
            <p:cNvGrpSpPr/>
            <p:nvPr/>
          </p:nvGrpSpPr>
          <p:grpSpPr>
            <a:xfrm>
              <a:off x="7043431" y="254916"/>
              <a:ext cx="1758434" cy="1530341"/>
              <a:chOff x="6847635" y="1250763"/>
              <a:chExt cx="1758434" cy="1530341"/>
            </a:xfrm>
          </p:grpSpPr>
          <p:sp>
            <p:nvSpPr>
              <p:cNvPr id="14" name="Rectangle 13">
                <a:extLst>
                  <a:ext uri="{FF2B5EF4-FFF2-40B4-BE49-F238E27FC236}">
                    <a16:creationId xmlns:a16="http://schemas.microsoft.com/office/drawing/2014/main" id="{5A60D650-3A23-151F-112A-67DC26C8E748}"/>
                  </a:ext>
                </a:extLst>
              </p:cNvPr>
              <p:cNvSpPr/>
              <p:nvPr/>
            </p:nvSpPr>
            <p:spPr>
              <a:xfrm>
                <a:off x="6847635" y="1250763"/>
                <a:ext cx="1758434" cy="1530341"/>
              </a:xfrm>
              <a:prstGeom prst="rect">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5D0E5185-F416-876D-B71C-24B890693B60}"/>
                  </a:ext>
                </a:extLst>
              </p:cNvPr>
              <p:cNvSpPr txBox="1"/>
              <p:nvPr/>
            </p:nvSpPr>
            <p:spPr>
              <a:xfrm>
                <a:off x="7089640" y="1376016"/>
                <a:ext cx="1274425" cy="523220"/>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a = </a:t>
                </a:r>
                <a:r>
                  <a:rPr lang="en-US" sz="1400">
                    <a:solidFill>
                      <a:srgbClr val="0CB5B5"/>
                    </a:solidFill>
                    <a:latin typeface="Consolas" panose="020B0609020204030204" pitchFamily="49" charset="0"/>
                    <a:cs typeface="Consolas" panose="020B0609020204030204" pitchFamily="49" charset="0"/>
                  </a:rPr>
                  <a:t>3</a:t>
                </a:r>
                <a:r>
                  <a:rPr lang="en-US" sz="1400">
                    <a:latin typeface="Consolas" panose="020B0609020204030204" pitchFamily="49" charset="0"/>
                    <a:cs typeface="Consolas" panose="020B0609020204030204" pitchFamily="49" charset="0"/>
                  </a:rPr>
                  <a:t>;</a:t>
                </a:r>
              </a:p>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b = a;</a:t>
                </a:r>
              </a:p>
            </p:txBody>
          </p:sp>
          <p:grpSp>
            <p:nvGrpSpPr>
              <p:cNvPr id="6" name="Group 5">
                <a:extLst>
                  <a:ext uri="{FF2B5EF4-FFF2-40B4-BE49-F238E27FC236}">
                    <a16:creationId xmlns:a16="http://schemas.microsoft.com/office/drawing/2014/main" id="{D8BDAB9E-2AAC-BAC0-B379-7134EB93CB3F}"/>
                  </a:ext>
                </a:extLst>
              </p:cNvPr>
              <p:cNvGrpSpPr/>
              <p:nvPr/>
            </p:nvGrpSpPr>
            <p:grpSpPr>
              <a:xfrm>
                <a:off x="7176728" y="1929617"/>
                <a:ext cx="1100250" cy="705462"/>
                <a:chOff x="3916927" y="3286040"/>
                <a:chExt cx="1100250" cy="705462"/>
              </a:xfrm>
            </p:grpSpPr>
            <p:sp>
              <p:nvSpPr>
                <p:cNvPr id="8" name="Rectangle 7">
                  <a:extLst>
                    <a:ext uri="{FF2B5EF4-FFF2-40B4-BE49-F238E27FC236}">
                      <a16:creationId xmlns:a16="http://schemas.microsoft.com/office/drawing/2014/main" id="{79D6B3DC-68AC-B089-D284-47C358D4FD10}"/>
                    </a:ext>
                  </a:extLst>
                </p:cNvPr>
                <p:cNvSpPr/>
                <p:nvPr/>
              </p:nvSpPr>
              <p:spPr>
                <a:xfrm>
                  <a:off x="391692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9" name="TextBox 8">
                  <a:extLst>
                    <a:ext uri="{FF2B5EF4-FFF2-40B4-BE49-F238E27FC236}">
                      <a16:creationId xmlns:a16="http://schemas.microsoft.com/office/drawing/2014/main" id="{87B07C8A-947A-D149-2A8B-7FF6D99B381E}"/>
                    </a:ext>
                  </a:extLst>
                </p:cNvPr>
                <p:cNvSpPr txBox="1"/>
                <p:nvPr/>
              </p:nvSpPr>
              <p:spPr>
                <a:xfrm>
                  <a:off x="3979202" y="3286040"/>
                  <a:ext cx="295212"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74E4D1D9-0CE7-CD51-6983-2A838274F7F5}"/>
                    </a:ext>
                  </a:extLst>
                </p:cNvPr>
                <p:cNvSpPr/>
                <p:nvPr/>
              </p:nvSpPr>
              <p:spPr>
                <a:xfrm>
                  <a:off x="459741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8A780576-8284-5382-CA24-BC094EA2560F}"/>
                    </a:ext>
                  </a:extLst>
                </p:cNvPr>
                <p:cNvSpPr txBox="1"/>
                <p:nvPr/>
              </p:nvSpPr>
              <p:spPr>
                <a:xfrm>
                  <a:off x="4597420" y="3286040"/>
                  <a:ext cx="419756"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b</a:t>
                  </a:r>
                </a:p>
              </p:txBody>
            </p:sp>
          </p:grpSp>
        </p:grpSp>
      </p:grpSp>
    </p:spTree>
    <p:extLst>
      <p:ext uri="{BB962C8B-B14F-4D97-AF65-F5344CB8AC3E}">
        <p14:creationId xmlns:p14="http://schemas.microsoft.com/office/powerpoint/2010/main" val="20211483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47F09-3BA2-12B1-3FB2-56B5E8F4ED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06BE00-76E4-1C2F-D7B8-19370CB2FCD2}"/>
              </a:ext>
            </a:extLst>
          </p:cNvPr>
          <p:cNvSpPr>
            <a:spLocks noGrp="1"/>
          </p:cNvSpPr>
          <p:nvPr>
            <p:ph type="title"/>
          </p:nvPr>
        </p:nvSpPr>
        <p:spPr/>
        <p:txBody>
          <a:bodyPr/>
          <a:lstStyle/>
          <a:p>
            <a:r>
              <a:rPr lang="en-US"/>
              <a:t>primitive types</a:t>
            </a:r>
          </a:p>
        </p:txBody>
      </p:sp>
    </p:spTree>
    <p:extLst>
      <p:ext uri="{BB962C8B-B14F-4D97-AF65-F5344CB8AC3E}">
        <p14:creationId xmlns:p14="http://schemas.microsoft.com/office/powerpoint/2010/main" val="30313247"/>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A1863-F6C6-F619-BC2C-C6A59F9B4F36}"/>
              </a:ext>
            </a:extLst>
          </p:cNvPr>
          <p:cNvSpPr>
            <a:spLocks noGrp="1"/>
          </p:cNvSpPr>
          <p:nvPr>
            <p:ph type="title"/>
          </p:nvPr>
        </p:nvSpPr>
        <p:spPr/>
        <p:txBody>
          <a:bodyPr/>
          <a:lstStyle/>
          <a:p>
            <a:r>
              <a:rPr lang="en-US"/>
              <a:t>references (3/2)</a:t>
            </a:r>
          </a:p>
        </p:txBody>
      </p:sp>
      <p:sp>
        <p:nvSpPr>
          <p:cNvPr id="3" name="Content Placeholder 2">
            <a:extLst>
              <a:ext uri="{FF2B5EF4-FFF2-40B4-BE49-F238E27FC236}">
                <a16:creationId xmlns:a16="http://schemas.microsoft.com/office/drawing/2014/main" id="{EABFEC80-85B7-1713-F676-C666FE794E10}"/>
              </a:ext>
            </a:extLst>
          </p:cNvPr>
          <p:cNvSpPr>
            <a:spLocks noGrp="1"/>
          </p:cNvSpPr>
          <p:nvPr>
            <p:ph sz="quarter" idx="10"/>
          </p:nvPr>
        </p:nvSpPr>
        <p:spPr/>
        <p:txBody>
          <a:bodyPr/>
          <a:lstStyle/>
          <a:p>
            <a:r>
              <a:rPr lang="en-US" err="1"/>
              <a:t>i</a:t>
            </a:r>
            <a:r>
              <a:rPr lang="en-US"/>
              <a:t> told a small lie last time we talked</a:t>
            </a:r>
          </a:p>
          <a:p>
            <a:pPr lvl="1"/>
            <a:r>
              <a:rPr lang="en-US" err="1">
                <a:latin typeface="+mj-lt"/>
              </a:rPr>
              <a:t>System.out.println</a:t>
            </a:r>
            <a:r>
              <a:rPr lang="en-US">
                <a:latin typeface="+mj-lt"/>
              </a:rPr>
              <a:t>(array);</a:t>
            </a:r>
            <a:r>
              <a:rPr lang="en-US"/>
              <a:t> does NOT actually print </a:t>
            </a:r>
            <a:r>
              <a:rPr lang="en-US">
                <a:latin typeface="+mj-lt"/>
              </a:rPr>
              <a:t>array</a:t>
            </a:r>
            <a:r>
              <a:rPr lang="en-US"/>
              <a:t>'s memory address</a:t>
            </a:r>
          </a:p>
          <a:p>
            <a:pPr lvl="2"/>
            <a:r>
              <a:rPr lang="en-US"/>
              <a:t>rather, it prints a number called </a:t>
            </a:r>
            <a:r>
              <a:rPr lang="en-US">
                <a:latin typeface="+mj-lt"/>
              </a:rPr>
              <a:t>array</a:t>
            </a:r>
            <a:r>
              <a:rPr lang="en-US"/>
              <a:t>'s "hash code"</a:t>
            </a:r>
          </a:p>
          <a:p>
            <a:pPr lvl="3"/>
            <a:r>
              <a:rPr lang="en-US"/>
              <a:t>(the hash code is typically calculated </a:t>
            </a:r>
            <a:r>
              <a:rPr lang="en-US" i="1"/>
              <a:t>using the memory address</a:t>
            </a:r>
            <a:r>
              <a:rPr lang="en-US"/>
              <a:t>)</a:t>
            </a:r>
          </a:p>
          <a:p>
            <a:pPr lvl="4"/>
            <a:r>
              <a:rPr lang="en-US"/>
              <a:t>🤷</a:t>
            </a:r>
          </a:p>
          <a:p>
            <a:pPr lvl="2"/>
            <a:endParaRPr lang="en-US"/>
          </a:p>
          <a:p>
            <a:pPr lvl="1"/>
            <a:r>
              <a:rPr lang="en-US"/>
              <a:t>the important point is that a </a:t>
            </a:r>
            <a:r>
              <a:rPr lang="en-US" b="1"/>
              <a:t>reference</a:t>
            </a:r>
            <a:r>
              <a:rPr lang="en-US"/>
              <a:t> is a </a:t>
            </a:r>
            <a:r>
              <a:rPr lang="en-US" b="1"/>
              <a:t>memory address</a:t>
            </a:r>
            <a:endParaRPr lang="en-US"/>
          </a:p>
          <a:p>
            <a:pPr lvl="2"/>
            <a:r>
              <a:rPr lang="en-US"/>
              <a:t>and a </a:t>
            </a:r>
            <a:r>
              <a:rPr lang="en-US" b="1"/>
              <a:t>memory address </a:t>
            </a:r>
            <a:r>
              <a:rPr lang="en-US"/>
              <a:t>is an </a:t>
            </a:r>
            <a:r>
              <a:rPr lang="en-US" b="1"/>
              <a:t>integer</a:t>
            </a:r>
            <a:r>
              <a:rPr lang="en-US"/>
              <a:t> (often written in hex) 🙂👍</a:t>
            </a:r>
          </a:p>
          <a:p>
            <a:pPr lvl="2"/>
            <a:endParaRPr lang="en-US"/>
          </a:p>
        </p:txBody>
      </p:sp>
    </p:spTree>
    <p:extLst>
      <p:ext uri="{BB962C8B-B14F-4D97-AF65-F5344CB8AC3E}">
        <p14:creationId xmlns:p14="http://schemas.microsoft.com/office/powerpoint/2010/main" val="89652408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static</a:t>
            </a:r>
          </a:p>
        </p:txBody>
      </p:sp>
    </p:spTree>
    <p:extLst>
      <p:ext uri="{BB962C8B-B14F-4D97-AF65-F5344CB8AC3E}">
        <p14:creationId xmlns:p14="http://schemas.microsoft.com/office/powerpoint/2010/main" val="124693388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static variables</a:t>
            </a:r>
            <a:br>
              <a:rPr lang="en-US"/>
            </a:br>
            <a:r>
              <a:rPr lang="en-US"/>
              <a:t>and static methods</a:t>
            </a:r>
            <a:endParaRPr lang="en-US">
              <a:latin typeface="+mj-lt"/>
            </a:endParaRPr>
          </a:p>
        </p:txBody>
      </p:sp>
    </p:spTree>
    <p:extLst>
      <p:ext uri="{BB962C8B-B14F-4D97-AF65-F5344CB8AC3E}">
        <p14:creationId xmlns:p14="http://schemas.microsoft.com/office/powerpoint/2010/main" val="219275890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BA9AB-F1F3-768B-56BA-408DEA95C6D8}"/>
              </a:ext>
            </a:extLst>
          </p:cNvPr>
          <p:cNvSpPr>
            <a:spLocks noGrp="1"/>
          </p:cNvSpPr>
          <p:nvPr>
            <p:ph type="title"/>
          </p:nvPr>
        </p:nvSpPr>
        <p:spPr/>
        <p:txBody>
          <a:bodyPr/>
          <a:lstStyle/>
          <a:p>
            <a:r>
              <a:rPr lang="en-US"/>
              <a:t>instance variables vs. static variables</a:t>
            </a:r>
          </a:p>
        </p:txBody>
      </p:sp>
      <p:sp>
        <p:nvSpPr>
          <p:cNvPr id="4" name="Content Placeholder 3">
            <a:extLst>
              <a:ext uri="{FF2B5EF4-FFF2-40B4-BE49-F238E27FC236}">
                <a16:creationId xmlns:a16="http://schemas.microsoft.com/office/drawing/2014/main" id="{E6D01BC4-A3F4-CC6D-3392-AC18E774C508}"/>
              </a:ext>
            </a:extLst>
          </p:cNvPr>
          <p:cNvSpPr>
            <a:spLocks noGrp="1"/>
          </p:cNvSpPr>
          <p:nvPr>
            <p:ph sz="quarter" idx="10"/>
          </p:nvPr>
        </p:nvSpPr>
        <p:spPr/>
        <p:txBody>
          <a:bodyPr/>
          <a:lstStyle/>
          <a:p>
            <a:r>
              <a:rPr lang="en-US" sz="1800"/>
              <a:t>an </a:t>
            </a:r>
            <a:r>
              <a:rPr lang="en-US" sz="1800" b="1"/>
              <a:t>instance variable </a:t>
            </a:r>
            <a:r>
              <a:rPr lang="en-US" sz="1800"/>
              <a:t>is part of an instance of a class</a:t>
            </a:r>
            <a:endParaRPr lang="en-US" sz="1800" u="sng"/>
          </a:p>
          <a:p>
            <a:r>
              <a:rPr lang="en-US" sz="1800"/>
              <a:t>a </a:t>
            </a:r>
            <a:r>
              <a:rPr lang="en-US" sz="1800" b="1"/>
              <a:t>static variable</a:t>
            </a:r>
            <a:r>
              <a:rPr lang="en-US" sz="1800"/>
              <a:t> (class variable) is part of the class itself</a:t>
            </a:r>
          </a:p>
          <a:p>
            <a:pPr lvl="1"/>
            <a:r>
              <a:rPr lang="en-US"/>
              <a:t>there is only one, period. (it's a global variable that lives "on the class")</a:t>
            </a:r>
            <a:endParaRPr lang="en-US" u="sng"/>
          </a:p>
          <a:p>
            <a:endParaRPr lang="en-US"/>
          </a:p>
        </p:txBody>
      </p:sp>
      <p:sp>
        <p:nvSpPr>
          <p:cNvPr id="7" name="TextBox 6">
            <a:extLst>
              <a:ext uri="{FF2B5EF4-FFF2-40B4-BE49-F238E27FC236}">
                <a16:creationId xmlns:a16="http://schemas.microsoft.com/office/drawing/2014/main" id="{4AABC88C-193A-8F4F-7453-5291A7B36F5D}"/>
              </a:ext>
            </a:extLst>
          </p:cNvPr>
          <p:cNvSpPr txBox="1"/>
          <p:nvPr/>
        </p:nvSpPr>
        <p:spPr>
          <a:xfrm>
            <a:off x="457200" y="2148838"/>
            <a:ext cx="8229600" cy="3028521"/>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Vector3</a:t>
            </a:r>
            <a:r>
              <a:rPr lang="en-US">
                <a:latin typeface="+mj-lt"/>
                <a:cs typeface="Consolas" panose="020B0609020204030204" pitchFamily="49" charset="0"/>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double</a:t>
            </a:r>
            <a:r>
              <a:rPr lang="en-US">
                <a:latin typeface="+mj-lt"/>
                <a:cs typeface="Consolas" panose="020B0609020204030204" pitchFamily="49" charset="0"/>
              </a:rPr>
              <a:t> x;</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double</a:t>
            </a:r>
            <a:r>
              <a:rPr lang="en-US">
                <a:latin typeface="+mj-lt"/>
                <a:cs typeface="Consolas" panose="020B0609020204030204" pitchFamily="49" charset="0"/>
              </a:rPr>
              <a:t> y;</a:t>
            </a:r>
          </a:p>
          <a:p>
            <a:pPr defTabSz="342886">
              <a:spcBef>
                <a:spcPct val="20000"/>
              </a:spcBef>
              <a:buClr>
                <a:srgbClr val="FFFFFF">
                  <a:lumMod val="65000"/>
                </a:srgbClr>
              </a:buClr>
            </a:pPr>
            <a:r>
              <a:rPr lang="en-US">
                <a:solidFill>
                  <a:srgbClr val="000000"/>
                </a:solidFill>
                <a:latin typeface="Consolas"/>
                <a:cs typeface="Consolas" panose="020B0609020204030204" pitchFamily="49" charset="0"/>
              </a:rPr>
              <a:t>    </a:t>
            </a:r>
            <a:r>
              <a:rPr lang="en-US">
                <a:solidFill>
                  <a:srgbClr val="0000FF"/>
                </a:solidFill>
                <a:latin typeface="Consolas"/>
                <a:cs typeface="Consolas" panose="020B0609020204030204" pitchFamily="49" charset="0"/>
              </a:rPr>
              <a:t>double</a:t>
            </a:r>
            <a:r>
              <a:rPr lang="en-US">
                <a:solidFill>
                  <a:srgbClr val="000000"/>
                </a:solidFill>
                <a:latin typeface="Consolas"/>
                <a:cs typeface="Consolas" panose="020B0609020204030204" pitchFamily="49" charset="0"/>
              </a:rPr>
              <a:t> z;</a:t>
            </a:r>
            <a:endParaRPr lang="en-US">
              <a:latin typeface="+mj-lt"/>
              <a:cs typeface="Consolas" panose="020B0609020204030204" pitchFamily="49" charset="0"/>
            </a:endParaRP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Vector3</a:t>
            </a:r>
            <a:r>
              <a:rPr lang="en-US">
                <a:latin typeface="+mj-lt"/>
              </a:rPr>
              <a:t> red = </a:t>
            </a:r>
            <a:r>
              <a:rPr lang="en-US">
                <a:solidFill>
                  <a:srgbClr val="0000FF"/>
                </a:solidFill>
                <a:latin typeface="+mj-lt"/>
              </a:rPr>
              <a:t>new</a:t>
            </a:r>
            <a:r>
              <a:rPr lang="en-US">
                <a:latin typeface="+mj-lt"/>
              </a:rPr>
              <a:t> </a:t>
            </a:r>
            <a:r>
              <a:rPr lang="en-US">
                <a:solidFill>
                  <a:srgbClr val="000080"/>
                </a:solidFill>
                <a:latin typeface="+mj-lt"/>
              </a:rPr>
              <a:t>Vector3</a:t>
            </a:r>
            <a:r>
              <a:rPr lang="en-US">
                <a:latin typeface="+mj-lt"/>
              </a:rPr>
              <a:t>(</a:t>
            </a:r>
            <a:r>
              <a:rPr lang="en-US">
                <a:solidFill>
                  <a:srgbClr val="0CB5B5"/>
                </a:solidFill>
                <a:latin typeface="+mj-lt"/>
              </a:rPr>
              <a:t>1</a:t>
            </a:r>
            <a:r>
              <a:rPr lang="en-US">
                <a:latin typeface="+mj-lt"/>
              </a:rPr>
              <a:t>.</a:t>
            </a:r>
            <a:r>
              <a:rPr lang="en-US">
                <a:solidFill>
                  <a:srgbClr val="0CB5B5"/>
                </a:solidFill>
                <a:latin typeface="+mj-lt"/>
              </a:rPr>
              <a:t>0</a:t>
            </a:r>
            <a:r>
              <a:rPr lang="en-US">
                <a:latin typeface="+mj-lt"/>
              </a:rPr>
              <a:t>,</a:t>
            </a:r>
            <a:r>
              <a:rPr lang="en-US">
                <a:solidFill>
                  <a:srgbClr val="0CB5B5"/>
                </a:solidFill>
                <a:latin typeface="+mj-lt"/>
              </a:rPr>
              <a:t> 0</a:t>
            </a:r>
            <a:r>
              <a:rPr lang="en-US">
                <a:latin typeface="+mj-lt"/>
              </a:rPr>
              <a:t>.</a:t>
            </a:r>
            <a:r>
              <a:rPr lang="en-US">
                <a:solidFill>
                  <a:srgbClr val="0CB5B5"/>
                </a:solidFill>
                <a:latin typeface="+mj-lt"/>
              </a:rPr>
              <a:t>0</a:t>
            </a:r>
            <a:r>
              <a:rPr lang="en-US">
                <a:solidFill>
                  <a:srgbClr val="000000"/>
                </a:solidFill>
                <a:latin typeface="Consolas"/>
              </a:rPr>
              <a:t>,</a:t>
            </a:r>
            <a:r>
              <a:rPr lang="en-US">
                <a:solidFill>
                  <a:srgbClr val="0CB5B5"/>
                </a:solidFill>
                <a:latin typeface="+mj-lt"/>
              </a:rPr>
              <a:t> 0</a:t>
            </a:r>
            <a:r>
              <a:rPr lang="en-US">
                <a:latin typeface="+mj-lt"/>
              </a:rPr>
              <a:t>.</a:t>
            </a:r>
            <a:r>
              <a:rPr lang="en-US">
                <a:solidFill>
                  <a:srgbClr val="0CB5B5"/>
                </a:solidFill>
                <a:latin typeface="+mj-lt"/>
              </a:rPr>
              <a:t>0</a:t>
            </a:r>
            <a:r>
              <a:rPr lang="en-US">
                <a:latin typeface="+mj-lt"/>
              </a:rPr>
              <a:t>);</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drawLine</a:t>
            </a:r>
            <a:r>
              <a:rPr lang="en-US">
                <a:solidFill>
                  <a:srgbClr val="007B00"/>
                </a:solidFill>
                <a:latin typeface="+mj-lt"/>
                <a:ea typeface="Segoe UI Emoji" panose="020B0502040204020203" pitchFamily="34" charset="0"/>
                <a:cs typeface="Consolas" panose="020B0609020204030204" pitchFamily="49" charset="0"/>
              </a:rPr>
              <a:t>(a, b, Vector3.red);</a:t>
            </a:r>
          </a:p>
        </p:txBody>
      </p:sp>
    </p:spTree>
    <p:extLst>
      <p:ext uri="{BB962C8B-B14F-4D97-AF65-F5344CB8AC3E}">
        <p14:creationId xmlns:p14="http://schemas.microsoft.com/office/powerpoint/2010/main" val="352673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BA9AB-F1F3-768B-56BA-408DEA95C6D8}"/>
              </a:ext>
            </a:extLst>
          </p:cNvPr>
          <p:cNvSpPr>
            <a:spLocks noGrp="1"/>
          </p:cNvSpPr>
          <p:nvPr>
            <p:ph type="title"/>
          </p:nvPr>
        </p:nvSpPr>
        <p:spPr/>
        <p:txBody>
          <a:bodyPr/>
          <a:lstStyle/>
          <a:p>
            <a:r>
              <a:rPr lang="en-US"/>
              <a:t>instance methods vs. static methods</a:t>
            </a:r>
          </a:p>
        </p:txBody>
      </p:sp>
      <p:sp>
        <p:nvSpPr>
          <p:cNvPr id="4" name="Content Placeholder 3">
            <a:extLst>
              <a:ext uri="{FF2B5EF4-FFF2-40B4-BE49-F238E27FC236}">
                <a16:creationId xmlns:a16="http://schemas.microsoft.com/office/drawing/2014/main" id="{E6D01BC4-A3F4-CC6D-3392-AC18E774C508}"/>
              </a:ext>
            </a:extLst>
          </p:cNvPr>
          <p:cNvSpPr>
            <a:spLocks noGrp="1"/>
          </p:cNvSpPr>
          <p:nvPr>
            <p:ph sz="quarter" idx="10"/>
          </p:nvPr>
        </p:nvSpPr>
        <p:spPr/>
        <p:txBody>
          <a:bodyPr/>
          <a:lstStyle/>
          <a:p>
            <a:r>
              <a:rPr lang="en-US" sz="1800"/>
              <a:t>an </a:t>
            </a:r>
            <a:r>
              <a:rPr lang="en-US" sz="1800" b="1"/>
              <a:t>instance method </a:t>
            </a:r>
            <a:r>
              <a:rPr lang="en-US" sz="1800"/>
              <a:t>must be called on an instance (object) of a class</a:t>
            </a:r>
            <a:endParaRPr lang="en-US" sz="1800" u="sng"/>
          </a:p>
          <a:p>
            <a:r>
              <a:rPr lang="en-US" sz="1800"/>
              <a:t>a </a:t>
            </a:r>
            <a:r>
              <a:rPr lang="en-US" sz="1800" b="1"/>
              <a:t>static method</a:t>
            </a:r>
            <a:r>
              <a:rPr lang="en-US" sz="1800"/>
              <a:t> (class method) can be called on the class itself</a:t>
            </a:r>
          </a:p>
          <a:p>
            <a:pPr lvl="1"/>
            <a:r>
              <a:rPr lang="en-US"/>
              <a:t>✅ there is no </a:t>
            </a:r>
            <a:r>
              <a:rPr lang="en-US">
                <a:solidFill>
                  <a:srgbClr val="0000FF"/>
                </a:solidFill>
                <a:latin typeface="+mj-lt"/>
              </a:rPr>
              <a:t>this</a:t>
            </a:r>
            <a:r>
              <a:rPr lang="en-US"/>
              <a:t> in a static method</a:t>
            </a:r>
          </a:p>
        </p:txBody>
      </p:sp>
      <p:sp>
        <p:nvSpPr>
          <p:cNvPr id="7" name="TextBox 6">
            <a:extLst>
              <a:ext uri="{FF2B5EF4-FFF2-40B4-BE49-F238E27FC236}">
                <a16:creationId xmlns:a16="http://schemas.microsoft.com/office/drawing/2014/main" id="{4AABC88C-193A-8F4F-7453-5291A7B36F5D}"/>
              </a:ext>
            </a:extLst>
          </p:cNvPr>
          <p:cNvSpPr txBox="1"/>
          <p:nvPr/>
        </p:nvSpPr>
        <p:spPr>
          <a:xfrm>
            <a:off x="457200" y="219246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Vector2</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rPr>
              <a:t>    </a:t>
            </a:r>
            <a:r>
              <a:rPr lang="en-US">
                <a:solidFill>
                  <a:srgbClr val="000080"/>
                </a:solidFill>
                <a:latin typeface="+mj-lt"/>
              </a:rPr>
              <a:t>double</a:t>
            </a:r>
            <a:r>
              <a:rPr lang="en-US">
                <a:latin typeface="+mj-lt"/>
              </a:rPr>
              <a:t> length() { </a:t>
            </a:r>
            <a:r>
              <a:rPr lang="en-US">
                <a:solidFill>
                  <a:srgbClr val="BFBFBF"/>
                </a:solidFill>
                <a:latin typeface="+mj-lt"/>
              </a:rPr>
              <a:t>...</a:t>
            </a:r>
            <a:r>
              <a:rPr lang="en-US">
                <a:latin typeface="+mj-lt"/>
              </a:rPr>
              <a:t> }; </a:t>
            </a:r>
            <a:r>
              <a:rPr lang="en-US">
                <a:solidFill>
                  <a:srgbClr val="007B00"/>
                </a:solidFill>
                <a:latin typeface="+mj-lt"/>
              </a:rPr>
              <a:t>// (non-static method)</a:t>
            </a: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latin typeface="+mj-lt"/>
              </a:rPr>
              <a:t> </a:t>
            </a:r>
            <a:r>
              <a:rPr lang="en-US" err="1">
                <a:latin typeface="+mj-lt"/>
              </a:rPr>
              <a:t>distanceBetween</a:t>
            </a:r>
            <a:r>
              <a:rPr lang="en-US">
                <a:latin typeface="+mj-lt"/>
              </a:rPr>
              <a:t>(</a:t>
            </a:r>
            <a:r>
              <a:rPr lang="en-US">
                <a:solidFill>
                  <a:srgbClr val="000080"/>
                </a:solidFill>
                <a:latin typeface="+mj-lt"/>
              </a:rPr>
              <a:t>Vector2</a:t>
            </a:r>
            <a:r>
              <a:rPr lang="en-US">
                <a:latin typeface="+mj-lt"/>
              </a:rPr>
              <a:t> a, </a:t>
            </a:r>
            <a:r>
              <a:rPr lang="en-US">
                <a:solidFill>
                  <a:srgbClr val="000080"/>
                </a:solidFill>
                <a:latin typeface="+mj-lt"/>
              </a:rPr>
              <a:t>Vector2</a:t>
            </a:r>
            <a:r>
              <a:rPr lang="en-US">
                <a:latin typeface="+mj-lt"/>
              </a:rPr>
              <a:t> b) { </a:t>
            </a:r>
            <a:r>
              <a:rPr lang="en-US">
                <a:solidFill>
                  <a:srgbClr val="BFBFBF"/>
                </a:solidFill>
                <a:latin typeface="+mj-lt"/>
              </a:rPr>
              <a:t>...</a:t>
            </a:r>
            <a:r>
              <a:rPr lang="en-US">
                <a:latin typeface="+mj-lt"/>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a.length</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Vector2.distanceBetween(a, b);</a:t>
            </a:r>
          </a:p>
        </p:txBody>
      </p:sp>
    </p:spTree>
    <p:extLst>
      <p:ext uri="{BB962C8B-B14F-4D97-AF65-F5344CB8AC3E}">
        <p14:creationId xmlns:p14="http://schemas.microsoft.com/office/powerpoint/2010/main" val="2233637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51418A-18F4-AFE9-CC17-A729DC5E2DF7}"/>
              </a:ext>
            </a:extLst>
          </p:cNvPr>
          <p:cNvSpPr>
            <a:spLocks noGrp="1"/>
          </p:cNvSpPr>
          <p:nvPr>
            <p:ph type="title"/>
          </p:nvPr>
        </p:nvSpPr>
        <p:spPr/>
        <p:txBody>
          <a:bodyPr/>
          <a:lstStyle/>
          <a:p>
            <a:r>
              <a:rPr lang="en-US"/>
              <a:t>example</a:t>
            </a:r>
          </a:p>
        </p:txBody>
      </p:sp>
    </p:spTree>
    <p:extLst>
      <p:ext uri="{BB962C8B-B14F-4D97-AF65-F5344CB8AC3E}">
        <p14:creationId xmlns:p14="http://schemas.microsoft.com/office/powerpoint/2010/main" val="177736254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FE5B6A-2B56-7266-D22E-D4FA2A5A1A52}"/>
              </a:ext>
            </a:extLst>
          </p:cNvPr>
          <p:cNvSpPr/>
          <p:nvPr/>
        </p:nvSpPr>
        <p:spPr>
          <a:xfrm>
            <a:off x="975674" y="3323549"/>
            <a:ext cx="1627287" cy="1136903"/>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Rectangle 2">
            <a:extLst>
              <a:ext uri="{FF2B5EF4-FFF2-40B4-BE49-F238E27FC236}">
                <a16:creationId xmlns:a16="http://schemas.microsoft.com/office/drawing/2014/main" id="{76C22C74-197D-5585-BA4E-5AA6BB118E6E}"/>
              </a:ext>
            </a:extLst>
          </p:cNvPr>
          <p:cNvSpPr/>
          <p:nvPr/>
        </p:nvSpPr>
        <p:spPr>
          <a:xfrm>
            <a:off x="6365709" y="1149480"/>
            <a:ext cx="2658390" cy="690133"/>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latin typeface="Consolas" panose="020B0609020204030204" pitchFamily="49" charset="0"/>
              </a:rPr>
              <a:t>int </a:t>
            </a:r>
            <a:r>
              <a:rPr lang="en-US" sz="1350" err="1">
                <a:solidFill>
                  <a:schemeClr val="tx1"/>
                </a:solidFill>
                <a:latin typeface="Consolas" panose="020B0609020204030204" pitchFamily="49" charset="0"/>
              </a:rPr>
              <a:t>numTimesAllDogsBarked</a:t>
            </a:r>
            <a:r>
              <a:rPr lang="en-US" sz="1350">
                <a:solidFill>
                  <a:schemeClr val="tx1"/>
                </a:solidFill>
                <a:latin typeface="Consolas" panose="020B0609020204030204" pitchFamily="49" charset="0"/>
              </a:rPr>
              <a:t>;</a:t>
            </a:r>
          </a:p>
        </p:txBody>
      </p:sp>
      <p:sp>
        <p:nvSpPr>
          <p:cNvPr id="4" name="TextBox 3">
            <a:extLst>
              <a:ext uri="{FF2B5EF4-FFF2-40B4-BE49-F238E27FC236}">
                <a16:creationId xmlns:a16="http://schemas.microsoft.com/office/drawing/2014/main" id="{313D1EB8-1CAD-4C17-E13D-70AEA143C829}"/>
              </a:ext>
            </a:extLst>
          </p:cNvPr>
          <p:cNvSpPr txBox="1"/>
          <p:nvPr/>
        </p:nvSpPr>
        <p:spPr>
          <a:xfrm>
            <a:off x="6914179" y="362654"/>
            <a:ext cx="1463512" cy="692497"/>
          </a:xfrm>
          <a:prstGeom prst="rect">
            <a:avLst/>
          </a:prstGeom>
          <a:noFill/>
        </p:spPr>
        <p:txBody>
          <a:bodyPr wrap="square" rtlCol="0">
            <a:spAutoFit/>
          </a:bodyPr>
          <a:lstStyle/>
          <a:p>
            <a:pPr algn="ctr"/>
            <a:r>
              <a:rPr lang="en-US" sz="2700">
                <a:latin typeface="Consolas" panose="020B0609020204030204" pitchFamily="49" charset="0"/>
              </a:rPr>
              <a:t>Dog</a:t>
            </a:r>
          </a:p>
          <a:p>
            <a:pPr algn="ctr"/>
            <a:r>
              <a:rPr lang="en-US" sz="1200">
                <a:latin typeface="Consolas" panose="020B0609020204030204" pitchFamily="49" charset="0"/>
              </a:rPr>
              <a:t>(the class)</a:t>
            </a:r>
          </a:p>
        </p:txBody>
      </p:sp>
      <p:sp>
        <p:nvSpPr>
          <p:cNvPr id="5" name="Rectangle 4">
            <a:extLst>
              <a:ext uri="{FF2B5EF4-FFF2-40B4-BE49-F238E27FC236}">
                <a16:creationId xmlns:a16="http://schemas.microsoft.com/office/drawing/2014/main" id="{25B7F2E7-CB81-D5EA-D5AB-913275B765EF}"/>
              </a:ext>
            </a:extLst>
          </p:cNvPr>
          <p:cNvSpPr/>
          <p:nvPr/>
        </p:nvSpPr>
        <p:spPr>
          <a:xfrm>
            <a:off x="3533199" y="2825885"/>
            <a:ext cx="1203088"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String bark;</a:t>
            </a:r>
          </a:p>
        </p:txBody>
      </p:sp>
      <p:sp>
        <p:nvSpPr>
          <p:cNvPr id="6" name="TextBox 5">
            <a:extLst>
              <a:ext uri="{FF2B5EF4-FFF2-40B4-BE49-F238E27FC236}">
                <a16:creationId xmlns:a16="http://schemas.microsoft.com/office/drawing/2014/main" id="{596DD564-0C9C-9B40-173F-E33C403696F9}"/>
              </a:ext>
            </a:extLst>
          </p:cNvPr>
          <p:cNvSpPr txBox="1"/>
          <p:nvPr/>
        </p:nvSpPr>
        <p:spPr>
          <a:xfrm>
            <a:off x="1039304" y="3398150"/>
            <a:ext cx="1505931" cy="715581"/>
          </a:xfrm>
          <a:prstGeom prst="rect">
            <a:avLst/>
          </a:prstGeom>
          <a:noFill/>
        </p:spPr>
        <p:txBody>
          <a:bodyPr wrap="square" rtlCol="0">
            <a:spAutoFit/>
          </a:bodyPr>
          <a:lstStyle/>
          <a:p>
            <a:pPr algn="r"/>
            <a:r>
              <a:rPr lang="en-US" sz="1350">
                <a:latin typeface="Consolas" panose="020B0609020204030204" pitchFamily="49" charset="0"/>
              </a:rPr>
              <a:t>String[] </a:t>
            </a:r>
            <a:r>
              <a:rPr lang="en-US" sz="1350" err="1">
                <a:latin typeface="Consolas" panose="020B0609020204030204" pitchFamily="49" charset="0"/>
              </a:rPr>
              <a:t>args</a:t>
            </a:r>
            <a:r>
              <a:rPr lang="en-US" sz="1350">
                <a:latin typeface="Consolas" panose="020B0609020204030204" pitchFamily="49" charset="0"/>
              </a:rPr>
              <a:t>;</a:t>
            </a:r>
          </a:p>
          <a:p>
            <a:pPr algn="r"/>
            <a:r>
              <a:rPr lang="en-US" sz="1350">
                <a:latin typeface="Consolas" panose="020B0609020204030204" pitchFamily="49" charset="0"/>
              </a:rPr>
              <a:t>Dog rex;</a:t>
            </a:r>
          </a:p>
          <a:p>
            <a:pPr algn="r"/>
            <a:r>
              <a:rPr lang="en-US" sz="1350">
                <a:latin typeface="Consolas" panose="020B0609020204030204" pitchFamily="49" charset="0"/>
              </a:rPr>
              <a:t>Dog fido;</a:t>
            </a:r>
          </a:p>
        </p:txBody>
      </p:sp>
      <p:sp>
        <p:nvSpPr>
          <p:cNvPr id="8" name="Rectangle 7">
            <a:extLst>
              <a:ext uri="{FF2B5EF4-FFF2-40B4-BE49-F238E27FC236}">
                <a16:creationId xmlns:a16="http://schemas.microsoft.com/office/drawing/2014/main" id="{38C0E227-3B4E-EB6F-E0DD-A5DFAB273257}"/>
              </a:ext>
            </a:extLst>
          </p:cNvPr>
          <p:cNvSpPr/>
          <p:nvPr/>
        </p:nvSpPr>
        <p:spPr>
          <a:xfrm>
            <a:off x="3247547" y="3840758"/>
            <a:ext cx="1203088" cy="415499"/>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String bark;</a:t>
            </a:r>
          </a:p>
        </p:txBody>
      </p:sp>
      <p:sp>
        <p:nvSpPr>
          <p:cNvPr id="11" name="TextBox 10">
            <a:extLst>
              <a:ext uri="{FF2B5EF4-FFF2-40B4-BE49-F238E27FC236}">
                <a16:creationId xmlns:a16="http://schemas.microsoft.com/office/drawing/2014/main" id="{EE9D1F00-B878-768B-31B1-E14F2C824E80}"/>
              </a:ext>
            </a:extLst>
          </p:cNvPr>
          <p:cNvSpPr txBox="1"/>
          <p:nvPr/>
        </p:nvSpPr>
        <p:spPr>
          <a:xfrm>
            <a:off x="190893" y="4532894"/>
            <a:ext cx="3075492" cy="530915"/>
          </a:xfrm>
          <a:prstGeom prst="rect">
            <a:avLst/>
          </a:prstGeom>
          <a:noFill/>
        </p:spPr>
        <p:txBody>
          <a:bodyPr wrap="square" rtlCol="0">
            <a:spAutoFit/>
          </a:bodyPr>
          <a:lstStyle/>
          <a:p>
            <a:pPr algn="ctr"/>
            <a:r>
              <a:rPr lang="en-US">
                <a:latin typeface="Consolas" panose="020B0609020204030204" pitchFamily="49" charset="0"/>
              </a:rPr>
              <a:t>----Stack----</a:t>
            </a:r>
          </a:p>
          <a:p>
            <a:pPr algn="ctr"/>
            <a:r>
              <a:rPr lang="en-US" sz="1050">
                <a:latin typeface="Consolas" panose="020B0609020204030204" pitchFamily="49" charset="0"/>
              </a:rPr>
              <a:t>(</a:t>
            </a:r>
            <a:r>
              <a:rPr lang="en-US" sz="1050" b="1">
                <a:latin typeface="Consolas" panose="020B0609020204030204" pitchFamily="49" charset="0"/>
              </a:rPr>
              <a:t>local variables</a:t>
            </a:r>
            <a:r>
              <a:rPr lang="en-US" sz="1050">
                <a:latin typeface="Consolas" panose="020B0609020204030204" pitchFamily="49" charset="0"/>
              </a:rPr>
              <a:t>)</a:t>
            </a:r>
          </a:p>
        </p:txBody>
      </p:sp>
      <p:sp>
        <p:nvSpPr>
          <p:cNvPr id="13" name="TextBox 12">
            <a:extLst>
              <a:ext uri="{FF2B5EF4-FFF2-40B4-BE49-F238E27FC236}">
                <a16:creationId xmlns:a16="http://schemas.microsoft.com/office/drawing/2014/main" id="{977F6D2F-453A-0449-B6DB-9F10A7B06C80}"/>
              </a:ext>
            </a:extLst>
          </p:cNvPr>
          <p:cNvSpPr txBox="1"/>
          <p:nvPr/>
        </p:nvSpPr>
        <p:spPr>
          <a:xfrm>
            <a:off x="56561" y="3702259"/>
            <a:ext cx="982744" cy="490584"/>
          </a:xfrm>
          <a:prstGeom prst="rect">
            <a:avLst/>
          </a:prstGeom>
          <a:noFill/>
        </p:spPr>
        <p:txBody>
          <a:bodyPr wrap="square" rtlCol="0">
            <a:spAutoFit/>
          </a:bodyPr>
          <a:lstStyle/>
          <a:p>
            <a:r>
              <a:rPr lang="en-US">
                <a:latin typeface="Consolas" panose="020B0609020204030204" pitchFamily="49" charset="0"/>
              </a:rPr>
              <a:t>main()</a:t>
            </a:r>
          </a:p>
          <a:p>
            <a:r>
              <a:rPr lang="en-US" sz="788">
                <a:latin typeface="Consolas" panose="020B0609020204030204" pitchFamily="49" charset="0"/>
              </a:rPr>
              <a:t>(stack frame)</a:t>
            </a:r>
          </a:p>
        </p:txBody>
      </p:sp>
      <p:sp>
        <p:nvSpPr>
          <p:cNvPr id="21" name="TextBox 20">
            <a:extLst>
              <a:ext uri="{FF2B5EF4-FFF2-40B4-BE49-F238E27FC236}">
                <a16:creationId xmlns:a16="http://schemas.microsoft.com/office/drawing/2014/main" id="{2FB09485-959A-315D-798D-72655A19C019}"/>
              </a:ext>
            </a:extLst>
          </p:cNvPr>
          <p:cNvSpPr txBox="1"/>
          <p:nvPr/>
        </p:nvSpPr>
        <p:spPr>
          <a:xfrm>
            <a:off x="3290465" y="2383076"/>
            <a:ext cx="1688555" cy="444417"/>
          </a:xfrm>
          <a:prstGeom prst="rect">
            <a:avLst/>
          </a:prstGeom>
          <a:noFill/>
        </p:spPr>
        <p:txBody>
          <a:bodyPr wrap="square" rtlCol="0">
            <a:spAutoFit/>
          </a:bodyPr>
          <a:lstStyle/>
          <a:p>
            <a:pPr algn="ctr"/>
            <a:r>
              <a:rPr lang="en-US" sz="1500">
                <a:latin typeface="Consolas" panose="020B0609020204030204" pitchFamily="49" charset="0"/>
              </a:rPr>
              <a:t>rex</a:t>
            </a:r>
          </a:p>
          <a:p>
            <a:pPr algn="ctr"/>
            <a:r>
              <a:rPr lang="en-US" sz="788">
                <a:latin typeface="Consolas" panose="020B0609020204030204" pitchFamily="49" charset="0"/>
              </a:rPr>
              <a:t>(an instance of Dog)</a:t>
            </a:r>
            <a:endParaRPr lang="en-US" sz="375">
              <a:latin typeface="Consolas" panose="020B0609020204030204" pitchFamily="49" charset="0"/>
            </a:endParaRPr>
          </a:p>
        </p:txBody>
      </p:sp>
      <p:sp>
        <p:nvSpPr>
          <p:cNvPr id="22" name="TextBox 21">
            <a:extLst>
              <a:ext uri="{FF2B5EF4-FFF2-40B4-BE49-F238E27FC236}">
                <a16:creationId xmlns:a16="http://schemas.microsoft.com/office/drawing/2014/main" id="{C582E503-7D5F-EF82-111B-C34D83E05BC5}"/>
              </a:ext>
            </a:extLst>
          </p:cNvPr>
          <p:cNvSpPr txBox="1"/>
          <p:nvPr/>
        </p:nvSpPr>
        <p:spPr>
          <a:xfrm>
            <a:off x="2961893" y="3412202"/>
            <a:ext cx="1774394" cy="444417"/>
          </a:xfrm>
          <a:prstGeom prst="rect">
            <a:avLst/>
          </a:prstGeom>
          <a:noFill/>
        </p:spPr>
        <p:txBody>
          <a:bodyPr wrap="square" rtlCol="0">
            <a:spAutoFit/>
          </a:bodyPr>
          <a:lstStyle/>
          <a:p>
            <a:pPr algn="ctr"/>
            <a:r>
              <a:rPr lang="en-US" sz="1500">
                <a:latin typeface="Consolas" panose="020B0609020204030204" pitchFamily="49" charset="0"/>
              </a:rPr>
              <a:t>fido</a:t>
            </a:r>
          </a:p>
          <a:p>
            <a:pPr algn="ctr"/>
            <a:r>
              <a:rPr lang="en-US" sz="788">
                <a:latin typeface="Consolas" panose="020B0609020204030204" pitchFamily="49" charset="0"/>
              </a:rPr>
              <a:t>(an instance of Dog)</a:t>
            </a:r>
            <a:endParaRPr lang="en-US" sz="375">
              <a:latin typeface="Consolas" panose="020B0609020204030204" pitchFamily="49" charset="0"/>
            </a:endParaRPr>
          </a:p>
        </p:txBody>
      </p:sp>
      <p:sp>
        <p:nvSpPr>
          <p:cNvPr id="34" name="Rectangle 33">
            <a:extLst>
              <a:ext uri="{FF2B5EF4-FFF2-40B4-BE49-F238E27FC236}">
                <a16:creationId xmlns:a16="http://schemas.microsoft.com/office/drawing/2014/main" id="{7C2A0FF7-5823-E2E5-9331-B44EFB59F8D4}"/>
              </a:ext>
            </a:extLst>
          </p:cNvPr>
          <p:cNvSpPr/>
          <p:nvPr/>
        </p:nvSpPr>
        <p:spPr>
          <a:xfrm>
            <a:off x="5320762" y="2825885"/>
            <a:ext cx="917919"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"woof!"</a:t>
            </a:r>
          </a:p>
        </p:txBody>
      </p:sp>
      <p:sp>
        <p:nvSpPr>
          <p:cNvPr id="35" name="TextBox 34">
            <a:extLst>
              <a:ext uri="{FF2B5EF4-FFF2-40B4-BE49-F238E27FC236}">
                <a16:creationId xmlns:a16="http://schemas.microsoft.com/office/drawing/2014/main" id="{E606C2B8-EF89-DAE2-A02B-74831CBCC19C}"/>
              </a:ext>
            </a:extLst>
          </p:cNvPr>
          <p:cNvSpPr txBox="1"/>
          <p:nvPr/>
        </p:nvSpPr>
        <p:spPr>
          <a:xfrm>
            <a:off x="4815741" y="2392968"/>
            <a:ext cx="1927959" cy="444417"/>
          </a:xfrm>
          <a:prstGeom prst="rect">
            <a:avLst/>
          </a:prstGeom>
          <a:noFill/>
        </p:spPr>
        <p:txBody>
          <a:bodyPr wrap="square" rtlCol="0">
            <a:spAutoFit/>
          </a:bodyPr>
          <a:lstStyle/>
          <a:p>
            <a:pPr algn="ctr"/>
            <a:r>
              <a:rPr lang="en-US" sz="1500" err="1">
                <a:latin typeface="Consolas" panose="020B0609020204030204" pitchFamily="49" charset="0"/>
              </a:rPr>
              <a:t>rex.bark</a:t>
            </a:r>
            <a:endParaRPr lang="en-US" sz="1500">
              <a:latin typeface="Consolas" panose="020B0609020204030204" pitchFamily="49" charset="0"/>
            </a:endParaRPr>
          </a:p>
          <a:p>
            <a:pPr algn="ctr"/>
            <a:r>
              <a:rPr lang="en-US" sz="788">
                <a:latin typeface="Consolas" panose="020B0609020204030204" pitchFamily="49" charset="0"/>
              </a:rPr>
              <a:t>(an instance of String)</a:t>
            </a:r>
            <a:endParaRPr lang="en-US" sz="375">
              <a:latin typeface="Consolas" panose="020B0609020204030204" pitchFamily="49" charset="0"/>
            </a:endParaRPr>
          </a:p>
        </p:txBody>
      </p:sp>
      <p:sp>
        <p:nvSpPr>
          <p:cNvPr id="36" name="Rectangle 35">
            <a:extLst>
              <a:ext uri="{FF2B5EF4-FFF2-40B4-BE49-F238E27FC236}">
                <a16:creationId xmlns:a16="http://schemas.microsoft.com/office/drawing/2014/main" id="{39659171-62E1-2F47-F07D-B2A228F3259D}"/>
              </a:ext>
            </a:extLst>
          </p:cNvPr>
          <p:cNvSpPr/>
          <p:nvPr/>
        </p:nvSpPr>
        <p:spPr>
          <a:xfrm>
            <a:off x="5035110" y="3827700"/>
            <a:ext cx="917919"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"yip!"</a:t>
            </a:r>
          </a:p>
        </p:txBody>
      </p:sp>
      <p:sp>
        <p:nvSpPr>
          <p:cNvPr id="37" name="TextBox 36">
            <a:extLst>
              <a:ext uri="{FF2B5EF4-FFF2-40B4-BE49-F238E27FC236}">
                <a16:creationId xmlns:a16="http://schemas.microsoft.com/office/drawing/2014/main" id="{1223901A-211C-6D06-F20D-E9E4E1094A63}"/>
              </a:ext>
            </a:extLst>
          </p:cNvPr>
          <p:cNvSpPr txBox="1"/>
          <p:nvPr/>
        </p:nvSpPr>
        <p:spPr>
          <a:xfrm>
            <a:off x="4544278" y="3397426"/>
            <a:ext cx="1899581" cy="444417"/>
          </a:xfrm>
          <a:prstGeom prst="rect">
            <a:avLst/>
          </a:prstGeom>
          <a:noFill/>
        </p:spPr>
        <p:txBody>
          <a:bodyPr wrap="square" rtlCol="0">
            <a:spAutoFit/>
          </a:bodyPr>
          <a:lstStyle/>
          <a:p>
            <a:pPr algn="ctr"/>
            <a:r>
              <a:rPr lang="en-US" sz="1500" err="1">
                <a:latin typeface="Consolas" panose="020B0609020204030204" pitchFamily="49" charset="0"/>
              </a:rPr>
              <a:t>fido.bark</a:t>
            </a:r>
            <a:endParaRPr lang="en-US" sz="1500">
              <a:latin typeface="Consolas" panose="020B0609020204030204" pitchFamily="49" charset="0"/>
            </a:endParaRPr>
          </a:p>
          <a:p>
            <a:pPr algn="ctr"/>
            <a:r>
              <a:rPr lang="en-US" sz="788">
                <a:latin typeface="Consolas" panose="020B0609020204030204" pitchFamily="49" charset="0"/>
              </a:rPr>
              <a:t>(an instance of String)</a:t>
            </a:r>
            <a:endParaRPr lang="en-US" sz="375">
              <a:latin typeface="Consolas" panose="020B0609020204030204" pitchFamily="49" charset="0"/>
            </a:endParaRPr>
          </a:p>
        </p:txBody>
      </p:sp>
      <p:cxnSp>
        <p:nvCxnSpPr>
          <p:cNvPr id="17" name="Straight Arrow Connector 16">
            <a:extLst>
              <a:ext uri="{FF2B5EF4-FFF2-40B4-BE49-F238E27FC236}">
                <a16:creationId xmlns:a16="http://schemas.microsoft.com/office/drawing/2014/main" id="{61137C85-C196-8538-08BB-BFAE27296F93}"/>
              </a:ext>
            </a:extLst>
          </p:cNvPr>
          <p:cNvCxnSpPr>
            <a:cxnSpLocks/>
            <a:endCxn id="5" idx="1"/>
          </p:cNvCxnSpPr>
          <p:nvPr/>
        </p:nvCxnSpPr>
        <p:spPr>
          <a:xfrm flipV="1">
            <a:off x="2504974" y="3033533"/>
            <a:ext cx="1028225" cy="749196"/>
          </a:xfrm>
          <a:prstGeom prst="straightConnector1">
            <a:avLst/>
          </a:prstGeom>
          <a:ln w="38100">
            <a:solidFill>
              <a:srgbClr val="0099FF"/>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C46A2A5-85BE-ED8C-41C7-8EC2485D7BF2}"/>
              </a:ext>
            </a:extLst>
          </p:cNvPr>
          <p:cNvCxnSpPr>
            <a:cxnSpLocks/>
            <a:endCxn id="8" idx="1"/>
          </p:cNvCxnSpPr>
          <p:nvPr/>
        </p:nvCxnSpPr>
        <p:spPr>
          <a:xfrm>
            <a:off x="2533851" y="3963202"/>
            <a:ext cx="713696" cy="85306"/>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E39EE5C-E17C-1CD0-AF01-4795B6744851}"/>
              </a:ext>
            </a:extLst>
          </p:cNvPr>
          <p:cNvCxnSpPr>
            <a:cxnSpLocks/>
            <a:endCxn id="34" idx="1"/>
          </p:cNvCxnSpPr>
          <p:nvPr/>
        </p:nvCxnSpPr>
        <p:spPr>
          <a:xfrm flipV="1">
            <a:off x="4598416" y="3033532"/>
            <a:ext cx="722346" cy="23309"/>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43514CF-D814-9245-271A-D37A55F164AA}"/>
              </a:ext>
            </a:extLst>
          </p:cNvPr>
          <p:cNvCxnSpPr>
            <a:cxnSpLocks/>
          </p:cNvCxnSpPr>
          <p:nvPr/>
        </p:nvCxnSpPr>
        <p:spPr>
          <a:xfrm flipV="1">
            <a:off x="4326904" y="4056558"/>
            <a:ext cx="708206" cy="28143"/>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DA9067A-A8AA-5661-7B1B-7390803EBFEB}"/>
              </a:ext>
            </a:extLst>
          </p:cNvPr>
          <p:cNvSpPr txBox="1"/>
          <p:nvPr/>
        </p:nvSpPr>
        <p:spPr>
          <a:xfrm>
            <a:off x="2942941" y="4529266"/>
            <a:ext cx="3443139" cy="553998"/>
          </a:xfrm>
          <a:prstGeom prst="rect">
            <a:avLst/>
          </a:prstGeom>
          <a:noFill/>
        </p:spPr>
        <p:txBody>
          <a:bodyPr wrap="square" rtlCol="0">
            <a:spAutoFit/>
          </a:bodyPr>
          <a:lstStyle/>
          <a:p>
            <a:pPr algn="ctr"/>
            <a:r>
              <a:rPr lang="en-US">
                <a:latin typeface="Consolas" panose="020B0609020204030204" pitchFamily="49" charset="0"/>
              </a:rPr>
              <a:t>-------Heap-------</a:t>
            </a:r>
          </a:p>
          <a:p>
            <a:pPr algn="ctr"/>
            <a:r>
              <a:rPr lang="en-US" sz="1200">
                <a:latin typeface="Consolas" panose="020B0609020204030204" pitchFamily="49" charset="0"/>
              </a:rPr>
              <a:t>(</a:t>
            </a:r>
            <a:r>
              <a:rPr lang="en-US" sz="1200" b="1">
                <a:latin typeface="Consolas" panose="020B0609020204030204" pitchFamily="49" charset="0"/>
              </a:rPr>
              <a:t>instances</a:t>
            </a:r>
            <a:r>
              <a:rPr lang="en-US" sz="1200">
                <a:latin typeface="Consolas" panose="020B0609020204030204" pitchFamily="49" charset="0"/>
              </a:rPr>
              <a:t> aka </a:t>
            </a:r>
            <a:r>
              <a:rPr lang="en-US" sz="1200" b="1">
                <a:latin typeface="Consolas" panose="020B0609020204030204" pitchFamily="49" charset="0"/>
              </a:rPr>
              <a:t>objects</a:t>
            </a:r>
            <a:r>
              <a:rPr lang="en-US" sz="1200">
                <a:latin typeface="Consolas" panose="020B0609020204030204" pitchFamily="49" charset="0"/>
              </a:rPr>
              <a:t>)</a:t>
            </a:r>
          </a:p>
        </p:txBody>
      </p:sp>
      <p:sp>
        <p:nvSpPr>
          <p:cNvPr id="49" name="TextBox 48">
            <a:extLst>
              <a:ext uri="{FF2B5EF4-FFF2-40B4-BE49-F238E27FC236}">
                <a16:creationId xmlns:a16="http://schemas.microsoft.com/office/drawing/2014/main" id="{4C0425E3-3E45-BDBD-956C-59A68F271CC5}"/>
              </a:ext>
            </a:extLst>
          </p:cNvPr>
          <p:cNvSpPr txBox="1"/>
          <p:nvPr/>
        </p:nvSpPr>
        <p:spPr>
          <a:xfrm>
            <a:off x="6002516" y="4529266"/>
            <a:ext cx="3443139" cy="553998"/>
          </a:xfrm>
          <a:prstGeom prst="rect">
            <a:avLst/>
          </a:prstGeom>
          <a:noFill/>
        </p:spPr>
        <p:txBody>
          <a:bodyPr wrap="square" rtlCol="0">
            <a:spAutoFit/>
          </a:bodyPr>
          <a:lstStyle/>
          <a:p>
            <a:pPr algn="ctr"/>
            <a:r>
              <a:rPr lang="en-US">
                <a:latin typeface="Consolas" panose="020B0609020204030204" pitchFamily="49" charset="0"/>
              </a:rPr>
              <a:t>-----Static-----</a:t>
            </a:r>
          </a:p>
          <a:p>
            <a:pPr algn="ctr"/>
            <a:r>
              <a:rPr lang="en-US" sz="1200">
                <a:latin typeface="Consolas" panose="020B0609020204030204" pitchFamily="49" charset="0"/>
              </a:rPr>
              <a:t>(</a:t>
            </a:r>
            <a:r>
              <a:rPr lang="en-US" sz="1200" b="1">
                <a:latin typeface="Consolas" panose="020B0609020204030204" pitchFamily="49" charset="0"/>
              </a:rPr>
              <a:t>static</a:t>
            </a:r>
            <a:r>
              <a:rPr lang="en-US" sz="1200">
                <a:latin typeface="Consolas" panose="020B0609020204030204" pitchFamily="49" charset="0"/>
              </a:rPr>
              <a:t> data)</a:t>
            </a:r>
          </a:p>
        </p:txBody>
      </p:sp>
      <p:sp>
        <p:nvSpPr>
          <p:cNvPr id="70" name="Rectangle 69">
            <a:extLst>
              <a:ext uri="{FF2B5EF4-FFF2-40B4-BE49-F238E27FC236}">
                <a16:creationId xmlns:a16="http://schemas.microsoft.com/office/drawing/2014/main" id="{98607BAB-6F70-20A3-F3B1-2FA017EE00F9}"/>
              </a:ext>
            </a:extLst>
          </p:cNvPr>
          <p:cNvSpPr/>
          <p:nvPr/>
        </p:nvSpPr>
        <p:spPr>
          <a:xfrm>
            <a:off x="4117674" y="1745173"/>
            <a:ext cx="1203088"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71" name="TextBox 70">
            <a:extLst>
              <a:ext uri="{FF2B5EF4-FFF2-40B4-BE49-F238E27FC236}">
                <a16:creationId xmlns:a16="http://schemas.microsoft.com/office/drawing/2014/main" id="{A4D76526-D032-B836-F859-714B284E10F0}"/>
              </a:ext>
            </a:extLst>
          </p:cNvPr>
          <p:cNvSpPr txBox="1"/>
          <p:nvPr/>
        </p:nvSpPr>
        <p:spPr>
          <a:xfrm>
            <a:off x="3612190" y="1302364"/>
            <a:ext cx="2214053" cy="444417"/>
          </a:xfrm>
          <a:prstGeom prst="rect">
            <a:avLst/>
          </a:prstGeom>
          <a:noFill/>
        </p:spPr>
        <p:txBody>
          <a:bodyPr wrap="square" rtlCol="0">
            <a:spAutoFit/>
          </a:bodyPr>
          <a:lstStyle/>
          <a:p>
            <a:pPr algn="ctr"/>
            <a:r>
              <a:rPr lang="en-US" sz="1500" err="1">
                <a:latin typeface="Consolas" panose="020B0609020204030204" pitchFamily="49" charset="0"/>
              </a:rPr>
              <a:t>args</a:t>
            </a:r>
            <a:endParaRPr lang="en-US" sz="1500">
              <a:latin typeface="Consolas" panose="020B0609020204030204" pitchFamily="49" charset="0"/>
            </a:endParaRPr>
          </a:p>
          <a:p>
            <a:pPr algn="ctr"/>
            <a:r>
              <a:rPr lang="en-US" sz="788">
                <a:latin typeface="Consolas" panose="020B0609020204030204" pitchFamily="49" charset="0"/>
              </a:rPr>
              <a:t>(an instance/object of String[])</a:t>
            </a:r>
            <a:endParaRPr lang="en-US" sz="375">
              <a:latin typeface="Consolas" panose="020B0609020204030204" pitchFamily="49" charset="0"/>
            </a:endParaRPr>
          </a:p>
        </p:txBody>
      </p:sp>
      <p:sp>
        <p:nvSpPr>
          <p:cNvPr id="116" name="TextBox 115">
            <a:extLst>
              <a:ext uri="{FF2B5EF4-FFF2-40B4-BE49-F238E27FC236}">
                <a16:creationId xmlns:a16="http://schemas.microsoft.com/office/drawing/2014/main" id="{CC625AB7-F38A-D250-99B4-DF87F565DAEE}"/>
              </a:ext>
            </a:extLst>
          </p:cNvPr>
          <p:cNvSpPr txBox="1"/>
          <p:nvPr/>
        </p:nvSpPr>
        <p:spPr>
          <a:xfrm>
            <a:off x="975674" y="4056983"/>
            <a:ext cx="1633194" cy="369332"/>
          </a:xfrm>
          <a:prstGeom prst="rect">
            <a:avLst/>
          </a:prstGeom>
          <a:noFill/>
        </p:spPr>
        <p:txBody>
          <a:bodyPr wrap="square">
            <a:spAutoFit/>
          </a:bodyPr>
          <a:lstStyle/>
          <a:p>
            <a:pPr algn="ctr"/>
            <a:r>
              <a:rPr lang="en-US" sz="900">
                <a:solidFill>
                  <a:srgbClr val="0000FF"/>
                </a:solidFill>
                <a:latin typeface="Consolas" panose="020B0609020204030204" pitchFamily="49" charset="0"/>
              </a:rPr>
              <a:t>(these are references!)</a:t>
            </a:r>
            <a:endParaRPr lang="en-US" sz="375">
              <a:solidFill>
                <a:srgbClr val="0000FF"/>
              </a:solidFill>
              <a:latin typeface="Consolas" panose="020B0609020204030204" pitchFamily="49" charset="0"/>
            </a:endParaRPr>
          </a:p>
        </p:txBody>
      </p:sp>
      <p:sp>
        <p:nvSpPr>
          <p:cNvPr id="2" name="TextBox 1">
            <a:extLst>
              <a:ext uri="{FF2B5EF4-FFF2-40B4-BE49-F238E27FC236}">
                <a16:creationId xmlns:a16="http://schemas.microsoft.com/office/drawing/2014/main" id="{85826A0A-DE04-3D43-0172-83F3CCB6ED67}"/>
              </a:ext>
            </a:extLst>
          </p:cNvPr>
          <p:cNvSpPr txBox="1"/>
          <p:nvPr/>
        </p:nvSpPr>
        <p:spPr>
          <a:xfrm>
            <a:off x="1179" y="0"/>
            <a:ext cx="3184408" cy="2885405"/>
          </a:xfrm>
          <a:prstGeom prst="rect">
            <a:avLst/>
          </a:prstGeom>
          <a:solidFill>
            <a:schemeClr val="tx1"/>
          </a:solidFill>
        </p:spPr>
        <p:txBody>
          <a:bodyPr wrap="square">
            <a:spAutoFit/>
          </a:bodyPr>
          <a:lstStyle/>
          <a:p>
            <a:r>
              <a:rPr lang="en-US" sz="825">
                <a:solidFill>
                  <a:srgbClr val="569CD6"/>
                </a:solidFill>
                <a:latin typeface="Ligconsolata" pitchFamily="1" charset="0"/>
              </a:rPr>
              <a:t> class</a:t>
            </a:r>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a:solidFill>
                  <a:srgbClr val="569CD6"/>
                </a:solidFill>
                <a:latin typeface="Ligconsolata" pitchFamily="1" charset="0"/>
              </a:rPr>
              <a:t>static</a:t>
            </a:r>
            <a:r>
              <a:rPr lang="en-US" sz="825">
                <a:solidFill>
                  <a:srgbClr val="D4D4D4"/>
                </a:solidFill>
                <a:latin typeface="Ligconsolata" pitchFamily="1" charset="0"/>
              </a:rPr>
              <a:t> </a:t>
            </a:r>
            <a:r>
              <a:rPr lang="en-US" sz="825">
                <a:solidFill>
                  <a:srgbClr val="4EC9B0"/>
                </a:solidFill>
                <a:latin typeface="Ligconsolata" pitchFamily="1" charset="0"/>
              </a:rPr>
              <a:t>int</a:t>
            </a:r>
            <a:r>
              <a:rPr lang="en-US" sz="825">
                <a:solidFill>
                  <a:srgbClr val="D4D4D4"/>
                </a:solidFill>
                <a:latin typeface="Ligconsolata" pitchFamily="1" charset="0"/>
              </a:rPr>
              <a:t> </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a:solidFill>
                  <a:srgbClr val="9CDCFE"/>
                </a:solidFill>
                <a:latin typeface="Ligconsolata" pitchFamily="1" charset="0"/>
              </a:rPr>
              <a:t>bark</a:t>
            </a:r>
            <a:r>
              <a:rPr lang="en-US" sz="825">
                <a:solidFill>
                  <a:srgbClr val="D4D4D4"/>
                </a:solidFill>
                <a:latin typeface="Ligconsolata" pitchFamily="1" charset="0"/>
              </a:rPr>
              <a:t>;</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a:solidFill>
                  <a:srgbClr val="9CDCFE"/>
                </a:solidFill>
                <a:latin typeface="Ligconsolata" pitchFamily="1" charset="0"/>
              </a:rPr>
              <a:t>bark</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err="1">
                <a:solidFill>
                  <a:srgbClr val="569CD6"/>
                </a:solidFill>
                <a:latin typeface="Ligconsolata" pitchFamily="1" charset="0"/>
              </a:rPr>
              <a:t>this</a:t>
            </a:r>
            <a:r>
              <a:rPr lang="en-US" sz="825" err="1">
                <a:solidFill>
                  <a:srgbClr val="D4D4D4"/>
                </a:solidFill>
                <a:latin typeface="Ligconsolata" pitchFamily="1" charset="0"/>
              </a:rPr>
              <a:t>.</a:t>
            </a:r>
            <a:r>
              <a:rPr lang="en-US" sz="825" err="1">
                <a:solidFill>
                  <a:srgbClr val="9CDCFE"/>
                </a:solidFill>
                <a:latin typeface="Ligconsolata" pitchFamily="1" charset="0"/>
              </a:rPr>
              <a:t>bark</a:t>
            </a:r>
            <a:r>
              <a:rPr lang="en-US" sz="825">
                <a:solidFill>
                  <a:srgbClr val="D4D4D4"/>
                </a:solidFill>
                <a:latin typeface="Ligconsolata" pitchFamily="1" charset="0"/>
              </a:rPr>
              <a:t> = bark;</a:t>
            </a:r>
          </a:p>
          <a:p>
            <a:r>
              <a:rPr lang="en-US" sz="825">
                <a:solidFill>
                  <a:srgbClr val="D4D4D4"/>
                </a:solidFill>
                <a:latin typeface="Ligconsolata" pitchFamily="1" charset="0"/>
              </a:rPr>
              <a:t>      }</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4EC9B0"/>
                </a:solidFill>
                <a:latin typeface="Ligconsolata" pitchFamily="1" charset="0"/>
              </a:rPr>
              <a:t>void</a:t>
            </a:r>
            <a:r>
              <a:rPr lang="en-US" sz="825">
                <a:solidFill>
                  <a:srgbClr val="D4D4D4"/>
                </a:solidFill>
                <a:latin typeface="Ligconsolata" pitchFamily="1" charset="0"/>
              </a:rPr>
              <a:t> </a:t>
            </a:r>
            <a:r>
              <a:rPr lang="en-US" sz="825" err="1">
                <a:solidFill>
                  <a:srgbClr val="DCDCAA"/>
                </a:solidFill>
                <a:latin typeface="Ligconsolata" pitchFamily="1" charset="0"/>
              </a:rPr>
              <a:t>makeBark</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err="1">
                <a:solidFill>
                  <a:srgbClr val="9CDCFE"/>
                </a:solidFill>
                <a:latin typeface="Ligconsolata" pitchFamily="1" charset="0"/>
              </a:rPr>
              <a:t>System</a:t>
            </a:r>
            <a:r>
              <a:rPr lang="en-US" sz="825" err="1">
                <a:solidFill>
                  <a:srgbClr val="D4D4D4"/>
                </a:solidFill>
                <a:latin typeface="Ligconsolata" pitchFamily="1" charset="0"/>
              </a:rPr>
              <a:t>.</a:t>
            </a:r>
            <a:r>
              <a:rPr lang="en-US" sz="825" err="1">
                <a:solidFill>
                  <a:srgbClr val="9CDCFE"/>
                </a:solidFill>
                <a:latin typeface="Ligconsolata" pitchFamily="1" charset="0"/>
              </a:rPr>
              <a:t>out</a:t>
            </a:r>
            <a:r>
              <a:rPr lang="en-US" sz="825" err="1">
                <a:solidFill>
                  <a:srgbClr val="D4D4D4"/>
                </a:solidFill>
                <a:latin typeface="Ligconsolata" pitchFamily="1" charset="0"/>
              </a:rPr>
              <a:t>.</a:t>
            </a:r>
            <a:r>
              <a:rPr lang="en-US" sz="825" err="1">
                <a:solidFill>
                  <a:srgbClr val="DCDCAA"/>
                </a:solidFill>
                <a:latin typeface="Ligconsolata" pitchFamily="1" charset="0"/>
              </a:rPr>
              <a:t>println</a:t>
            </a:r>
            <a:r>
              <a:rPr lang="en-US" sz="825">
                <a:solidFill>
                  <a:srgbClr val="D4D4D4"/>
                </a:solidFill>
                <a:latin typeface="Ligconsolata" pitchFamily="1" charset="0"/>
              </a:rPr>
              <a:t>(</a:t>
            </a:r>
            <a:r>
              <a:rPr lang="en-US" sz="825" err="1">
                <a:solidFill>
                  <a:srgbClr val="569CD6"/>
                </a:solidFill>
                <a:latin typeface="Ligconsolata" pitchFamily="1" charset="0"/>
              </a:rPr>
              <a:t>this</a:t>
            </a:r>
            <a:r>
              <a:rPr lang="en-US" sz="825" err="1">
                <a:solidFill>
                  <a:srgbClr val="D4D4D4"/>
                </a:solidFill>
                <a:latin typeface="Ligconsolata" pitchFamily="1" charset="0"/>
              </a:rPr>
              <a:t>.</a:t>
            </a:r>
            <a:r>
              <a:rPr lang="en-US" sz="825" err="1">
                <a:solidFill>
                  <a:srgbClr val="9CDCFE"/>
                </a:solidFill>
                <a:latin typeface="Ligconsolata" pitchFamily="1" charset="0"/>
              </a:rPr>
              <a:t>bark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Dog</a:t>
            </a:r>
            <a:r>
              <a:rPr lang="en-US" sz="825" err="1">
                <a:solidFill>
                  <a:srgbClr val="D4D4D4"/>
                </a:solidFill>
                <a:latin typeface="Ligconsolata" pitchFamily="1" charset="0"/>
              </a:rPr>
              <a:t>.</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p>
          <a:p>
            <a:r>
              <a:rPr lang="en-US" sz="825">
                <a:solidFill>
                  <a:srgbClr val="D4D4D4"/>
                </a:solidFill>
                <a:latin typeface="Ligconsolata" pitchFamily="1" charset="0"/>
              </a:rPr>
              <a:t>      }</a:t>
            </a:r>
          </a:p>
          <a:p>
            <a:endParaRPr lang="en-US" sz="825">
              <a:solidFill>
                <a:srgbClr val="D4D4D4"/>
              </a:solidFill>
              <a:latin typeface="Ligconsolata" pitchFamily="1" charset="0"/>
            </a:endParaRPr>
          </a:p>
          <a:p>
            <a:r>
              <a:rPr lang="en-US" sz="825">
                <a:latin typeface="Ligconsolata" pitchFamily="1" charset="0"/>
              </a:rPr>
              <a:t>&gt; </a:t>
            </a:r>
            <a:r>
              <a:rPr lang="en-US" sz="825">
                <a:solidFill>
                  <a:srgbClr val="D4D4D4"/>
                </a:solidFill>
                <a:latin typeface="Ligconsolata" pitchFamily="1" charset="0"/>
              </a:rPr>
              <a:t>    </a:t>
            </a:r>
            <a:r>
              <a:rPr lang="en-US" sz="825">
                <a:solidFill>
                  <a:srgbClr val="569CD6"/>
                </a:solidFill>
                <a:latin typeface="Ligconsolata" pitchFamily="1" charset="0"/>
              </a:rPr>
              <a:t>public</a:t>
            </a:r>
            <a:r>
              <a:rPr lang="en-US" sz="825">
                <a:solidFill>
                  <a:srgbClr val="D4D4D4"/>
                </a:solidFill>
                <a:latin typeface="Ligconsolata" pitchFamily="1" charset="0"/>
              </a:rPr>
              <a:t> </a:t>
            </a:r>
            <a:r>
              <a:rPr lang="en-US" sz="825">
                <a:solidFill>
                  <a:srgbClr val="569CD6"/>
                </a:solidFill>
                <a:latin typeface="Ligconsolata" pitchFamily="1" charset="0"/>
              </a:rPr>
              <a:t>static</a:t>
            </a:r>
            <a:r>
              <a:rPr lang="en-US" sz="825">
                <a:solidFill>
                  <a:srgbClr val="D4D4D4"/>
                </a:solidFill>
                <a:latin typeface="Ligconsolata" pitchFamily="1" charset="0"/>
              </a:rPr>
              <a:t> </a:t>
            </a:r>
            <a:r>
              <a:rPr lang="en-US" sz="825">
                <a:solidFill>
                  <a:srgbClr val="4EC9B0"/>
                </a:solidFill>
                <a:latin typeface="Ligconsolata" pitchFamily="1" charset="0"/>
              </a:rPr>
              <a:t>void</a:t>
            </a:r>
            <a:r>
              <a:rPr lang="en-US" sz="825">
                <a:solidFill>
                  <a:srgbClr val="D4D4D4"/>
                </a:solidFill>
                <a:latin typeface="Ligconsolata" pitchFamily="1" charset="0"/>
              </a:rPr>
              <a:t> </a:t>
            </a:r>
            <a:r>
              <a:rPr lang="en-US" sz="825">
                <a:solidFill>
                  <a:srgbClr val="DCDCAA"/>
                </a:solidFill>
                <a:latin typeface="Ligconsolata" pitchFamily="1" charset="0"/>
              </a:rPr>
              <a:t>main</a:t>
            </a:r>
            <a:r>
              <a:rPr lang="en-US" sz="825">
                <a:solidFill>
                  <a:srgbClr val="D4D4D4"/>
                </a:solidFill>
                <a:latin typeface="Ligconsolata" pitchFamily="1" charset="0"/>
              </a:rPr>
              <a:t>(</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err="1">
                <a:solidFill>
                  <a:srgbClr val="9CDCFE"/>
                </a:solidFill>
                <a:latin typeface="Ligconsolata" pitchFamily="1" charset="0"/>
              </a:rPr>
              <a:t>args</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r>
              <a:rPr lang="en-US" sz="825">
                <a:solidFill>
                  <a:srgbClr val="9CDCFE"/>
                </a:solidFill>
                <a:latin typeface="Ligconsolata" pitchFamily="1" charset="0"/>
              </a:rPr>
              <a:t>rex</a:t>
            </a:r>
            <a:r>
              <a:rPr lang="en-US" sz="825">
                <a:solidFill>
                  <a:srgbClr val="D4D4D4"/>
                </a:solidFill>
                <a:latin typeface="Ligconsolata" pitchFamily="1" charset="0"/>
              </a:rPr>
              <a:t> = </a:t>
            </a:r>
            <a:r>
              <a:rPr lang="en-US" sz="825">
                <a:solidFill>
                  <a:srgbClr val="C586C0"/>
                </a:solidFill>
                <a:latin typeface="Ligconsolata" pitchFamily="1" charset="0"/>
              </a:rPr>
              <a:t>new</a:t>
            </a:r>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CE9178"/>
                </a:solidFill>
                <a:latin typeface="Ligconsolata" pitchFamily="1" charset="0"/>
              </a:rPr>
              <a:t>"woof!"</a:t>
            </a:r>
            <a:r>
              <a:rPr lang="en-US" sz="825">
                <a:solidFill>
                  <a:srgbClr val="D4D4D4"/>
                </a:solidFill>
                <a:latin typeface="Ligconsolata" pitchFamily="1" charset="0"/>
              </a:rPr>
              <a:t>);</a:t>
            </a:r>
          </a:p>
          <a:p>
            <a:r>
              <a:rPr lang="en-US" sz="825">
                <a:solidFill>
                  <a:srgbClr val="FFFF00"/>
                </a:solidFill>
                <a:latin typeface="Ligconsolata" pitchFamily="1" charset="0"/>
              </a:rPr>
              <a:t>&gt;</a:t>
            </a:r>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r>
              <a:rPr lang="en-US" sz="825">
                <a:solidFill>
                  <a:srgbClr val="9CDCFE"/>
                </a:solidFill>
                <a:latin typeface="Ligconsolata" pitchFamily="1" charset="0"/>
              </a:rPr>
              <a:t>fido</a:t>
            </a:r>
            <a:r>
              <a:rPr lang="en-US" sz="825">
                <a:solidFill>
                  <a:srgbClr val="D4D4D4"/>
                </a:solidFill>
                <a:latin typeface="Ligconsolata" pitchFamily="1" charset="0"/>
              </a:rPr>
              <a:t> = </a:t>
            </a:r>
            <a:r>
              <a:rPr lang="en-US" sz="825">
                <a:solidFill>
                  <a:srgbClr val="C586C0"/>
                </a:solidFill>
                <a:latin typeface="Ligconsolata" pitchFamily="1" charset="0"/>
              </a:rPr>
              <a:t>new</a:t>
            </a:r>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CE9178"/>
                </a:solidFill>
                <a:latin typeface="Ligconsolata" pitchFamily="1" charset="0"/>
              </a:rPr>
              <a:t>"yip!"</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rex</a:t>
            </a:r>
            <a:r>
              <a:rPr lang="en-US" sz="825" err="1">
                <a:solidFill>
                  <a:srgbClr val="D4D4D4"/>
                </a:solidFill>
                <a:latin typeface="Ligconsolata" pitchFamily="1" charset="0"/>
              </a:rPr>
              <a:t>.</a:t>
            </a:r>
            <a:r>
              <a:rPr lang="en-US" sz="825" err="1">
                <a:solidFill>
                  <a:srgbClr val="DCDCAA"/>
                </a:solidFill>
                <a:latin typeface="Ligconsolata" pitchFamily="1" charset="0"/>
              </a:rPr>
              <a:t>makeBark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fido</a:t>
            </a:r>
            <a:r>
              <a:rPr lang="en-US" sz="825" err="1">
                <a:solidFill>
                  <a:srgbClr val="D4D4D4"/>
                </a:solidFill>
                <a:latin typeface="Ligconsolata" pitchFamily="1" charset="0"/>
              </a:rPr>
              <a:t>.makeB</a:t>
            </a:r>
            <a:r>
              <a:rPr lang="en-US" sz="825" err="1">
                <a:solidFill>
                  <a:srgbClr val="DCDCAA"/>
                </a:solidFill>
                <a:latin typeface="Ligconsolata" pitchFamily="1" charset="0"/>
              </a:rPr>
              <a:t>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System</a:t>
            </a:r>
            <a:r>
              <a:rPr lang="en-US" sz="825" err="1">
                <a:solidFill>
                  <a:srgbClr val="D4D4D4"/>
                </a:solidFill>
                <a:latin typeface="Ligconsolata" pitchFamily="1" charset="0"/>
              </a:rPr>
              <a:t>.</a:t>
            </a:r>
            <a:r>
              <a:rPr lang="en-US" sz="825" err="1">
                <a:solidFill>
                  <a:srgbClr val="9CDCFE"/>
                </a:solidFill>
                <a:latin typeface="Ligconsolata" pitchFamily="1" charset="0"/>
              </a:rPr>
              <a:t>out</a:t>
            </a:r>
            <a:r>
              <a:rPr lang="en-US" sz="825" err="1">
                <a:solidFill>
                  <a:srgbClr val="D4D4D4"/>
                </a:solidFill>
                <a:latin typeface="Ligconsolata" pitchFamily="1" charset="0"/>
              </a:rPr>
              <a:t>.</a:t>
            </a:r>
            <a:r>
              <a:rPr lang="en-US" sz="825" err="1">
                <a:solidFill>
                  <a:srgbClr val="DCDCAA"/>
                </a:solidFill>
                <a:latin typeface="Ligconsolata" pitchFamily="1" charset="0"/>
              </a:rPr>
              <a:t>println</a:t>
            </a:r>
            <a:r>
              <a:rPr lang="en-US" sz="825">
                <a:solidFill>
                  <a:srgbClr val="D4D4D4"/>
                </a:solidFill>
                <a:latin typeface="Ligconsolata" pitchFamily="1" charset="0"/>
              </a:rPr>
              <a:t>(</a:t>
            </a:r>
            <a:r>
              <a:rPr lang="en-US" sz="825" err="1">
                <a:solidFill>
                  <a:srgbClr val="9CDCFE"/>
                </a:solidFill>
                <a:latin typeface="Ligconsolata" pitchFamily="1" charset="0"/>
              </a:rPr>
              <a:t>Dog</a:t>
            </a:r>
            <a:r>
              <a:rPr lang="en-US" sz="825" err="1">
                <a:solidFill>
                  <a:srgbClr val="D4D4D4"/>
                </a:solidFill>
                <a:latin typeface="Ligconsolata" pitchFamily="1" charset="0"/>
              </a:rPr>
              <a:t>.</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endParaRPr lang="en-US" sz="825">
              <a:solidFill>
                <a:srgbClr val="FFFF00"/>
              </a:solidFill>
              <a:latin typeface="Ligconsolata" pitchFamily="1" charset="0"/>
            </a:endParaRPr>
          </a:p>
          <a:p>
            <a:r>
              <a:rPr lang="en-US" sz="825">
                <a:solidFill>
                  <a:srgbClr val="D4D4D4"/>
                </a:solidFill>
                <a:latin typeface="Ligconsolata" pitchFamily="1" charset="0"/>
              </a:rPr>
              <a:t>      }</a:t>
            </a:r>
          </a:p>
          <a:p>
            <a:r>
              <a:rPr lang="en-US" sz="825">
                <a:solidFill>
                  <a:srgbClr val="D4D4D4"/>
                </a:solidFill>
                <a:latin typeface="Ligconsolata" pitchFamily="1" charset="0"/>
              </a:rPr>
              <a:t>  }</a:t>
            </a:r>
          </a:p>
        </p:txBody>
      </p:sp>
      <p:cxnSp>
        <p:nvCxnSpPr>
          <p:cNvPr id="9" name="Straight Arrow Connector 8">
            <a:extLst>
              <a:ext uri="{FF2B5EF4-FFF2-40B4-BE49-F238E27FC236}">
                <a16:creationId xmlns:a16="http://schemas.microsoft.com/office/drawing/2014/main" id="{FE9BE172-0ED4-9914-3F03-D07DE18BC7A8}"/>
              </a:ext>
            </a:extLst>
          </p:cNvPr>
          <p:cNvCxnSpPr>
            <a:cxnSpLocks/>
            <a:endCxn id="70" idx="1"/>
          </p:cNvCxnSpPr>
          <p:nvPr/>
        </p:nvCxnSpPr>
        <p:spPr>
          <a:xfrm flipV="1">
            <a:off x="2512168" y="1952821"/>
            <a:ext cx="1605506" cy="1598437"/>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383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animBg="1"/>
      <p:bldP spid="4" grpId="0"/>
      <p:bldP spid="5" grpId="0" animBg="1"/>
      <p:bldP spid="8" grpId="0" animBg="1"/>
      <p:bldP spid="11" grpId="0"/>
      <p:bldP spid="13" grpId="0"/>
      <p:bldP spid="21" grpId="0"/>
      <p:bldP spid="22" grpId="0"/>
      <p:bldP spid="34" grpId="0" animBg="1"/>
      <p:bldP spid="35" grpId="0"/>
      <p:bldP spid="36" grpId="0" animBg="1"/>
      <p:bldP spid="37" grpId="0"/>
      <p:bldP spid="48" grpId="0"/>
      <p:bldP spid="49" grpId="0"/>
      <p:bldP spid="70" grpId="0" animBg="1"/>
      <p:bldP spid="71" grpId="0"/>
      <p:bldP spid="116" grpId="0"/>
      <p:bldP spid="2" grpId="0" animBg="1"/>
    </p:bldLst>
  </p:timing>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💻Class Tutorial</a:t>
            </a:r>
          </a:p>
        </p:txBody>
      </p:sp>
    </p:spTree>
    <p:extLst>
      <p:ext uri="{BB962C8B-B14F-4D97-AF65-F5344CB8AC3E}">
        <p14:creationId xmlns:p14="http://schemas.microsoft.com/office/powerpoint/2010/main" val="222146929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8271304" cy="4154984"/>
          </a:xfrm>
          <a:prstGeom prst="rect">
            <a:avLst/>
          </a:prstGeom>
          <a:noFill/>
        </p:spPr>
        <p:txBody>
          <a:bodyPr wrap="square" rtlCol="0" anchor="ctr">
            <a:spAutoFit/>
          </a:bodyPr>
          <a:lstStyle/>
          <a:p>
            <a:r>
              <a:rPr lang="en-US" sz="3200" b="1">
                <a:solidFill>
                  <a:schemeClr val="accent5"/>
                </a:solidFill>
              </a:rPr>
              <a:t>ANNOUNCEMENTS</a:t>
            </a:r>
            <a:br>
              <a:rPr lang="en-US" sz="2400" b="1">
                <a:solidFill>
                  <a:schemeClr val="accent5"/>
                </a:solidFill>
              </a:rPr>
            </a:br>
            <a:r>
              <a:rPr lang="en-US" sz="2400">
                <a:solidFill>
                  <a:schemeClr val="accent5"/>
                </a:solidFill>
              </a:rPr>
              <a:t>today is Jim Codes At You For 50 Minutes Friday 🎉🎉</a:t>
            </a:r>
            <a:br>
              <a:rPr lang="en-US" sz="2400" b="1"/>
            </a:br>
            <a:endParaRPr lang="en-US" sz="2400" b="1"/>
          </a:p>
          <a:p>
            <a:endParaRPr lang="en-US" sz="2400" b="1"/>
          </a:p>
          <a:p>
            <a:r>
              <a:rPr lang="en-US" sz="3200" b="1">
                <a:solidFill>
                  <a:schemeClr val="accent1"/>
                </a:solidFill>
              </a:rPr>
              <a:t>WARMUP</a:t>
            </a:r>
            <a:br>
              <a:rPr lang="en-US" sz="2400" b="1">
                <a:solidFill>
                  <a:schemeClr val="accent1"/>
                </a:solidFill>
              </a:rPr>
            </a:br>
            <a:r>
              <a:rPr lang="en-US" sz="2400">
                <a:solidFill>
                  <a:schemeClr val="accent1"/>
                </a:solidFill>
              </a:rPr>
              <a:t>explain!</a:t>
            </a:r>
            <a:endParaRPr lang="en-US" sz="2400">
              <a:solidFill>
                <a:schemeClr val="accent1"/>
              </a:solidFill>
              <a:cs typeface="Consolas" panose="020B0609020204030204" pitchFamily="49" charset="0"/>
            </a:endParaRPr>
          </a:p>
          <a:p>
            <a:endParaRPr lang="en-US" sz="2400" b="1"/>
          </a:p>
          <a:p>
            <a:br>
              <a:rPr lang="en-US" sz="2400" b="1"/>
            </a:br>
            <a:r>
              <a:rPr lang="en-US" sz="3200" b="1">
                <a:solidFill>
                  <a:schemeClr val="accent3"/>
                </a:solidFill>
              </a:rPr>
              <a:t>TODAY</a:t>
            </a:r>
            <a:br>
              <a:rPr lang="en-US" sz="2400" b="1">
                <a:solidFill>
                  <a:schemeClr val="accent3"/>
                </a:solidFill>
              </a:rPr>
            </a:br>
            <a:r>
              <a:rPr lang="en-US" sz="2400">
                <a:solidFill>
                  <a:schemeClr val="accent3"/>
                </a:solidFill>
              </a:rPr>
              <a:t>Homework-03</a:t>
            </a:r>
          </a:p>
        </p:txBody>
      </p:sp>
      <p:sp>
        <p:nvSpPr>
          <p:cNvPr id="2" name="TextBox 1">
            <a:extLst>
              <a:ext uri="{FF2B5EF4-FFF2-40B4-BE49-F238E27FC236}">
                <a16:creationId xmlns:a16="http://schemas.microsoft.com/office/drawing/2014/main" id="{A0DB18CF-46D1-E2F4-2974-095EBA09DE23}"/>
              </a:ext>
            </a:extLst>
          </p:cNvPr>
          <p:cNvSpPr txBox="1"/>
          <p:nvPr/>
        </p:nvSpPr>
        <p:spPr>
          <a:xfrm>
            <a:off x="2456952" y="1961873"/>
            <a:ext cx="6535971" cy="3028521"/>
          </a:xfrm>
          <a:prstGeom prst="rect">
            <a:avLst/>
          </a:prstGeom>
          <a:solidFill>
            <a:schemeClr val="accent1">
              <a:lumMod val="20000"/>
              <a:lumOff val="80000"/>
            </a:schemeClr>
          </a:solidFill>
          <a:ln>
            <a:solidFill>
              <a:schemeClr val="bg1"/>
            </a:solidFill>
          </a:ln>
        </p:spPr>
        <p:txBody>
          <a:bodyPr wrap="square" rtlCol="0">
            <a:spAutoFit/>
          </a:bodyPr>
          <a:lstStyle/>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65</a:t>
            </a:r>
            <a:r>
              <a:rPr lang="en-US">
                <a:latin typeface="+mj-lt"/>
                <a:cs typeface="Consolas" panose="020B0609020204030204" pitchFamily="49" charset="0"/>
              </a:rPr>
              <a:t> turrets = </a:t>
            </a:r>
            <a:r>
              <a:rPr lang="en-US">
                <a:solidFill>
                  <a:srgbClr val="0000FF"/>
                </a:solidFill>
                <a:latin typeface="+mj-lt"/>
                <a:cs typeface="Consolas" panose="020B0609020204030204" pitchFamily="49" charset="0"/>
              </a:rPr>
              <a:t>new</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100</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66</a:t>
            </a:r>
            <a:r>
              <a:rPr lang="en-US">
                <a:latin typeface="+mj-lt"/>
                <a:cs typeface="Consolas" panose="020B0609020204030204" pitchFamily="49" charset="0"/>
              </a:rPr>
              <a:t> for (int </a:t>
            </a:r>
            <a:r>
              <a:rPr lang="en-US" err="1">
                <a:latin typeface="+mj-lt"/>
                <a:cs typeface="Consolas" panose="020B0609020204030204" pitchFamily="49" charset="0"/>
              </a:rPr>
              <a:t>i</a:t>
            </a:r>
            <a:r>
              <a:rPr lang="en-US">
                <a:latin typeface="+mj-lt"/>
                <a:cs typeface="Consolas" panose="020B0609020204030204" pitchFamily="49" charset="0"/>
              </a:rPr>
              <a:t> =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&lt; </a:t>
            </a:r>
            <a:r>
              <a:rPr lang="en-US" err="1">
                <a:latin typeface="+mj-lt"/>
                <a:cs typeface="Consolas" panose="020B0609020204030204" pitchFamily="49" charset="0"/>
              </a:rPr>
              <a:t>turrets.length</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67</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 turret = turrets[</a:t>
            </a:r>
            <a:r>
              <a:rPr lang="en-US" err="1">
                <a:latin typeface="+mj-lt"/>
                <a:cs typeface="Consolas" panose="020B0609020204030204" pitchFamily="49" charset="0"/>
              </a:rPr>
              <a:t>i</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68</a:t>
            </a:r>
            <a:r>
              <a:rPr lang="en-US">
                <a:latin typeface="+mj-lt"/>
                <a:cs typeface="Consolas" panose="020B0609020204030204" pitchFamily="49" charset="0"/>
              </a:rPr>
              <a:t>     turret = new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69</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70</a:t>
            </a:r>
            <a:r>
              <a:rPr lang="en-US">
                <a:latin typeface="+mj-lt"/>
                <a:cs typeface="Consolas" panose="020B0609020204030204" pitchFamily="49" charset="0"/>
              </a:rPr>
              <a:t> turrets[</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].position = new Vector2(</a:t>
            </a:r>
            <a:r>
              <a:rPr lang="en-US">
                <a:solidFill>
                  <a:srgbClr val="0CB5B5"/>
                </a:solidFill>
                <a:latin typeface="+mj-lt"/>
                <a:cs typeface="Consolas" panose="020B0609020204030204" pitchFamily="49" charset="0"/>
              </a:rPr>
              <a:t>40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b="1" err="1">
                <a:solidFill>
                  <a:srgbClr val="007B00"/>
                </a:solidFill>
                <a:latin typeface="Consolas"/>
                <a:ea typeface="Segoe UI Emoji" panose="020B0502040204020203" pitchFamily="34" charset="0"/>
                <a:cs typeface="Consolas" panose="020B0609020204030204" pitchFamily="49" charset="0"/>
              </a:rPr>
              <a:t>java.lang.NullPointerException</a:t>
            </a:r>
            <a:endParaRPr lang="en-US" b="1">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b="1">
                <a:solidFill>
                  <a:srgbClr val="007B00"/>
                </a:solidFill>
                <a:latin typeface="Consolas"/>
                <a:ea typeface="Segoe UI Emoji" panose="020B0502040204020203" pitchFamily="34" charset="0"/>
                <a:cs typeface="Consolas" panose="020B0609020204030204" pitchFamily="49" charset="0"/>
              </a:rPr>
              <a:t>	at HW03.setup(HW03.java:70)</a:t>
            </a:r>
          </a:p>
        </p:txBody>
      </p:sp>
    </p:spTree>
    <p:extLst>
      <p:ext uri="{BB962C8B-B14F-4D97-AF65-F5344CB8AC3E}">
        <p14:creationId xmlns:p14="http://schemas.microsoft.com/office/powerpoint/2010/main" val="1085673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idx="4294967295"/>
          </p:nvPr>
        </p:nvSpPr>
        <p:spPr>
          <a:xfrm>
            <a:off x="457200" y="2143125"/>
            <a:ext cx="8229600" cy="857250"/>
          </a:xfrm>
        </p:spPr>
        <p:txBody>
          <a:bodyPr/>
          <a:lstStyle/>
          <a:p>
            <a:r>
              <a:rPr lang="en-US"/>
              <a:t>record LEC 01</a:t>
            </a:r>
          </a:p>
        </p:txBody>
      </p:sp>
    </p:spTree>
    <p:extLst>
      <p:ext uri="{BB962C8B-B14F-4D97-AF65-F5344CB8AC3E}">
        <p14:creationId xmlns:p14="http://schemas.microsoft.com/office/powerpoint/2010/main" val="300552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AECA8-714B-8DE2-C21F-3DFB45986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4052A2-D0D1-4FA4-AAA4-69EC3C19E14D}"/>
              </a:ext>
            </a:extLst>
          </p:cNvPr>
          <p:cNvSpPr>
            <a:spLocks noGrp="1"/>
          </p:cNvSpPr>
          <p:nvPr>
            <p:ph type="title"/>
          </p:nvPr>
        </p:nvSpPr>
        <p:spPr>
          <a:xfrm>
            <a:off x="457200" y="254916"/>
            <a:ext cx="8229600" cy="667168"/>
          </a:xfrm>
        </p:spPr>
        <p:txBody>
          <a:bodyPr/>
          <a:lstStyle/>
          <a:p>
            <a:r>
              <a:rPr lang="en-US" err="1"/>
              <a:t>primitive types</a:t>
            </a:r>
            <a:endParaRPr lang="en-US"/>
          </a:p>
        </p:txBody>
      </p:sp>
      <p:sp>
        <p:nvSpPr>
          <p:cNvPr id="3" name="Content Placeholder 2">
            <a:extLst>
              <a:ext uri="{FF2B5EF4-FFF2-40B4-BE49-F238E27FC236}">
                <a16:creationId xmlns:a16="http://schemas.microsoft.com/office/drawing/2014/main" id="{8A106B10-1076-C22D-47BD-F1AA38EBE1B9}"/>
              </a:ext>
            </a:extLst>
          </p:cNvPr>
          <p:cNvSpPr>
            <a:spLocks noGrp="1"/>
          </p:cNvSpPr>
          <p:nvPr>
            <p:ph sz="quarter" idx="10"/>
          </p:nvPr>
        </p:nvSpPr>
        <p:spPr>
          <a:xfrm>
            <a:off x="457200" y="963337"/>
            <a:ext cx="8229600" cy="4080271"/>
          </a:xfrm>
        </p:spPr>
        <p:txBody>
          <a:bodyPr/>
          <a:lstStyle/>
          <a:p>
            <a:r>
              <a:rPr lang="en-US"/>
              <a:t>in this class, "a variable being a </a:t>
            </a:r>
            <a:r>
              <a:rPr lang="en-US" b="1"/>
              <a:t>primitive</a:t>
            </a:r>
            <a:r>
              <a:rPr lang="en-US"/>
              <a:t>"</a:t>
            </a:r>
            <a:r>
              <a:rPr lang="en-US" b="1"/>
              <a:t> </a:t>
            </a:r>
            <a:r>
              <a:rPr lang="en-US"/>
              <a:t>means that the variable is a </a:t>
            </a:r>
            <a:r>
              <a:rPr lang="en-US" sz="1800" err="1">
                <a:solidFill>
                  <a:srgbClr val="000080"/>
                </a:solidFill>
                <a:effectLst/>
                <a:latin typeface="Consolas" panose="020B0609020204030204" pitchFamily="49" charset="0"/>
              </a:rPr>
              <a:t>boolean</a:t>
            </a:r>
            <a:r>
              <a:rPr lang="en-US"/>
              <a:t>, </a:t>
            </a:r>
            <a:r>
              <a:rPr lang="en-US" sz="1800">
                <a:solidFill>
                  <a:srgbClr val="000080"/>
                </a:solidFill>
                <a:effectLst/>
                <a:latin typeface="Consolas" panose="020B0609020204030204" pitchFamily="49" charset="0"/>
              </a:rPr>
              <a:t>char</a:t>
            </a:r>
            <a:r>
              <a:rPr lang="en-US"/>
              <a:t>, </a:t>
            </a:r>
            <a:r>
              <a:rPr lang="en-US" sz="1800">
                <a:solidFill>
                  <a:srgbClr val="000080"/>
                </a:solidFill>
                <a:effectLst/>
                <a:latin typeface="Consolas" panose="020B0609020204030204" pitchFamily="49" charset="0"/>
              </a:rPr>
              <a:t>double</a:t>
            </a:r>
            <a:r>
              <a:rPr lang="en-US"/>
              <a:t>, or </a:t>
            </a:r>
            <a:r>
              <a:rPr lang="en-US" sz="1800">
                <a:solidFill>
                  <a:srgbClr val="000080"/>
                </a:solidFill>
                <a:effectLst/>
                <a:latin typeface="Consolas" panose="020B0609020204030204" pitchFamily="49" charset="0"/>
              </a:rPr>
              <a:t>int</a:t>
            </a:r>
            <a:endParaRPr lang="en-US"/>
          </a:p>
          <a:p>
            <a:endParaRPr lang="en-US"/>
          </a:p>
          <a:p>
            <a:r>
              <a:rPr lang="en-US"/>
              <a:t>primitive types are simple</a:t>
            </a:r>
          </a:p>
          <a:p>
            <a:r>
              <a:rPr lang="en-US"/>
              <a:t>primitive types are small</a:t>
            </a:r>
          </a:p>
          <a:p>
            <a:r>
              <a:rPr lang="en-US"/>
              <a:t>primitive types are NOT Objects</a:t>
            </a:r>
          </a:p>
          <a:p>
            <a:pPr lvl="1"/>
            <a:r>
              <a:rPr lang="en-US"/>
              <a:t>we will talk about Objects later</a:t>
            </a:r>
          </a:p>
          <a:p>
            <a:pPr lvl="1"/>
            <a:r>
              <a:rPr lang="en-US" b="1"/>
              <a:t>examples of Objects:</a:t>
            </a:r>
            <a:r>
              <a:rPr lang="en-US"/>
              <a:t> </a:t>
            </a:r>
            <a:r>
              <a:rPr lang="en-US" sz="1800" err="1">
                <a:solidFill>
                  <a:srgbClr val="000080"/>
                </a:solidFill>
                <a:effectLst/>
                <a:latin typeface="Consolas" panose="020B0609020204030204" pitchFamily="49" charset="0"/>
              </a:rPr>
              <a:t>String</a:t>
            </a:r>
            <a:r>
              <a:rPr lang="en-US"/>
              <a:t>, </a:t>
            </a:r>
            <a:r>
              <a:rPr lang="en-US" sz="1800" err="1">
                <a:solidFill>
                  <a:srgbClr val="000080"/>
                </a:solidFill>
                <a:effectLst/>
                <a:latin typeface="Consolas" panose="020B0609020204030204" pitchFamily="49" charset="0"/>
              </a:rPr>
              <a:t>MyCoolClass</a:t>
            </a:r>
            <a:r>
              <a:rPr lang="en-US"/>
              <a:t>, </a:t>
            </a:r>
            <a:r>
              <a:rPr lang="en-US" sz="1800">
                <a:solidFill>
                  <a:srgbClr val="000080"/>
                </a:solidFill>
                <a:effectLst/>
                <a:latin typeface="Consolas" panose="020B0609020204030204" pitchFamily="49" charset="0"/>
              </a:rPr>
              <a:t>int[]</a:t>
            </a:r>
            <a:r>
              <a:rPr lang="en-US"/>
              <a:t> (array of ints)</a:t>
            </a:r>
          </a:p>
          <a:p>
            <a:endParaRPr lang="en-US"/>
          </a:p>
        </p:txBody>
      </p:sp>
    </p:spTree>
    <p:extLst>
      <p:ext uri="{BB962C8B-B14F-4D97-AF65-F5344CB8AC3E}">
        <p14:creationId xmlns:p14="http://schemas.microsoft.com/office/powerpoint/2010/main" val="235483343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51418A-18F4-AFE9-CC17-A729DC5E2DF7}"/>
              </a:ext>
            </a:extLst>
          </p:cNvPr>
          <p:cNvSpPr>
            <a:spLocks noGrp="1"/>
          </p:cNvSpPr>
          <p:nvPr>
            <p:ph type="title"/>
          </p:nvPr>
        </p:nvSpPr>
        <p:spPr/>
        <p:txBody>
          <a:bodyPr/>
          <a:lstStyle/>
          <a:p>
            <a:r>
              <a:rPr lang="en-US"/>
              <a:t>example</a:t>
            </a:r>
          </a:p>
        </p:txBody>
      </p:sp>
    </p:spTree>
    <p:extLst>
      <p:ext uri="{BB962C8B-B14F-4D97-AF65-F5344CB8AC3E}">
        <p14:creationId xmlns:p14="http://schemas.microsoft.com/office/powerpoint/2010/main" val="72948770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xfrm>
            <a:off x="457200" y="40553"/>
            <a:ext cx="8229600" cy="1095894"/>
          </a:xfrm>
          <a:ln>
            <a:solidFill>
              <a:schemeClr val="tx1"/>
            </a:solidFill>
          </a:ln>
        </p:spPr>
        <p:txBody>
          <a:bodyPr>
            <a:noAutofit/>
          </a:bodyPr>
          <a:lstStyle/>
          <a:p>
            <a:pPr lvl="0" algn="l">
              <a:spcBef>
                <a:spcPct val="20000"/>
              </a:spcBef>
              <a:buClr>
                <a:srgbClr val="FFFFFF">
                  <a:lumMod val="65000"/>
                </a:srgbClr>
              </a:buClr>
            </a:pPr>
            <a:r>
              <a:rPr lang="en-US" sz="1200">
                <a:latin typeface="Consolas" panose="020B0609020204030204" pitchFamily="49" charset="0"/>
                <a:cs typeface="Consolas" panose="020B0609020204030204" pitchFamily="49" charset="0"/>
              </a:rPr>
              <a:t>turrets = </a:t>
            </a:r>
            <a:r>
              <a:rPr lang="en-US" sz="1200">
                <a:solidFill>
                  <a:srgbClr val="0000FF"/>
                </a:solidFill>
                <a:latin typeface="Consolas" panose="020B0609020204030204" pitchFamily="49" charset="0"/>
                <a:cs typeface="Consolas" panose="020B0609020204030204" pitchFamily="49" charset="0"/>
              </a:rPr>
              <a:t>new</a:t>
            </a: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100</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for (int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&lt; </a:t>
            </a:r>
            <a:r>
              <a:rPr lang="en-US" sz="1200" err="1">
                <a:latin typeface="Consolas" panose="020B0609020204030204" pitchFamily="49" charset="0"/>
                <a:cs typeface="Consolas" panose="020B0609020204030204" pitchFamily="49" charset="0"/>
              </a:rPr>
              <a:t>turrets.length</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07B00"/>
                </a:solidFill>
                <a:latin typeface="Consolas" panose="020B0609020204030204" pitchFamily="49" charset="0"/>
                <a:cs typeface="Consolas" panose="020B0609020204030204" pitchFamily="49" charset="0"/>
              </a:rPr>
              <a:t>// consider iteration </a:t>
            </a:r>
            <a:r>
              <a:rPr lang="en-US" sz="1200" err="1">
                <a:solidFill>
                  <a:srgbClr val="007B00"/>
                </a:solidFill>
                <a:latin typeface="Consolas" panose="020B0609020204030204" pitchFamily="49" charset="0"/>
                <a:cs typeface="Consolas" panose="020B0609020204030204" pitchFamily="49" charset="0"/>
              </a:rPr>
              <a:t>i</a:t>
            </a:r>
            <a:r>
              <a:rPr lang="en-US" sz="1200">
                <a:solidFill>
                  <a:srgbClr val="007B00"/>
                </a:solidFill>
                <a:latin typeface="Consolas" panose="020B0609020204030204" pitchFamily="49" charset="0"/>
                <a:cs typeface="Consolas" panose="020B0609020204030204" pitchFamily="49" charset="0"/>
              </a:rPr>
              <a:t> &lt;- 0</a:t>
            </a:r>
            <a:br>
              <a:rPr lang="en-US" sz="1200">
                <a:latin typeface="Consolas" panose="020B0609020204030204" pitchFamily="49" charset="0"/>
                <a:cs typeface="Consolas" panose="020B0609020204030204" pitchFamily="49" charset="0"/>
              </a:rPr>
            </a:br>
            <a:r>
              <a:rPr lang="en-US" sz="1200">
                <a:highlight>
                  <a:srgbClr val="00FFFF"/>
                </a:highlight>
                <a:latin typeface="Consolas" panose="020B0609020204030204" pitchFamily="49" charset="0"/>
                <a:cs typeface="Consolas" panose="020B0609020204030204" pitchFamily="49" charset="0"/>
              </a:rPr>
              <a:t>    </a:t>
            </a:r>
            <a:r>
              <a:rPr lang="en-US" sz="1200">
                <a:solidFill>
                  <a:srgbClr val="000080"/>
                </a:solidFill>
                <a:highlight>
                  <a:srgbClr val="00FFFF"/>
                </a:highlight>
                <a:latin typeface="Consolas" panose="020B0609020204030204" pitchFamily="49" charset="0"/>
                <a:cs typeface="Consolas" panose="020B0609020204030204" pitchFamily="49" charset="0"/>
              </a:rPr>
              <a:t>Turret</a:t>
            </a:r>
            <a:r>
              <a:rPr lang="en-US" sz="1200">
                <a:highlight>
                  <a:srgbClr val="00FFFF"/>
                </a:highlight>
                <a:latin typeface="Consolas" panose="020B0609020204030204" pitchFamily="49" charset="0"/>
                <a:cs typeface="Consolas" panose="020B0609020204030204" pitchFamily="49" charset="0"/>
              </a:rPr>
              <a:t> turret = turrets[</a:t>
            </a:r>
            <a:r>
              <a:rPr lang="en-US" sz="1200" err="1">
                <a:highlight>
                  <a:srgbClr val="00FFFF"/>
                </a:highlight>
                <a:latin typeface="Consolas" panose="020B0609020204030204" pitchFamily="49" charset="0"/>
                <a:cs typeface="Consolas" panose="020B0609020204030204" pitchFamily="49" charset="0"/>
              </a:rPr>
              <a:t>i</a:t>
            </a:r>
            <a:r>
              <a:rPr lang="en-US" sz="1200">
                <a:highlight>
                  <a:srgbClr val="00FFFF"/>
                </a:highlight>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    turret = new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turrets[</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].position = new Vector2(</a:t>
            </a:r>
            <a:r>
              <a:rPr lang="en-US" sz="1200">
                <a:solidFill>
                  <a:srgbClr val="0CB5B5"/>
                </a:solidFill>
                <a:latin typeface="Consolas" panose="020B0609020204030204" pitchFamily="49" charset="0"/>
                <a:cs typeface="Consolas" panose="020B0609020204030204" pitchFamily="49" charset="0"/>
              </a:rPr>
              <a:t>40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endParaRPr lang="en-US" sz="900" b="1">
              <a:solidFill>
                <a:srgbClr val="007B00"/>
              </a:solidFill>
              <a:latin typeface="Consolas" panose="020B0609020204030204" pitchFamily="49" charset="0"/>
              <a:cs typeface="Consolas" panose="020B0609020204030204" pitchFamily="49" charset="0"/>
            </a:endParaRPr>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C9AD5D4D-D046-0562-1049-53AA68543680}"/>
              </a:ext>
            </a:extLst>
          </p:cNvPr>
          <p:cNvSpPr txBox="1"/>
          <p:nvPr/>
        </p:nvSpPr>
        <p:spPr>
          <a:xfrm>
            <a:off x="1847774" y="1209446"/>
            <a:ext cx="2004160" cy="523220"/>
          </a:xfrm>
          <a:prstGeom prst="rect">
            <a:avLst/>
          </a:prstGeom>
          <a:noFill/>
        </p:spPr>
        <p:txBody>
          <a:bodyPr wrap="square">
            <a:spAutoFit/>
          </a:bodyPr>
          <a:lstStyle/>
          <a:p>
            <a:pPr algn="ctr"/>
            <a:r>
              <a:rPr lang="en-US" sz="2800">
                <a:latin typeface="+mj-lt"/>
              </a:rPr>
              <a:t>turret</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flipH="1">
            <a:off x="6465553" y="1965177"/>
            <a:ext cx="392977" cy="1179262"/>
            <a:chOff x="2234833" y="1965176"/>
            <a:chExt cx="2839091" cy="1179262"/>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184777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sp>
        <p:nvSpPr>
          <p:cNvPr id="6" name="TextBox 5">
            <a:extLst>
              <a:ext uri="{FF2B5EF4-FFF2-40B4-BE49-F238E27FC236}">
                <a16:creationId xmlns:a16="http://schemas.microsoft.com/office/drawing/2014/main" id="{BA6DA129-3E9D-1295-3F65-882D22604C59}"/>
              </a:ext>
            </a:extLst>
          </p:cNvPr>
          <p:cNvSpPr txBox="1"/>
          <p:nvPr/>
        </p:nvSpPr>
        <p:spPr>
          <a:xfrm>
            <a:off x="9978715"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15" name="TextBox 14">
            <a:extLst>
              <a:ext uri="{FF2B5EF4-FFF2-40B4-BE49-F238E27FC236}">
                <a16:creationId xmlns:a16="http://schemas.microsoft.com/office/drawing/2014/main" id="{9AD8E66C-D619-3ECE-2FBF-D7FA4A727E0F}"/>
              </a:ext>
            </a:extLst>
          </p:cNvPr>
          <p:cNvSpPr txBox="1"/>
          <p:nvPr/>
        </p:nvSpPr>
        <p:spPr>
          <a:xfrm>
            <a:off x="4461394" y="1209446"/>
            <a:ext cx="2004160" cy="523220"/>
          </a:xfrm>
          <a:prstGeom prst="rect">
            <a:avLst/>
          </a:prstGeom>
          <a:noFill/>
        </p:spPr>
        <p:txBody>
          <a:bodyPr wrap="square">
            <a:spAutoFit/>
          </a:bodyPr>
          <a:lstStyle/>
          <a:p>
            <a:pPr algn="ctr"/>
            <a:r>
              <a:rPr lang="en-US" sz="2800">
                <a:latin typeface="+mj-lt"/>
              </a:rPr>
              <a:t>turrets</a:t>
            </a:r>
            <a:endParaRPr lang="en-US" sz="2800"/>
          </a:p>
        </p:txBody>
      </p:sp>
      <p:sp>
        <p:nvSpPr>
          <p:cNvPr id="16" name="Rectangle 15">
            <a:extLst>
              <a:ext uri="{FF2B5EF4-FFF2-40B4-BE49-F238E27FC236}">
                <a16:creationId xmlns:a16="http://schemas.microsoft.com/office/drawing/2014/main" id="{092E0504-CCB7-48CE-88C4-8C20701BBFD4}"/>
              </a:ext>
            </a:extLst>
          </p:cNvPr>
          <p:cNvSpPr/>
          <p:nvPr/>
        </p:nvSpPr>
        <p:spPr>
          <a:xfrm>
            <a:off x="446139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grpSp>
        <p:nvGrpSpPr>
          <p:cNvPr id="61" name="Group 60">
            <a:extLst>
              <a:ext uri="{FF2B5EF4-FFF2-40B4-BE49-F238E27FC236}">
                <a16:creationId xmlns:a16="http://schemas.microsoft.com/office/drawing/2014/main" id="{CC6A8427-2332-C504-5B64-4A78136EB03F}"/>
              </a:ext>
            </a:extLst>
          </p:cNvPr>
          <p:cNvGrpSpPr/>
          <p:nvPr/>
        </p:nvGrpSpPr>
        <p:grpSpPr>
          <a:xfrm>
            <a:off x="6652253" y="3149983"/>
            <a:ext cx="5907301" cy="1647435"/>
            <a:chOff x="4997624" y="3149983"/>
            <a:chExt cx="5907301" cy="1647435"/>
          </a:xfrm>
        </p:grpSpPr>
        <p:sp>
          <p:nvSpPr>
            <p:cNvPr id="38" name="Rectangle 37">
              <a:extLst>
                <a:ext uri="{FF2B5EF4-FFF2-40B4-BE49-F238E27FC236}">
                  <a16:creationId xmlns:a16="http://schemas.microsoft.com/office/drawing/2014/main" id="{EC239D04-AC6C-2E3E-3B48-48BBD5EF202B}"/>
                </a:ext>
              </a:extLst>
            </p:cNvPr>
            <p:cNvSpPr/>
            <p:nvPr/>
          </p:nvSpPr>
          <p:spPr>
            <a:xfrm>
              <a:off x="4997624" y="3149983"/>
              <a:ext cx="5907301"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3FC46874-6960-FA1B-F682-54CBD0ABBD8B}"/>
                </a:ext>
              </a:extLst>
            </p:cNvPr>
            <p:cNvSpPr txBox="1"/>
            <p:nvPr/>
          </p:nvSpPr>
          <p:spPr>
            <a:xfrm>
              <a:off x="668550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4" name="TextBox 3">
              <a:extLst>
                <a:ext uri="{FF2B5EF4-FFF2-40B4-BE49-F238E27FC236}">
                  <a16:creationId xmlns:a16="http://schemas.microsoft.com/office/drawing/2014/main" id="{B2BE8E5F-4ED7-1AB4-2722-82693B549B1C}"/>
                </a:ext>
              </a:extLst>
            </p:cNvPr>
            <p:cNvSpPr txBox="1"/>
            <p:nvPr/>
          </p:nvSpPr>
          <p:spPr>
            <a:xfrm>
              <a:off x="8327292"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52" name="TextBox 51">
              <a:extLst>
                <a:ext uri="{FF2B5EF4-FFF2-40B4-BE49-F238E27FC236}">
                  <a16:creationId xmlns:a16="http://schemas.microsoft.com/office/drawing/2014/main" id="{3ED6156A-2EBF-F444-D9F4-C8868D047D66}"/>
                </a:ext>
              </a:extLst>
            </p:cNvPr>
            <p:cNvSpPr txBox="1"/>
            <p:nvPr/>
          </p:nvSpPr>
          <p:spPr>
            <a:xfrm>
              <a:off x="5042630"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grpSp>
      <p:grpSp>
        <p:nvGrpSpPr>
          <p:cNvPr id="8" name="Group 7">
            <a:extLst>
              <a:ext uri="{FF2B5EF4-FFF2-40B4-BE49-F238E27FC236}">
                <a16:creationId xmlns:a16="http://schemas.microsoft.com/office/drawing/2014/main" id="{9ECA343F-44B3-778F-D91F-1952274E0A1F}"/>
              </a:ext>
            </a:extLst>
          </p:cNvPr>
          <p:cNvGrpSpPr/>
          <p:nvPr/>
        </p:nvGrpSpPr>
        <p:grpSpPr>
          <a:xfrm rot="233599" flipH="1">
            <a:off x="3808420" y="2052051"/>
            <a:ext cx="3170190" cy="990210"/>
            <a:chOff x="2234833" y="1965176"/>
            <a:chExt cx="2839091" cy="1179262"/>
          </a:xfrm>
        </p:grpSpPr>
        <p:cxnSp>
          <p:nvCxnSpPr>
            <p:cNvPr id="9" name="Straight Arrow Connector 8">
              <a:extLst>
                <a:ext uri="{FF2B5EF4-FFF2-40B4-BE49-F238E27FC236}">
                  <a16:creationId xmlns:a16="http://schemas.microsoft.com/office/drawing/2014/main" id="{0A79E54C-284D-DD6C-D0F4-1C2857348030}"/>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E03DF92B-48DC-6E51-3F5A-29EFBED915E4}"/>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241094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animBg="1"/>
      <p:bldP spid="15" grpId="0"/>
      <p:bldP spid="16" grpId="0" animBg="1"/>
    </p:bld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xfrm>
            <a:off x="457200" y="40553"/>
            <a:ext cx="8229600" cy="1095894"/>
          </a:xfrm>
          <a:ln>
            <a:solidFill>
              <a:schemeClr val="tx1"/>
            </a:solidFill>
          </a:ln>
        </p:spPr>
        <p:txBody>
          <a:bodyPr>
            <a:noAutofit/>
          </a:bodyPr>
          <a:lstStyle/>
          <a:p>
            <a:pPr lvl="0" algn="l">
              <a:spcBef>
                <a:spcPct val="20000"/>
              </a:spcBef>
              <a:buClr>
                <a:srgbClr val="FFFFFF">
                  <a:lumMod val="65000"/>
                </a:srgbClr>
              </a:buClr>
            </a:pPr>
            <a:r>
              <a:rPr lang="en-US" sz="1200">
                <a:latin typeface="Consolas" panose="020B0609020204030204" pitchFamily="49" charset="0"/>
                <a:cs typeface="Consolas" panose="020B0609020204030204" pitchFamily="49" charset="0"/>
              </a:rPr>
              <a:t>turrets = </a:t>
            </a:r>
            <a:r>
              <a:rPr lang="en-US" sz="1200">
                <a:solidFill>
                  <a:srgbClr val="0000FF"/>
                </a:solidFill>
                <a:latin typeface="Consolas" panose="020B0609020204030204" pitchFamily="49" charset="0"/>
                <a:cs typeface="Consolas" panose="020B0609020204030204" pitchFamily="49" charset="0"/>
              </a:rPr>
              <a:t>new</a:t>
            </a: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100</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for (int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&lt; </a:t>
            </a:r>
            <a:r>
              <a:rPr lang="en-US" sz="1200" err="1">
                <a:latin typeface="Consolas" panose="020B0609020204030204" pitchFamily="49" charset="0"/>
                <a:cs typeface="Consolas" panose="020B0609020204030204" pitchFamily="49" charset="0"/>
              </a:rPr>
              <a:t>turrets.length</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a:t>
            </a:r>
            <a:r>
              <a:rPr lang="en-US" sz="1200">
                <a:solidFill>
                  <a:srgbClr val="007B00"/>
                </a:solidFill>
                <a:latin typeface="Consolas" panose="020B0609020204030204" pitchFamily="49" charset="0"/>
                <a:cs typeface="Consolas" panose="020B0609020204030204" pitchFamily="49" charset="0"/>
              </a:rPr>
              <a:t> // consider iteration </a:t>
            </a:r>
            <a:r>
              <a:rPr lang="en-US" sz="1200" err="1">
                <a:solidFill>
                  <a:srgbClr val="007B00"/>
                </a:solidFill>
                <a:latin typeface="Consolas" panose="020B0609020204030204" pitchFamily="49" charset="0"/>
                <a:cs typeface="Consolas" panose="020B0609020204030204" pitchFamily="49" charset="0"/>
              </a:rPr>
              <a:t>i</a:t>
            </a:r>
            <a:r>
              <a:rPr lang="en-US" sz="1200">
                <a:solidFill>
                  <a:srgbClr val="007B00"/>
                </a:solidFill>
                <a:latin typeface="Consolas" panose="020B0609020204030204" pitchFamily="49" charset="0"/>
                <a:cs typeface="Consolas" panose="020B0609020204030204" pitchFamily="49" charset="0"/>
              </a:rPr>
              <a:t> &lt;- 0</a:t>
            </a:r>
            <a:br>
              <a:rPr lang="en-US" sz="1200">
                <a:solidFill>
                  <a:srgbClr val="007B00"/>
                </a:solidFill>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 turret = turrets[</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highlight>
                  <a:srgbClr val="00FFFF"/>
                </a:highlight>
                <a:latin typeface="Consolas" panose="020B0609020204030204" pitchFamily="49" charset="0"/>
                <a:cs typeface="Consolas" panose="020B0609020204030204" pitchFamily="49" charset="0"/>
              </a:rPr>
              <a:t>    turret = new </a:t>
            </a:r>
            <a:r>
              <a:rPr lang="en-US" sz="1200">
                <a:solidFill>
                  <a:srgbClr val="000080"/>
                </a:solidFill>
                <a:highlight>
                  <a:srgbClr val="00FFFF"/>
                </a:highlight>
                <a:latin typeface="Consolas" panose="020B0609020204030204" pitchFamily="49" charset="0"/>
                <a:cs typeface="Consolas" panose="020B0609020204030204" pitchFamily="49" charset="0"/>
              </a:rPr>
              <a:t>Turret</a:t>
            </a:r>
            <a:r>
              <a:rPr lang="en-US" sz="1200">
                <a:highlight>
                  <a:srgbClr val="00FFFF"/>
                </a:highlight>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turrets[</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].position = new Vector2(</a:t>
            </a:r>
            <a:r>
              <a:rPr lang="en-US" sz="1200">
                <a:solidFill>
                  <a:srgbClr val="0CB5B5"/>
                </a:solidFill>
                <a:latin typeface="Consolas" panose="020B0609020204030204" pitchFamily="49" charset="0"/>
                <a:cs typeface="Consolas" panose="020B0609020204030204" pitchFamily="49" charset="0"/>
              </a:rPr>
              <a:t>40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endParaRPr lang="en-US" sz="900" b="1">
              <a:solidFill>
                <a:srgbClr val="007B00"/>
              </a:solidFill>
              <a:latin typeface="Consolas" panose="020B0609020204030204" pitchFamily="49" charset="0"/>
              <a:cs typeface="Consolas" panose="020B0609020204030204" pitchFamily="49" charset="0"/>
            </a:endParaRPr>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C9AD5D4D-D046-0562-1049-53AA68543680}"/>
              </a:ext>
            </a:extLst>
          </p:cNvPr>
          <p:cNvSpPr txBox="1"/>
          <p:nvPr/>
        </p:nvSpPr>
        <p:spPr>
          <a:xfrm>
            <a:off x="1847774" y="1209446"/>
            <a:ext cx="2004160" cy="523220"/>
          </a:xfrm>
          <a:prstGeom prst="rect">
            <a:avLst/>
          </a:prstGeom>
          <a:noFill/>
        </p:spPr>
        <p:txBody>
          <a:bodyPr wrap="square">
            <a:spAutoFit/>
          </a:bodyPr>
          <a:lstStyle/>
          <a:p>
            <a:pPr algn="ctr"/>
            <a:r>
              <a:rPr lang="en-US" sz="2800">
                <a:latin typeface="+mj-lt"/>
              </a:rPr>
              <a:t>turret</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flipH="1">
            <a:off x="6465553" y="1965177"/>
            <a:ext cx="392977" cy="1179262"/>
            <a:chOff x="2234833" y="1965176"/>
            <a:chExt cx="2839091" cy="1179262"/>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184777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0x00000002</a:t>
            </a:r>
          </a:p>
        </p:txBody>
      </p:sp>
      <p:sp>
        <p:nvSpPr>
          <p:cNvPr id="6" name="TextBox 5">
            <a:extLst>
              <a:ext uri="{FF2B5EF4-FFF2-40B4-BE49-F238E27FC236}">
                <a16:creationId xmlns:a16="http://schemas.microsoft.com/office/drawing/2014/main" id="{BA6DA129-3E9D-1295-3F65-882D22604C59}"/>
              </a:ext>
            </a:extLst>
          </p:cNvPr>
          <p:cNvSpPr txBox="1"/>
          <p:nvPr/>
        </p:nvSpPr>
        <p:spPr>
          <a:xfrm>
            <a:off x="9978715"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15" name="TextBox 14">
            <a:extLst>
              <a:ext uri="{FF2B5EF4-FFF2-40B4-BE49-F238E27FC236}">
                <a16:creationId xmlns:a16="http://schemas.microsoft.com/office/drawing/2014/main" id="{9AD8E66C-D619-3ECE-2FBF-D7FA4A727E0F}"/>
              </a:ext>
            </a:extLst>
          </p:cNvPr>
          <p:cNvSpPr txBox="1"/>
          <p:nvPr/>
        </p:nvSpPr>
        <p:spPr>
          <a:xfrm>
            <a:off x="4461394" y="1209446"/>
            <a:ext cx="2004160" cy="523220"/>
          </a:xfrm>
          <a:prstGeom prst="rect">
            <a:avLst/>
          </a:prstGeom>
          <a:noFill/>
        </p:spPr>
        <p:txBody>
          <a:bodyPr wrap="square">
            <a:spAutoFit/>
          </a:bodyPr>
          <a:lstStyle/>
          <a:p>
            <a:pPr algn="ctr"/>
            <a:r>
              <a:rPr lang="en-US" sz="2800">
                <a:latin typeface="+mj-lt"/>
              </a:rPr>
              <a:t>turrets</a:t>
            </a:r>
            <a:endParaRPr lang="en-US" sz="2800"/>
          </a:p>
        </p:txBody>
      </p:sp>
      <p:sp>
        <p:nvSpPr>
          <p:cNvPr id="16" name="Rectangle 15">
            <a:extLst>
              <a:ext uri="{FF2B5EF4-FFF2-40B4-BE49-F238E27FC236}">
                <a16:creationId xmlns:a16="http://schemas.microsoft.com/office/drawing/2014/main" id="{092E0504-CCB7-48CE-88C4-8C20701BBFD4}"/>
              </a:ext>
            </a:extLst>
          </p:cNvPr>
          <p:cNvSpPr/>
          <p:nvPr/>
        </p:nvSpPr>
        <p:spPr>
          <a:xfrm>
            <a:off x="446139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grpSp>
        <p:nvGrpSpPr>
          <p:cNvPr id="61" name="Group 60">
            <a:extLst>
              <a:ext uri="{FF2B5EF4-FFF2-40B4-BE49-F238E27FC236}">
                <a16:creationId xmlns:a16="http://schemas.microsoft.com/office/drawing/2014/main" id="{CC6A8427-2332-C504-5B64-4A78136EB03F}"/>
              </a:ext>
            </a:extLst>
          </p:cNvPr>
          <p:cNvGrpSpPr/>
          <p:nvPr/>
        </p:nvGrpSpPr>
        <p:grpSpPr>
          <a:xfrm>
            <a:off x="6652253" y="3149983"/>
            <a:ext cx="5907301" cy="1647435"/>
            <a:chOff x="4997624" y="3149983"/>
            <a:chExt cx="5907301" cy="1647435"/>
          </a:xfrm>
        </p:grpSpPr>
        <p:sp>
          <p:nvSpPr>
            <p:cNvPr id="38" name="Rectangle 37">
              <a:extLst>
                <a:ext uri="{FF2B5EF4-FFF2-40B4-BE49-F238E27FC236}">
                  <a16:creationId xmlns:a16="http://schemas.microsoft.com/office/drawing/2014/main" id="{EC239D04-AC6C-2E3E-3B48-48BBD5EF202B}"/>
                </a:ext>
              </a:extLst>
            </p:cNvPr>
            <p:cNvSpPr/>
            <p:nvPr/>
          </p:nvSpPr>
          <p:spPr>
            <a:xfrm>
              <a:off x="4997624" y="3149983"/>
              <a:ext cx="5907301"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3FC46874-6960-FA1B-F682-54CBD0ABBD8B}"/>
                </a:ext>
              </a:extLst>
            </p:cNvPr>
            <p:cNvSpPr txBox="1"/>
            <p:nvPr/>
          </p:nvSpPr>
          <p:spPr>
            <a:xfrm>
              <a:off x="668550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4" name="TextBox 3">
              <a:extLst>
                <a:ext uri="{FF2B5EF4-FFF2-40B4-BE49-F238E27FC236}">
                  <a16:creationId xmlns:a16="http://schemas.microsoft.com/office/drawing/2014/main" id="{B2BE8E5F-4ED7-1AB4-2722-82693B549B1C}"/>
                </a:ext>
              </a:extLst>
            </p:cNvPr>
            <p:cNvSpPr txBox="1"/>
            <p:nvPr/>
          </p:nvSpPr>
          <p:spPr>
            <a:xfrm>
              <a:off x="8327292"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52" name="TextBox 51">
              <a:extLst>
                <a:ext uri="{FF2B5EF4-FFF2-40B4-BE49-F238E27FC236}">
                  <a16:creationId xmlns:a16="http://schemas.microsoft.com/office/drawing/2014/main" id="{3ED6156A-2EBF-F444-D9F4-C8868D047D66}"/>
                </a:ext>
              </a:extLst>
            </p:cNvPr>
            <p:cNvSpPr txBox="1"/>
            <p:nvPr/>
          </p:nvSpPr>
          <p:spPr>
            <a:xfrm>
              <a:off x="5042630"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grpSp>
      <p:sp>
        <p:nvSpPr>
          <p:cNvPr id="55" name="Rectangle 54">
            <a:extLst>
              <a:ext uri="{FF2B5EF4-FFF2-40B4-BE49-F238E27FC236}">
                <a16:creationId xmlns:a16="http://schemas.microsoft.com/office/drawing/2014/main" id="{48586F3A-F734-B41B-9F9A-865B092413A9}"/>
              </a:ext>
            </a:extLst>
          </p:cNvPr>
          <p:cNvSpPr/>
          <p:nvPr/>
        </p:nvSpPr>
        <p:spPr>
          <a:xfrm>
            <a:off x="837556" y="3159478"/>
            <a:ext cx="4982255"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grpSp>
        <p:nvGrpSpPr>
          <p:cNvPr id="56" name="Group 55">
            <a:extLst>
              <a:ext uri="{FF2B5EF4-FFF2-40B4-BE49-F238E27FC236}">
                <a16:creationId xmlns:a16="http://schemas.microsoft.com/office/drawing/2014/main" id="{9EFD3F71-06B2-6D09-FFAE-F93C5D1DCAD5}"/>
              </a:ext>
            </a:extLst>
          </p:cNvPr>
          <p:cNvGrpSpPr/>
          <p:nvPr/>
        </p:nvGrpSpPr>
        <p:grpSpPr>
          <a:xfrm>
            <a:off x="1043475" y="1965177"/>
            <a:ext cx="777050" cy="1179262"/>
            <a:chOff x="3549079" y="1970190"/>
            <a:chExt cx="2839087" cy="1179262"/>
          </a:xfrm>
        </p:grpSpPr>
        <p:cxnSp>
          <p:nvCxnSpPr>
            <p:cNvPr id="57" name="Straight Arrow Connector 56">
              <a:extLst>
                <a:ext uri="{FF2B5EF4-FFF2-40B4-BE49-F238E27FC236}">
                  <a16:creationId xmlns:a16="http://schemas.microsoft.com/office/drawing/2014/main" id="{C94D3514-DFA0-ED60-3AED-68C810B2EBCC}"/>
                </a:ext>
              </a:extLst>
            </p:cNvPr>
            <p:cNvCxnSpPr>
              <a:cxnSpLocks/>
            </p:cNvCxnSpPr>
            <p:nvPr/>
          </p:nvCxnSpPr>
          <p:spPr>
            <a:xfrm>
              <a:off x="3549079" y="1970190"/>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8" name="Straight Arrow Connector 57">
              <a:extLst>
                <a:ext uri="{FF2B5EF4-FFF2-40B4-BE49-F238E27FC236}">
                  <a16:creationId xmlns:a16="http://schemas.microsoft.com/office/drawing/2014/main" id="{9C28AF79-131A-8918-A3B5-CFA512ADCBAA}"/>
                </a:ext>
              </a:extLst>
            </p:cNvPr>
            <p:cNvCxnSpPr>
              <a:cxnSpLocks/>
            </p:cNvCxnSpPr>
            <p:nvPr/>
          </p:nvCxnSpPr>
          <p:spPr>
            <a:xfrm flipH="1">
              <a:off x="3549079" y="1970191"/>
              <a:ext cx="2839087"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9" name="TextBox 58">
            <a:extLst>
              <a:ext uri="{FF2B5EF4-FFF2-40B4-BE49-F238E27FC236}">
                <a16:creationId xmlns:a16="http://schemas.microsoft.com/office/drawing/2014/main" id="{A467C65D-8E71-B00D-CAF8-7792FD6A406D}"/>
              </a:ext>
            </a:extLst>
          </p:cNvPr>
          <p:cNvSpPr txBox="1"/>
          <p:nvPr/>
        </p:nvSpPr>
        <p:spPr>
          <a:xfrm>
            <a:off x="884156" y="3198365"/>
            <a:ext cx="198801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0.0, 0.0</a:t>
            </a:r>
          </a:p>
          <a:p>
            <a:pPr algn="ctr"/>
            <a:endParaRPr lang="en-US" sz="3200"/>
          </a:p>
        </p:txBody>
      </p:sp>
      <p:sp>
        <p:nvSpPr>
          <p:cNvPr id="60" name="TextBox 59">
            <a:extLst>
              <a:ext uri="{FF2B5EF4-FFF2-40B4-BE49-F238E27FC236}">
                <a16:creationId xmlns:a16="http://schemas.microsoft.com/office/drawing/2014/main" id="{8A9DDF26-230D-D74F-A438-74D55B6F7425}"/>
              </a:ext>
            </a:extLst>
          </p:cNvPr>
          <p:cNvSpPr txBox="1"/>
          <p:nvPr/>
        </p:nvSpPr>
        <p:spPr>
          <a:xfrm>
            <a:off x="2941768" y="3198365"/>
            <a:ext cx="80405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a:t>
            </a:r>
          </a:p>
          <a:p>
            <a:pPr algn="ctr"/>
            <a:endParaRPr lang="en-US" sz="3200"/>
          </a:p>
        </p:txBody>
      </p:sp>
      <p:sp>
        <p:nvSpPr>
          <p:cNvPr id="65" name="TextBox 64">
            <a:extLst>
              <a:ext uri="{FF2B5EF4-FFF2-40B4-BE49-F238E27FC236}">
                <a16:creationId xmlns:a16="http://schemas.microsoft.com/office/drawing/2014/main" id="{E48ED24C-EC7C-ED46-F271-BBA43371A70D}"/>
              </a:ext>
            </a:extLst>
          </p:cNvPr>
          <p:cNvSpPr txBox="1"/>
          <p:nvPr/>
        </p:nvSpPr>
        <p:spPr>
          <a:xfrm>
            <a:off x="3790707" y="3198365"/>
            <a:ext cx="198801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0.0, 0.0</a:t>
            </a:r>
          </a:p>
          <a:p>
            <a:pPr algn="ctr"/>
            <a:endParaRPr lang="en-US" sz="3200"/>
          </a:p>
        </p:txBody>
      </p:sp>
    </p:spTree>
    <p:extLst>
      <p:ext uri="{BB962C8B-B14F-4D97-AF65-F5344CB8AC3E}">
        <p14:creationId xmlns:p14="http://schemas.microsoft.com/office/powerpoint/2010/main" val="92540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271304" cy="4524315"/>
          </a:xfrm>
          <a:prstGeom prst="rect">
            <a:avLst/>
          </a:prstGeom>
          <a:noFill/>
        </p:spPr>
        <p:txBody>
          <a:bodyPr wrap="square" rtlCol="0" anchor="ctr">
            <a:spAutoFit/>
          </a:bodyPr>
          <a:lstStyle/>
          <a:p>
            <a:r>
              <a:rPr lang="en-US" sz="3200" b="1">
                <a:solidFill>
                  <a:schemeClr val="accent5"/>
                </a:solidFill>
              </a:rPr>
              <a:t>ANNOUNCEMENTS</a:t>
            </a:r>
            <a:br>
              <a:rPr lang="en-US" sz="2400" b="1">
                <a:solidFill>
                  <a:schemeClr val="accent5"/>
                </a:solidFill>
              </a:rPr>
            </a:br>
            <a:r>
              <a:rPr lang="en-US" sz="2400">
                <a:solidFill>
                  <a:schemeClr val="accent5"/>
                </a:solidFill>
              </a:rPr>
              <a:t>today is Jim Codes At You For 50 Minutes Friday 🎉🎉</a:t>
            </a:r>
          </a:p>
          <a:p>
            <a:r>
              <a:rPr lang="en-US" sz="2400">
                <a:solidFill>
                  <a:schemeClr val="accent5"/>
                </a:solidFill>
              </a:rPr>
              <a:t>Help Hours</a:t>
            </a:r>
            <a:br>
              <a:rPr lang="en-US" sz="2400" b="1"/>
            </a:br>
            <a:endParaRPr lang="en-US" sz="2400" b="1"/>
          </a:p>
          <a:p>
            <a:endParaRPr lang="en-US" sz="2400" b="1"/>
          </a:p>
          <a:p>
            <a:r>
              <a:rPr lang="en-US" sz="3200" b="1">
                <a:solidFill>
                  <a:schemeClr val="accent1"/>
                </a:solidFill>
              </a:rPr>
              <a:t>WARMUP</a:t>
            </a:r>
            <a:br>
              <a:rPr lang="en-US" sz="2400" b="1">
                <a:solidFill>
                  <a:schemeClr val="accent1"/>
                </a:solidFill>
              </a:rPr>
            </a:br>
            <a:r>
              <a:rPr lang="en-US" sz="2400">
                <a:solidFill>
                  <a:schemeClr val="accent1"/>
                </a:solidFill>
              </a:rPr>
              <a:t>explain!</a:t>
            </a:r>
            <a:endParaRPr lang="en-US" sz="2400">
              <a:solidFill>
                <a:schemeClr val="accent1"/>
              </a:solidFill>
              <a:cs typeface="Consolas" panose="020B0609020204030204" pitchFamily="49" charset="0"/>
            </a:endParaRPr>
          </a:p>
          <a:p>
            <a:endParaRPr lang="en-US" sz="2400" b="1"/>
          </a:p>
          <a:p>
            <a:br>
              <a:rPr lang="en-US" sz="2400" b="1"/>
            </a:br>
            <a:r>
              <a:rPr lang="en-US" sz="3200" b="1">
                <a:solidFill>
                  <a:schemeClr val="accent3"/>
                </a:solidFill>
              </a:rPr>
              <a:t>TODAY</a:t>
            </a:r>
            <a:br>
              <a:rPr lang="en-US" sz="2400" b="1">
                <a:solidFill>
                  <a:schemeClr val="accent3"/>
                </a:solidFill>
              </a:rPr>
            </a:br>
            <a:r>
              <a:rPr lang="en-US" sz="2400">
                <a:solidFill>
                  <a:schemeClr val="accent3"/>
                </a:solidFill>
              </a:rPr>
              <a:t>Homework-03</a:t>
            </a:r>
          </a:p>
        </p:txBody>
      </p:sp>
      <p:sp>
        <p:nvSpPr>
          <p:cNvPr id="2" name="TextBox 1">
            <a:extLst>
              <a:ext uri="{FF2B5EF4-FFF2-40B4-BE49-F238E27FC236}">
                <a16:creationId xmlns:a16="http://schemas.microsoft.com/office/drawing/2014/main" id="{A0DB18CF-46D1-E2F4-2974-095EBA09DE23}"/>
              </a:ext>
            </a:extLst>
          </p:cNvPr>
          <p:cNvSpPr txBox="1"/>
          <p:nvPr/>
        </p:nvSpPr>
        <p:spPr>
          <a:xfrm>
            <a:off x="2456952" y="1961873"/>
            <a:ext cx="6535971" cy="2031325"/>
          </a:xfrm>
          <a:prstGeom prst="rect">
            <a:avLst/>
          </a:prstGeom>
          <a:solidFill>
            <a:schemeClr val="accent4">
              <a:lumMod val="20000"/>
              <a:lumOff val="80000"/>
            </a:schemeClr>
          </a:solidFill>
          <a:ln>
            <a:solidFill>
              <a:schemeClr val="bg1"/>
            </a:solidFill>
          </a:ln>
        </p:spPr>
        <p:txBody>
          <a:bodyPr wrap="square" rtlCol="0">
            <a:spAutoFit/>
          </a:bodyPr>
          <a:lstStyle/>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65</a:t>
            </a:r>
            <a:r>
              <a:rPr lang="en-US">
                <a:latin typeface="+mj-lt"/>
                <a:cs typeface="Consolas" panose="020B0609020204030204" pitchFamily="49" charset="0"/>
              </a:rPr>
              <a:t> turrets = </a:t>
            </a:r>
            <a:r>
              <a:rPr lang="en-US">
                <a:solidFill>
                  <a:srgbClr val="0000FF"/>
                </a:solidFill>
                <a:latin typeface="+mj-lt"/>
                <a:cs typeface="Consolas" panose="020B0609020204030204" pitchFamily="49" charset="0"/>
              </a:rPr>
              <a:t>new</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100</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66</a:t>
            </a:r>
            <a:r>
              <a:rPr lang="en-US">
                <a:latin typeface="+mj-lt"/>
                <a:cs typeface="Consolas" panose="020B0609020204030204" pitchFamily="49" charset="0"/>
              </a:rPr>
              <a:t> for (int </a:t>
            </a:r>
            <a:r>
              <a:rPr lang="en-US" err="1">
                <a:latin typeface="+mj-lt"/>
                <a:cs typeface="Consolas" panose="020B0609020204030204" pitchFamily="49" charset="0"/>
              </a:rPr>
              <a:t>i</a:t>
            </a:r>
            <a:r>
              <a:rPr lang="en-US">
                <a:latin typeface="+mj-lt"/>
                <a:cs typeface="Consolas" panose="020B0609020204030204" pitchFamily="49" charset="0"/>
              </a:rPr>
              <a:t> =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&lt; </a:t>
            </a:r>
            <a:r>
              <a:rPr lang="en-US" err="1">
                <a:latin typeface="+mj-lt"/>
                <a:cs typeface="Consolas" panose="020B0609020204030204" pitchFamily="49" charset="0"/>
              </a:rPr>
              <a:t>turrets.length</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67</a:t>
            </a:r>
            <a:r>
              <a:rPr lang="en-US">
                <a:latin typeface="+mj-lt"/>
                <a:cs typeface="Consolas" panose="020B0609020204030204" pitchFamily="49" charset="0"/>
              </a:rPr>
              <a:t>     turrets[</a:t>
            </a:r>
            <a:r>
              <a:rPr lang="en-US" err="1">
                <a:latin typeface="+mj-lt"/>
                <a:cs typeface="Consolas" panose="020B0609020204030204" pitchFamily="49" charset="0"/>
              </a:rPr>
              <a:t>i</a:t>
            </a:r>
            <a:r>
              <a:rPr lang="en-US">
                <a:latin typeface="+mj-lt"/>
                <a:cs typeface="Consolas" panose="020B0609020204030204" pitchFamily="49" charset="0"/>
              </a:rPr>
              <a:t>] = new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rgbClr val="7F7F7F"/>
                </a:solidFill>
                <a:latin typeface="Consolas"/>
                <a:cs typeface="Consolas" panose="020B0609020204030204" pitchFamily="49" charset="0"/>
              </a:rPr>
              <a:t>68</a:t>
            </a:r>
            <a:r>
              <a:rPr lang="en-US">
                <a:solidFill>
                  <a:srgbClr val="000000"/>
                </a:solidFill>
                <a:latin typeface="Consolas"/>
                <a:cs typeface="Consolas" panose="020B0609020204030204" pitchFamily="49" charset="0"/>
              </a:rPr>
              <a:t>     </a:t>
            </a:r>
            <a:r>
              <a:rPr lang="en-US">
                <a:solidFill>
                  <a:srgbClr val="007B00"/>
                </a:solidFill>
                <a:latin typeface="Consolas"/>
                <a:cs typeface="Consolas" panose="020B0609020204030204" pitchFamily="49" charset="0"/>
              </a:rPr>
              <a:t>// Turret turret = turrets[</a:t>
            </a:r>
            <a:r>
              <a:rPr lang="en-US" err="1">
                <a:solidFill>
                  <a:srgbClr val="007B00"/>
                </a:solidFill>
                <a:latin typeface="Consolas"/>
                <a:cs typeface="Consolas" panose="020B0609020204030204" pitchFamily="49" charset="0"/>
              </a:rPr>
              <a:t>i</a:t>
            </a:r>
            <a:r>
              <a:rPr lang="en-US">
                <a:solidFill>
                  <a:srgbClr val="007B00"/>
                </a:solidFill>
                <a:latin typeface="Consolas"/>
                <a:cs typeface="Consolas" panose="020B0609020204030204" pitchFamily="49" charset="0"/>
              </a:rPr>
              <a:t>]; OK here</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69</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70</a:t>
            </a:r>
            <a:r>
              <a:rPr lang="en-US">
                <a:latin typeface="+mj-lt"/>
                <a:cs typeface="Consolas" panose="020B0609020204030204" pitchFamily="49" charset="0"/>
              </a:rPr>
              <a:t> turrets[</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].position = new Vector2(</a:t>
            </a:r>
            <a:r>
              <a:rPr lang="en-US">
                <a:solidFill>
                  <a:srgbClr val="0CB5B5"/>
                </a:solidFill>
                <a:latin typeface="+mj-lt"/>
                <a:cs typeface="Consolas" panose="020B0609020204030204" pitchFamily="49" charset="0"/>
              </a:rPr>
              <a:t>40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p>
        </p:txBody>
      </p:sp>
    </p:spTree>
    <p:extLst>
      <p:ext uri="{BB962C8B-B14F-4D97-AF65-F5344CB8AC3E}">
        <p14:creationId xmlns:p14="http://schemas.microsoft.com/office/powerpoint/2010/main" val="337486119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3E193D-44D7-B9E2-3AF2-77EA68A1980E}"/>
              </a:ext>
            </a:extLst>
          </p:cNvPr>
          <p:cNvSpPr>
            <a:spLocks noGrp="1"/>
          </p:cNvSpPr>
          <p:nvPr>
            <p:ph type="title"/>
          </p:nvPr>
        </p:nvSpPr>
        <p:spPr/>
        <p:txBody>
          <a:bodyPr/>
          <a:lstStyle/>
          <a:p>
            <a:r>
              <a:rPr lang="en-US"/>
              <a:t>stack trace</a:t>
            </a:r>
          </a:p>
        </p:txBody>
      </p:sp>
      <p:sp>
        <p:nvSpPr>
          <p:cNvPr id="4" name="Content Placeholder 3">
            <a:extLst>
              <a:ext uri="{FF2B5EF4-FFF2-40B4-BE49-F238E27FC236}">
                <a16:creationId xmlns:a16="http://schemas.microsoft.com/office/drawing/2014/main" id="{CF727B18-E89E-63EA-D540-1B6B49C6683E}"/>
              </a:ext>
            </a:extLst>
          </p:cNvPr>
          <p:cNvSpPr>
            <a:spLocks noGrp="1"/>
          </p:cNvSpPr>
          <p:nvPr>
            <p:ph sz="quarter" idx="10"/>
          </p:nvPr>
        </p:nvSpPr>
        <p:spPr/>
        <p:txBody>
          <a:bodyPr>
            <a:noAutofit/>
          </a:bodyPr>
          <a:lstStyle/>
          <a:p>
            <a:r>
              <a:rPr lang="en-US"/>
              <a:t>a </a:t>
            </a:r>
            <a:r>
              <a:rPr lang="en-US" b="1"/>
              <a:t>stack trace </a:t>
            </a:r>
            <a:r>
              <a:rPr lang="en-US"/>
              <a:t>is the state of the call stack (all the functions that got called and haven't returned yet), usually printed when your program crashes</a:t>
            </a:r>
          </a:p>
          <a:p>
            <a:pPr marL="0" indent="0">
              <a:buNone/>
            </a:pPr>
            <a:endParaRPr lang="en-US" sz="700" b="1"/>
          </a:p>
          <a:p>
            <a:pPr marL="0" indent="0">
              <a:buNone/>
            </a:pPr>
            <a:r>
              <a:rPr lang="en-US" sz="700" b="1" err="1">
                <a:solidFill>
                  <a:srgbClr val="007B00"/>
                </a:solidFill>
                <a:latin typeface="Consolas" panose="020B0609020204030204" pitchFamily="49" charset="0"/>
                <a:cs typeface="Consolas" panose="020B0609020204030204" pitchFamily="49" charset="0"/>
              </a:rPr>
              <a:t>java.lang.NullPointerException</a:t>
            </a:r>
            <a:endParaRPr lang="en-US" sz="700" b="1">
              <a:solidFill>
                <a:srgbClr val="007B00"/>
              </a:solidFill>
              <a:latin typeface="Consolas" panose="020B0609020204030204" pitchFamily="49" charset="0"/>
              <a:cs typeface="Consolas" panose="020B0609020204030204" pitchFamily="49" charset="0"/>
            </a:endParaRPr>
          </a:p>
          <a:p>
            <a:pPr marL="0" indent="0">
              <a:buNone/>
            </a:pPr>
            <a:r>
              <a:rPr lang="en-US" sz="700" b="1">
                <a:solidFill>
                  <a:srgbClr val="007B00"/>
                </a:solidFill>
                <a:latin typeface="Consolas" panose="020B0609020204030204" pitchFamily="49" charset="0"/>
                <a:cs typeface="Consolas" panose="020B0609020204030204" pitchFamily="49" charset="0"/>
              </a:rPr>
              <a:t>	at HW03.setup(HW03.java:70)</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App.paintComponent</a:t>
            </a:r>
            <a:r>
              <a:rPr lang="en-US" sz="700">
                <a:solidFill>
                  <a:srgbClr val="007B00"/>
                </a:solidFill>
                <a:latin typeface="Consolas" panose="020B0609020204030204" pitchFamily="49" charset="0"/>
                <a:cs typeface="Consolas" panose="020B0609020204030204" pitchFamily="49" charset="0"/>
              </a:rPr>
              <a:t>(Cow.java:397)</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(JComponent.java:1056)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(JComponent.java:1065)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(JComponent.java:1065)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javax.swing.JLayeredPane.paint</a:t>
            </a:r>
            <a:r>
              <a:rPr lang="en-US" sz="700">
                <a:solidFill>
                  <a:srgbClr val="007B00"/>
                </a:solidFill>
                <a:latin typeface="Consolas" panose="020B0609020204030204" pitchFamily="49" charset="0"/>
                <a:cs typeface="Consolas" panose="020B0609020204030204" pitchFamily="49" charset="0"/>
              </a:rPr>
              <a:t>(JLayeredPane.java:586)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javax.swing.JComponent.paintToOffscreen</a:t>
            </a:r>
            <a:r>
              <a:rPr lang="en-US" sz="700">
                <a:solidFill>
                  <a:srgbClr val="007B00"/>
                </a:solidFill>
                <a:latin typeface="Consolas" panose="020B0609020204030204" pitchFamily="49" charset="0"/>
                <a:cs typeface="Consolas" panose="020B0609020204030204" pitchFamily="49" charset="0"/>
              </a:rPr>
              <a:t>(JComponent.java:5217)</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javax.swing.RepaintManager$PaintManager.paintDoubleBuffered</a:t>
            </a:r>
            <a:r>
              <a:rPr lang="en-US" sz="700">
                <a:solidFill>
                  <a:srgbClr val="007B00"/>
                </a:solidFill>
                <a:latin typeface="Consolas" panose="020B0609020204030204" pitchFamily="49" charset="0"/>
                <a:cs typeface="Consolas" panose="020B0609020204030204" pitchFamily="49" charset="0"/>
              </a:rPr>
              <a:t>(RepaintManager.java:1579)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javax.swing.RepaintManager$PaintManager.paint</a:t>
            </a:r>
            <a:r>
              <a:rPr lang="en-US" sz="700">
                <a:solidFill>
                  <a:srgbClr val="007B00"/>
                </a:solidFill>
                <a:latin typeface="Consolas" panose="020B0609020204030204" pitchFamily="49" charset="0"/>
                <a:cs typeface="Consolas" panose="020B0609020204030204" pitchFamily="49" charset="0"/>
              </a:rPr>
              <a:t>(RepaintManager.java:1502)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a:t>
            </a:r>
            <a:r>
              <a:rPr lang="en-US" sz="700">
                <a:solidFill>
                  <a:srgbClr val="007B00"/>
                </a:solidFill>
                <a:latin typeface="Consolas" panose="020B0609020204030204" pitchFamily="49" charset="0"/>
                <a:cs typeface="Consolas" panose="020B0609020204030204" pitchFamily="49" charset="0"/>
              </a:rPr>
              <a:t>(RepaintManager.java:1272)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(JComponent.java:1042)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java.awt.GraphicsCallback$PaintCallback.run</a:t>
            </a:r>
            <a:r>
              <a:rPr lang="en-US" sz="700">
                <a:solidFill>
                  <a:srgbClr val="007B00"/>
                </a:solidFill>
                <a:latin typeface="Consolas" panose="020B0609020204030204" pitchFamily="49" charset="0"/>
                <a:cs typeface="Consolas" panose="020B0609020204030204" pitchFamily="49" charset="0"/>
              </a:rPr>
              <a:t>(GraphicsCallback.java:39)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sun.awt.SunGraphicsCallback.runOneComponent</a:t>
            </a:r>
            <a:r>
              <a:rPr lang="en-US" sz="700">
                <a:solidFill>
                  <a:srgbClr val="007B00"/>
                </a:solidFill>
                <a:latin typeface="Consolas" panose="020B0609020204030204" pitchFamily="49" charset="0"/>
                <a:cs typeface="Consolas" panose="020B0609020204030204" pitchFamily="49" charset="0"/>
              </a:rPr>
              <a:t>(SunGraphicsCallback.java:79)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sun.awt.SunGraphicsCallback.runComponents</a:t>
            </a:r>
            <a:r>
              <a:rPr lang="en-US" sz="700">
                <a:solidFill>
                  <a:srgbClr val="007B00"/>
                </a:solidFill>
                <a:latin typeface="Consolas" panose="020B0609020204030204" pitchFamily="49" charset="0"/>
                <a:cs typeface="Consolas" panose="020B0609020204030204" pitchFamily="49" charset="0"/>
              </a:rPr>
              <a:t>(SunGraphicsCallback.java:116)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java.awt.Container.paint</a:t>
            </a:r>
            <a:r>
              <a:rPr lang="en-US" sz="700">
                <a:solidFill>
                  <a:srgbClr val="007B00"/>
                </a:solidFill>
                <a:latin typeface="Consolas" panose="020B0609020204030204" pitchFamily="49" charset="0"/>
                <a:cs typeface="Consolas" panose="020B0609020204030204" pitchFamily="49" charset="0"/>
              </a:rPr>
              <a:t>(Container.java:1978)</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java.awt.Window.paint</a:t>
            </a:r>
            <a:r>
              <a:rPr lang="en-US" sz="700">
                <a:solidFill>
                  <a:srgbClr val="007B00"/>
                </a:solidFill>
                <a:latin typeface="Consolas" panose="020B0609020204030204" pitchFamily="49" charset="0"/>
                <a:cs typeface="Consolas" panose="020B0609020204030204" pitchFamily="49" charset="0"/>
              </a:rPr>
              <a:t>(Window.java:3906)</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javax.swing.RepaintManager$4.run(RepaintManager.java:842)</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javax.swing.RepaintManager$4.run(RepaintManager.java:814)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java.security.AccessController.doPrivileged</a:t>
            </a:r>
            <a:r>
              <a:rPr lang="en-US" sz="700">
                <a:solidFill>
                  <a:srgbClr val="007B00"/>
                </a:solidFill>
                <a:latin typeface="Consolas" panose="020B0609020204030204" pitchFamily="49" charset="0"/>
                <a:cs typeface="Consolas" panose="020B0609020204030204" pitchFamily="49" charset="0"/>
              </a:rPr>
              <a:t>(Native Method)</a:t>
            </a:r>
          </a:p>
          <a:p>
            <a:pPr marL="0" indent="0">
              <a:buNone/>
            </a:pPr>
            <a:r>
              <a:rPr lang="en-US" sz="700">
                <a:solidFill>
                  <a:srgbClr val="007B00"/>
                </a:solidFill>
                <a:latin typeface="Consolas" panose="020B0609020204030204" pitchFamily="49" charset="0"/>
                <a:cs typeface="Consolas" panose="020B0609020204030204" pitchFamily="49" charset="0"/>
              </a:rPr>
              <a:t>	at java.security.ProtectionDomain$JavaSecurityAccessImpl.doIntersectionPrivilege(ProtectionDomain.java:74)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javax.swing.RepaintManager.paintDirtyRegions</a:t>
            </a:r>
            <a:r>
              <a:rPr lang="en-US" sz="700">
                <a:solidFill>
                  <a:srgbClr val="007B00"/>
                </a:solidFill>
                <a:latin typeface="Consolas" panose="020B0609020204030204" pitchFamily="49" charset="0"/>
                <a:cs typeface="Consolas" panose="020B0609020204030204" pitchFamily="49" charset="0"/>
              </a:rPr>
              <a:t>(RepaintManager.java:814)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javax.swing.RepaintManager.paintDirtyRegions</a:t>
            </a:r>
            <a:r>
              <a:rPr lang="en-US" sz="700">
                <a:solidFill>
                  <a:srgbClr val="007B00"/>
                </a:solidFill>
                <a:latin typeface="Consolas" panose="020B0609020204030204" pitchFamily="49" charset="0"/>
                <a:cs typeface="Consolas" panose="020B0609020204030204" pitchFamily="49" charset="0"/>
              </a:rPr>
              <a:t>(RepaintManager.java:789)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javax.swing.RepaintManager.prePaintDirtyRegions</a:t>
            </a:r>
            <a:r>
              <a:rPr lang="en-US" sz="700">
                <a:solidFill>
                  <a:srgbClr val="007B00"/>
                </a:solidFill>
                <a:latin typeface="Consolas" panose="020B0609020204030204" pitchFamily="49" charset="0"/>
                <a:cs typeface="Consolas" panose="020B0609020204030204" pitchFamily="49" charset="0"/>
              </a:rPr>
              <a:t>(RepaintManager.java:738)</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javax.swing.RepaintManager.access$1200(RepaintManager.java:64)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javax.swing.RepaintManager$ProcessingRunnable.run</a:t>
            </a:r>
            <a:r>
              <a:rPr lang="en-US" sz="700">
                <a:solidFill>
                  <a:srgbClr val="007B00"/>
                </a:solidFill>
                <a:latin typeface="Consolas" panose="020B0609020204030204" pitchFamily="49" charset="0"/>
                <a:cs typeface="Consolas" panose="020B0609020204030204" pitchFamily="49" charset="0"/>
              </a:rPr>
              <a:t>(RepaintManager.java:1732)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java.awt.event.InvocationEvent.dispatch</a:t>
            </a:r>
            <a:r>
              <a:rPr lang="en-US" sz="700">
                <a:solidFill>
                  <a:srgbClr val="007B00"/>
                </a:solidFill>
                <a:latin typeface="Consolas" panose="020B0609020204030204" pitchFamily="49" charset="0"/>
                <a:cs typeface="Consolas" panose="020B0609020204030204" pitchFamily="49" charset="0"/>
              </a:rPr>
              <a:t>(InvocationEvent.java:311)</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java.awt.EventQueue.dispatchEventImpl</a:t>
            </a:r>
            <a:r>
              <a:rPr lang="en-US" sz="700">
                <a:solidFill>
                  <a:srgbClr val="007B00"/>
                </a:solidFill>
                <a:latin typeface="Consolas" panose="020B0609020204030204" pitchFamily="49" charset="0"/>
                <a:cs typeface="Consolas" panose="020B0609020204030204" pitchFamily="49" charset="0"/>
              </a:rPr>
              <a:t>(EventQueue.java:758)</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java.awt.EventQueue.access$500(EventQueue.java:97)</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java.awt.EventQueue$3.run(EventQueue.java:709)</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java.awt.EventQueue$3.run(EventQueue.java:703)</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java.security.AccessController.doPrivileged</a:t>
            </a:r>
            <a:r>
              <a:rPr lang="en-US" sz="700">
                <a:solidFill>
                  <a:srgbClr val="007B00"/>
                </a:solidFill>
                <a:latin typeface="Consolas" panose="020B0609020204030204" pitchFamily="49" charset="0"/>
                <a:cs typeface="Consolas" panose="020B0609020204030204" pitchFamily="49" charset="0"/>
              </a:rPr>
              <a:t>(Native Method)</a:t>
            </a:r>
          </a:p>
          <a:p>
            <a:pPr marL="0" indent="0">
              <a:buNone/>
            </a:pPr>
            <a:r>
              <a:rPr lang="en-US" sz="700">
                <a:solidFill>
                  <a:srgbClr val="007B00"/>
                </a:solidFill>
                <a:latin typeface="Consolas" panose="020B0609020204030204" pitchFamily="49" charset="0"/>
                <a:cs typeface="Consolas" panose="020B0609020204030204" pitchFamily="49" charset="0"/>
              </a:rPr>
              <a:t>	at java.security.ProtectionDomain$JavaSecurityAccessImpl.doIntersectionPrivilege(ProtectionDomain.java:74)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java.awt.EventQueue.dispatchEvent</a:t>
            </a:r>
            <a:r>
              <a:rPr lang="en-US" sz="700">
                <a:solidFill>
                  <a:srgbClr val="007B00"/>
                </a:solidFill>
                <a:latin typeface="Consolas" panose="020B0609020204030204" pitchFamily="49" charset="0"/>
                <a:cs typeface="Consolas" panose="020B0609020204030204" pitchFamily="49" charset="0"/>
              </a:rPr>
              <a:t>(EventQueue.java:728)</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java.awt.EventDispatchThread.pumpOneEventForFilters</a:t>
            </a:r>
            <a:r>
              <a:rPr lang="en-US" sz="700">
                <a:solidFill>
                  <a:srgbClr val="007B00"/>
                </a:solidFill>
                <a:latin typeface="Consolas" panose="020B0609020204030204" pitchFamily="49" charset="0"/>
                <a:cs typeface="Consolas" panose="020B0609020204030204" pitchFamily="49" charset="0"/>
              </a:rPr>
              <a:t>(EventDispatchThread.java:205)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java.awt.EventDispatchThread.pumpEventsForFilter</a:t>
            </a:r>
            <a:r>
              <a:rPr lang="en-US" sz="700">
                <a:solidFill>
                  <a:srgbClr val="007B00"/>
                </a:solidFill>
                <a:latin typeface="Consolas" panose="020B0609020204030204" pitchFamily="49" charset="0"/>
                <a:cs typeface="Consolas" panose="020B0609020204030204" pitchFamily="49" charset="0"/>
              </a:rPr>
              <a:t>(EventDispatchThread.java:116)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java.awt.EventDispatchThread.pumpEventsForHierarchy</a:t>
            </a:r>
            <a:r>
              <a:rPr lang="en-US" sz="700">
                <a:solidFill>
                  <a:srgbClr val="007B00"/>
                </a:solidFill>
                <a:latin typeface="Consolas" panose="020B0609020204030204" pitchFamily="49" charset="0"/>
                <a:cs typeface="Consolas" panose="020B0609020204030204" pitchFamily="49" charset="0"/>
              </a:rPr>
              <a:t>(EventDispatchThread.java:105)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a:t>
            </a:r>
            <a:r>
              <a:rPr lang="en-US" sz="700">
                <a:solidFill>
                  <a:srgbClr val="007B00"/>
                </a:solidFill>
                <a:latin typeface="Consolas" panose="020B0609020204030204" pitchFamily="49" charset="0"/>
                <a:cs typeface="Consolas" panose="020B0609020204030204" pitchFamily="49" charset="0"/>
              </a:rPr>
              <a:t>(EventDispatchThread.java:101)</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a:t>
            </a:r>
            <a:r>
              <a:rPr lang="en-US" sz="700">
                <a:solidFill>
                  <a:srgbClr val="007B00"/>
                </a:solidFill>
                <a:latin typeface="Consolas" panose="020B0609020204030204" pitchFamily="49" charset="0"/>
                <a:cs typeface="Consolas" panose="020B0609020204030204" pitchFamily="49" charset="0"/>
              </a:rPr>
              <a:t>(EventDispatchThread.java:93)</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java.awt.EventDispatchThread.run</a:t>
            </a:r>
            <a:r>
              <a:rPr lang="en-US" sz="700">
                <a:solidFill>
                  <a:srgbClr val="007B00"/>
                </a:solidFill>
                <a:latin typeface="Consolas" panose="020B0609020204030204" pitchFamily="49" charset="0"/>
                <a:cs typeface="Consolas" panose="020B0609020204030204" pitchFamily="49" charset="0"/>
              </a:rPr>
              <a:t>(EventDispatchThread.java:82)</a:t>
            </a:r>
          </a:p>
        </p:txBody>
      </p:sp>
    </p:spTree>
    <p:extLst>
      <p:ext uri="{BB962C8B-B14F-4D97-AF65-F5344CB8AC3E}">
        <p14:creationId xmlns:p14="http://schemas.microsoft.com/office/powerpoint/2010/main" val="332596316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3E193D-44D7-B9E2-3AF2-77EA68A1980E}"/>
              </a:ext>
            </a:extLst>
          </p:cNvPr>
          <p:cNvSpPr>
            <a:spLocks noGrp="1"/>
          </p:cNvSpPr>
          <p:nvPr>
            <p:ph type="title"/>
          </p:nvPr>
        </p:nvSpPr>
        <p:spPr/>
        <p:txBody>
          <a:bodyPr/>
          <a:lstStyle/>
          <a:p>
            <a:r>
              <a:rPr lang="en-US"/>
              <a:t>stack trace</a:t>
            </a:r>
          </a:p>
        </p:txBody>
      </p:sp>
      <p:sp>
        <p:nvSpPr>
          <p:cNvPr id="4" name="Content Placeholder 3">
            <a:extLst>
              <a:ext uri="{FF2B5EF4-FFF2-40B4-BE49-F238E27FC236}">
                <a16:creationId xmlns:a16="http://schemas.microsoft.com/office/drawing/2014/main" id="{CF727B18-E89E-63EA-D540-1B6B49C6683E}"/>
              </a:ext>
            </a:extLst>
          </p:cNvPr>
          <p:cNvSpPr>
            <a:spLocks noGrp="1"/>
          </p:cNvSpPr>
          <p:nvPr>
            <p:ph sz="quarter" idx="10"/>
          </p:nvPr>
        </p:nvSpPr>
        <p:spPr/>
        <p:txBody>
          <a:bodyPr>
            <a:noAutofit/>
          </a:bodyPr>
          <a:lstStyle/>
          <a:p>
            <a:r>
              <a:rPr lang="en-US"/>
              <a:t>a </a:t>
            </a:r>
            <a:r>
              <a:rPr lang="en-US" b="1"/>
              <a:t>stack trace </a:t>
            </a:r>
            <a:r>
              <a:rPr lang="en-US"/>
              <a:t>is the state of the call stack (all the functions that got called and haven't returned yet), usually printed when your program crashes</a:t>
            </a:r>
          </a:p>
          <a:p>
            <a:pPr marL="0" indent="0">
              <a:buNone/>
            </a:pPr>
            <a:endParaRPr lang="en-US" sz="700" b="1"/>
          </a:p>
          <a:p>
            <a:pPr marL="0" indent="0">
              <a:buNone/>
            </a:pPr>
            <a:r>
              <a:rPr lang="en-US" sz="700" b="1" err="1">
                <a:solidFill>
                  <a:srgbClr val="007B00"/>
                </a:solidFill>
                <a:latin typeface="Consolas" panose="020B0609020204030204" pitchFamily="49" charset="0"/>
                <a:cs typeface="Consolas" panose="020B0609020204030204" pitchFamily="49" charset="0"/>
              </a:rPr>
              <a:t>java.lang.NullPointerException</a:t>
            </a:r>
            <a:endParaRPr lang="en-US" sz="700" b="1">
              <a:solidFill>
                <a:srgbClr val="007B00"/>
              </a:solidFill>
              <a:latin typeface="Consolas" panose="020B0609020204030204" pitchFamily="49" charset="0"/>
              <a:cs typeface="Consolas" panose="020B0609020204030204" pitchFamily="49" charset="0"/>
            </a:endParaRPr>
          </a:p>
          <a:p>
            <a:pPr marL="0" indent="0">
              <a:buNone/>
            </a:pPr>
            <a:r>
              <a:rPr lang="en-US" sz="700" b="1">
                <a:solidFill>
                  <a:srgbClr val="007B00"/>
                </a:solidFill>
                <a:latin typeface="Consolas" panose="020B0609020204030204" pitchFamily="49" charset="0"/>
                <a:cs typeface="Consolas" panose="020B0609020204030204" pitchFamily="49" charset="0"/>
              </a:rPr>
              <a:t>	at HW03.setup(HW03.java:70)</a:t>
            </a:r>
          </a:p>
        </p:txBody>
      </p:sp>
    </p:spTree>
    <p:extLst>
      <p:ext uri="{BB962C8B-B14F-4D97-AF65-F5344CB8AC3E}">
        <p14:creationId xmlns:p14="http://schemas.microsoft.com/office/powerpoint/2010/main" val="199766165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how did the starter code come to be?</a:t>
            </a:r>
          </a:p>
        </p:txBody>
      </p:sp>
    </p:spTree>
    <p:extLst>
      <p:ext uri="{BB962C8B-B14F-4D97-AF65-F5344CB8AC3E}">
        <p14:creationId xmlns:p14="http://schemas.microsoft.com/office/powerpoint/2010/main" val="63111458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run the starter code</a:t>
            </a:r>
          </a:p>
        </p:txBody>
      </p:sp>
    </p:spTree>
    <p:extLst>
      <p:ext uri="{BB962C8B-B14F-4D97-AF65-F5344CB8AC3E}">
        <p14:creationId xmlns:p14="http://schemas.microsoft.com/office/powerpoint/2010/main" val="234094144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delete the starter code</a:t>
            </a:r>
          </a:p>
        </p:txBody>
      </p:sp>
    </p:spTree>
    <p:extLst>
      <p:ext uri="{BB962C8B-B14F-4D97-AF65-F5344CB8AC3E}">
        <p14:creationId xmlns:p14="http://schemas.microsoft.com/office/powerpoint/2010/main" val="73149588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get familiar with </a:t>
            </a:r>
            <a:r>
              <a:rPr lang="en-US">
                <a:latin typeface="Consolas" panose="020B0609020204030204" pitchFamily="49" charset="0"/>
                <a:cs typeface="Consolas" panose="020B0609020204030204" pitchFamily="49" charset="0"/>
              </a:rPr>
              <a:t>App</a:t>
            </a:r>
            <a:br>
              <a:rPr lang="en-US"/>
            </a:br>
            <a:r>
              <a:rPr lang="en-US" sz="1800">
                <a:latin typeface="Consolas" panose="020B0609020204030204" pitchFamily="49" charset="0"/>
                <a:cs typeface="Consolas" panose="020B0609020204030204" pitchFamily="49" charset="0"/>
              </a:rPr>
              <a:t>setup()</a:t>
            </a:r>
            <a:r>
              <a:rPr lang="en-US" sz="1800"/>
              <a:t> runs once at the beginning</a:t>
            </a:r>
            <a:br>
              <a:rPr lang="en-US" sz="1800"/>
            </a:br>
            <a:r>
              <a:rPr lang="en-US" sz="1800">
                <a:latin typeface="Consolas" panose="020B0609020204030204" pitchFamily="49" charset="0"/>
                <a:cs typeface="Consolas" panose="020B0609020204030204" pitchFamily="49" charset="0"/>
              </a:rPr>
              <a:t>loop()</a:t>
            </a:r>
            <a:r>
              <a:rPr lang="en-US" sz="1800"/>
              <a:t> runs over and over, once per </a:t>
            </a:r>
            <a:r>
              <a:rPr lang="en-US" sz="1800" b="1"/>
              <a:t>frame</a:t>
            </a:r>
            <a:br>
              <a:rPr lang="en-US" sz="1800"/>
            </a:br>
            <a:br>
              <a:rPr lang="en-US" sz="1800"/>
            </a:br>
            <a:r>
              <a:rPr lang="en-US" sz="1800"/>
              <a:t>during a </a:t>
            </a:r>
            <a:r>
              <a:rPr lang="en-US" sz="1800" b="1"/>
              <a:t>frame</a:t>
            </a:r>
            <a:r>
              <a:rPr lang="en-US" sz="1800"/>
              <a:t> (like a frame of a movie) we </a:t>
            </a:r>
            <a:r>
              <a:rPr lang="en-US" sz="1800" b="1"/>
              <a:t>update</a:t>
            </a:r>
            <a:r>
              <a:rPr lang="en-US" sz="1800"/>
              <a:t> and </a:t>
            </a:r>
            <a:r>
              <a:rPr lang="en-US" sz="1800" b="1"/>
              <a:t>draw</a:t>
            </a:r>
            <a:r>
              <a:rPr lang="en-US" sz="1800"/>
              <a:t> the world</a:t>
            </a:r>
            <a:endParaRPr lang="en-US"/>
          </a:p>
        </p:txBody>
      </p:sp>
    </p:spTree>
    <p:extLst>
      <p:ext uri="{BB962C8B-B14F-4D97-AF65-F5344CB8AC3E}">
        <p14:creationId xmlns:p14="http://schemas.microsoft.com/office/powerpoint/2010/main" val="1249836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08F69-B96B-A6CB-57D4-AC620DFDBC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4463F7-C96A-3EF1-3AEA-0001E6763A35}"/>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87AA41E4-CB22-3F37-B194-33EC39627F93}"/>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real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111111531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ovie Projector with Film Reel Plays the Old Retro Video on Projection  Screen, Stock Video - Envato Elements">
            <a:extLst>
              <a:ext uri="{FF2B5EF4-FFF2-40B4-BE49-F238E27FC236}">
                <a16:creationId xmlns:a16="http://schemas.microsoft.com/office/drawing/2014/main" id="{09452ECE-DA9E-FBF7-4AC0-73C9F32D1D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500" y="463550"/>
            <a:ext cx="7493000" cy="42164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19A989E7-0F7A-9C04-FD01-530B39469571}"/>
              </a:ext>
            </a:extLst>
          </p:cNvPr>
          <p:cNvGrpSpPr/>
          <p:nvPr/>
        </p:nvGrpSpPr>
        <p:grpSpPr>
          <a:xfrm>
            <a:off x="3355449" y="1669770"/>
            <a:ext cx="4412974" cy="401141"/>
            <a:chOff x="3355449" y="1669770"/>
            <a:chExt cx="4412974" cy="401141"/>
          </a:xfrm>
        </p:grpSpPr>
        <p:sp>
          <p:nvSpPr>
            <p:cNvPr id="3" name="Rectangle 2">
              <a:extLst>
                <a:ext uri="{FF2B5EF4-FFF2-40B4-BE49-F238E27FC236}">
                  <a16:creationId xmlns:a16="http://schemas.microsoft.com/office/drawing/2014/main" id="{45659D42-FADA-7147-4315-04EE3107D21C}"/>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TextBox 3">
              <a:extLst>
                <a:ext uri="{FF2B5EF4-FFF2-40B4-BE49-F238E27FC236}">
                  <a16:creationId xmlns:a16="http://schemas.microsoft.com/office/drawing/2014/main" id="{BA7C80DE-5EF0-8195-CADD-2CC0BAB7EF13}"/>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6" name="Group 5">
            <a:extLst>
              <a:ext uri="{FF2B5EF4-FFF2-40B4-BE49-F238E27FC236}">
                <a16:creationId xmlns:a16="http://schemas.microsoft.com/office/drawing/2014/main" id="{B83626BB-E6FD-1D00-A2EC-BC0BEDA19633}"/>
              </a:ext>
            </a:extLst>
          </p:cNvPr>
          <p:cNvGrpSpPr/>
          <p:nvPr/>
        </p:nvGrpSpPr>
        <p:grpSpPr>
          <a:xfrm>
            <a:off x="3468092" y="1501008"/>
            <a:ext cx="4412974" cy="401141"/>
            <a:chOff x="3355449" y="1669770"/>
            <a:chExt cx="4412974" cy="401141"/>
          </a:xfrm>
        </p:grpSpPr>
        <p:sp>
          <p:nvSpPr>
            <p:cNvPr id="7" name="Rectangle 6">
              <a:extLst>
                <a:ext uri="{FF2B5EF4-FFF2-40B4-BE49-F238E27FC236}">
                  <a16:creationId xmlns:a16="http://schemas.microsoft.com/office/drawing/2014/main" id="{3F90834E-6813-FD14-524D-122F6138293A}"/>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TextBox 7">
              <a:extLst>
                <a:ext uri="{FF2B5EF4-FFF2-40B4-BE49-F238E27FC236}">
                  <a16:creationId xmlns:a16="http://schemas.microsoft.com/office/drawing/2014/main" id="{1A0A36FB-595A-30D6-2342-72F7B4EABFC8}"/>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9" name="Group 8">
            <a:extLst>
              <a:ext uri="{FF2B5EF4-FFF2-40B4-BE49-F238E27FC236}">
                <a16:creationId xmlns:a16="http://schemas.microsoft.com/office/drawing/2014/main" id="{B5BAAE0C-00B4-2855-C9DB-3F1DEB77CB4C}"/>
              </a:ext>
            </a:extLst>
          </p:cNvPr>
          <p:cNvGrpSpPr/>
          <p:nvPr/>
        </p:nvGrpSpPr>
        <p:grpSpPr>
          <a:xfrm>
            <a:off x="3617843" y="1297135"/>
            <a:ext cx="4412974" cy="401141"/>
            <a:chOff x="3355449" y="1669770"/>
            <a:chExt cx="4412974" cy="401141"/>
          </a:xfrm>
        </p:grpSpPr>
        <p:sp>
          <p:nvSpPr>
            <p:cNvPr id="10" name="Rectangle 9">
              <a:extLst>
                <a:ext uri="{FF2B5EF4-FFF2-40B4-BE49-F238E27FC236}">
                  <a16:creationId xmlns:a16="http://schemas.microsoft.com/office/drawing/2014/main" id="{985DD6B5-8F46-82C0-B8CA-A2989A1F8CC2}"/>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TextBox 10">
              <a:extLst>
                <a:ext uri="{FF2B5EF4-FFF2-40B4-BE49-F238E27FC236}">
                  <a16:creationId xmlns:a16="http://schemas.microsoft.com/office/drawing/2014/main" id="{A5A85572-EED9-3D43-EC5A-E1A1B1964AAA}"/>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2" name="Group 11">
            <a:extLst>
              <a:ext uri="{FF2B5EF4-FFF2-40B4-BE49-F238E27FC236}">
                <a16:creationId xmlns:a16="http://schemas.microsoft.com/office/drawing/2014/main" id="{25149C45-7489-4278-1D17-73CC3D5991E2}"/>
              </a:ext>
            </a:extLst>
          </p:cNvPr>
          <p:cNvGrpSpPr/>
          <p:nvPr/>
        </p:nvGrpSpPr>
        <p:grpSpPr>
          <a:xfrm>
            <a:off x="3746388" y="1091729"/>
            <a:ext cx="4412974" cy="401141"/>
            <a:chOff x="3355449" y="1669770"/>
            <a:chExt cx="4412974" cy="401141"/>
          </a:xfrm>
        </p:grpSpPr>
        <p:sp>
          <p:nvSpPr>
            <p:cNvPr id="13" name="Rectangle 12">
              <a:extLst>
                <a:ext uri="{FF2B5EF4-FFF2-40B4-BE49-F238E27FC236}">
                  <a16:creationId xmlns:a16="http://schemas.microsoft.com/office/drawing/2014/main" id="{F8CBCA25-6938-C8D7-DEF2-60063720A74F}"/>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4" name="TextBox 13">
              <a:extLst>
                <a:ext uri="{FF2B5EF4-FFF2-40B4-BE49-F238E27FC236}">
                  <a16:creationId xmlns:a16="http://schemas.microsoft.com/office/drawing/2014/main" id="{87662944-7736-5CAC-AF54-F1493AF8A334}"/>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5" name="Group 14">
            <a:extLst>
              <a:ext uri="{FF2B5EF4-FFF2-40B4-BE49-F238E27FC236}">
                <a16:creationId xmlns:a16="http://schemas.microsoft.com/office/drawing/2014/main" id="{CE7FB24B-A071-9439-A48C-EE66AB6641FF}"/>
              </a:ext>
            </a:extLst>
          </p:cNvPr>
          <p:cNvGrpSpPr/>
          <p:nvPr/>
        </p:nvGrpSpPr>
        <p:grpSpPr>
          <a:xfrm>
            <a:off x="3866983" y="846562"/>
            <a:ext cx="4412974" cy="401141"/>
            <a:chOff x="3355449" y="1669770"/>
            <a:chExt cx="4412974" cy="401141"/>
          </a:xfrm>
        </p:grpSpPr>
        <p:sp>
          <p:nvSpPr>
            <p:cNvPr id="16" name="Rectangle 15">
              <a:extLst>
                <a:ext uri="{FF2B5EF4-FFF2-40B4-BE49-F238E27FC236}">
                  <a16:creationId xmlns:a16="http://schemas.microsoft.com/office/drawing/2014/main" id="{4B53E5F6-F90E-CD28-E7EF-D8E0F61E594B}"/>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7" name="TextBox 16">
              <a:extLst>
                <a:ext uri="{FF2B5EF4-FFF2-40B4-BE49-F238E27FC236}">
                  <a16:creationId xmlns:a16="http://schemas.microsoft.com/office/drawing/2014/main" id="{441487FC-A2DD-8834-48D3-A32C6ACF7F9E}"/>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8" name="Group 17">
            <a:extLst>
              <a:ext uri="{FF2B5EF4-FFF2-40B4-BE49-F238E27FC236}">
                <a16:creationId xmlns:a16="http://schemas.microsoft.com/office/drawing/2014/main" id="{11F8821F-DB9B-4090-CFB4-CF7807776D71}"/>
              </a:ext>
            </a:extLst>
          </p:cNvPr>
          <p:cNvGrpSpPr/>
          <p:nvPr/>
        </p:nvGrpSpPr>
        <p:grpSpPr>
          <a:xfrm>
            <a:off x="3963724" y="633204"/>
            <a:ext cx="4412974" cy="401141"/>
            <a:chOff x="3355449" y="1669770"/>
            <a:chExt cx="4412974" cy="401141"/>
          </a:xfrm>
        </p:grpSpPr>
        <p:sp>
          <p:nvSpPr>
            <p:cNvPr id="19" name="Rectangle 18">
              <a:extLst>
                <a:ext uri="{FF2B5EF4-FFF2-40B4-BE49-F238E27FC236}">
                  <a16:creationId xmlns:a16="http://schemas.microsoft.com/office/drawing/2014/main" id="{39FDDE1E-31F5-9E0F-5D7D-9BF001D4A251}"/>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0" name="TextBox 19">
              <a:extLst>
                <a:ext uri="{FF2B5EF4-FFF2-40B4-BE49-F238E27FC236}">
                  <a16:creationId xmlns:a16="http://schemas.microsoft.com/office/drawing/2014/main" id="{2289BC86-E624-72B0-2376-123232B7C223}"/>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1" name="Group 20">
            <a:extLst>
              <a:ext uri="{FF2B5EF4-FFF2-40B4-BE49-F238E27FC236}">
                <a16:creationId xmlns:a16="http://schemas.microsoft.com/office/drawing/2014/main" id="{02AAC11E-5273-AA5D-6CF3-CD015C09A13E}"/>
              </a:ext>
            </a:extLst>
          </p:cNvPr>
          <p:cNvGrpSpPr/>
          <p:nvPr/>
        </p:nvGrpSpPr>
        <p:grpSpPr>
          <a:xfrm>
            <a:off x="4068416" y="380086"/>
            <a:ext cx="4412974" cy="401141"/>
            <a:chOff x="3355449" y="1669770"/>
            <a:chExt cx="4412974" cy="401141"/>
          </a:xfrm>
        </p:grpSpPr>
        <p:sp>
          <p:nvSpPr>
            <p:cNvPr id="22" name="Rectangle 21">
              <a:extLst>
                <a:ext uri="{FF2B5EF4-FFF2-40B4-BE49-F238E27FC236}">
                  <a16:creationId xmlns:a16="http://schemas.microsoft.com/office/drawing/2014/main" id="{DD3B1A52-938C-0263-3B40-304B0A8F4F14}"/>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3" name="TextBox 22">
              <a:extLst>
                <a:ext uri="{FF2B5EF4-FFF2-40B4-BE49-F238E27FC236}">
                  <a16:creationId xmlns:a16="http://schemas.microsoft.com/office/drawing/2014/main" id="{11881CD7-CB74-E05F-4C74-F8A15FAB6B67}"/>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4" name="Group 23">
            <a:extLst>
              <a:ext uri="{FF2B5EF4-FFF2-40B4-BE49-F238E27FC236}">
                <a16:creationId xmlns:a16="http://schemas.microsoft.com/office/drawing/2014/main" id="{C6BF67A8-BD45-8AB5-969D-91CD8CA17F50}"/>
              </a:ext>
            </a:extLst>
          </p:cNvPr>
          <p:cNvGrpSpPr/>
          <p:nvPr/>
        </p:nvGrpSpPr>
        <p:grpSpPr>
          <a:xfrm>
            <a:off x="4189011" y="158775"/>
            <a:ext cx="4412974" cy="401141"/>
            <a:chOff x="3355449" y="1669770"/>
            <a:chExt cx="4412974" cy="401141"/>
          </a:xfrm>
        </p:grpSpPr>
        <p:sp>
          <p:nvSpPr>
            <p:cNvPr id="25" name="Rectangle 24">
              <a:extLst>
                <a:ext uri="{FF2B5EF4-FFF2-40B4-BE49-F238E27FC236}">
                  <a16:creationId xmlns:a16="http://schemas.microsoft.com/office/drawing/2014/main" id="{12205DFC-8B65-2087-67DB-002655317429}"/>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TextBox 25">
              <a:extLst>
                <a:ext uri="{FF2B5EF4-FFF2-40B4-BE49-F238E27FC236}">
                  <a16:creationId xmlns:a16="http://schemas.microsoft.com/office/drawing/2014/main" id="{4AC3A06F-8783-0BF4-B64E-DF5640CE5D82}"/>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7" name="Group 26">
            <a:extLst>
              <a:ext uri="{FF2B5EF4-FFF2-40B4-BE49-F238E27FC236}">
                <a16:creationId xmlns:a16="http://schemas.microsoft.com/office/drawing/2014/main" id="{A6CCCFCB-B43D-C6DB-727B-C9B62A10030D}"/>
              </a:ext>
            </a:extLst>
          </p:cNvPr>
          <p:cNvGrpSpPr/>
          <p:nvPr/>
        </p:nvGrpSpPr>
        <p:grpSpPr>
          <a:xfrm>
            <a:off x="4341411" y="-102292"/>
            <a:ext cx="4412974" cy="401141"/>
            <a:chOff x="3355449" y="1669770"/>
            <a:chExt cx="4412974" cy="401141"/>
          </a:xfrm>
        </p:grpSpPr>
        <p:sp>
          <p:nvSpPr>
            <p:cNvPr id="28" name="Rectangle 27">
              <a:extLst>
                <a:ext uri="{FF2B5EF4-FFF2-40B4-BE49-F238E27FC236}">
                  <a16:creationId xmlns:a16="http://schemas.microsoft.com/office/drawing/2014/main" id="{FE719570-B31C-73C1-ED09-AAA21D86045C}"/>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TextBox 28">
              <a:extLst>
                <a:ext uri="{FF2B5EF4-FFF2-40B4-BE49-F238E27FC236}">
                  <a16:creationId xmlns:a16="http://schemas.microsoft.com/office/drawing/2014/main" id="{A26782D8-6E05-171C-B435-0615FD6E1A3C}"/>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spTree>
    <p:extLst>
      <p:ext uri="{BB962C8B-B14F-4D97-AF65-F5344CB8AC3E}">
        <p14:creationId xmlns:p14="http://schemas.microsoft.com/office/powerpoint/2010/main" val="77084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draw a circle for the player</a:t>
            </a:r>
            <a:br>
              <a:rPr lang="en-US"/>
            </a:br>
            <a:r>
              <a:rPr lang="en-US" sz="1800"/>
              <a:t>get something (anything) on the screen </a:t>
            </a:r>
            <a:r>
              <a:rPr lang="en-US" sz="1800">
                <a:sym typeface="Wingdings" pitchFamily="2" charset="2"/>
              </a:rPr>
              <a:t></a:t>
            </a:r>
            <a:endParaRPr lang="en-US"/>
          </a:p>
        </p:txBody>
      </p:sp>
    </p:spTree>
    <p:extLst>
      <p:ext uri="{BB962C8B-B14F-4D97-AF65-F5344CB8AC3E}">
        <p14:creationId xmlns:p14="http://schemas.microsoft.com/office/powerpoint/2010/main" val="297753400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move the player around</a:t>
            </a:r>
            <a:br>
              <a:rPr lang="en-US"/>
            </a:br>
            <a:r>
              <a:rPr lang="en-US" sz="1800"/>
              <a:t>the player's position must "persist across frames"</a:t>
            </a:r>
            <a:br>
              <a:rPr lang="en-US" sz="1800"/>
            </a:br>
            <a:r>
              <a:rPr lang="en-US" sz="1800"/>
              <a:t>the simplest approach is to make </a:t>
            </a:r>
            <a:r>
              <a:rPr lang="en-US" sz="1800" err="1">
                <a:latin typeface="+mj-lt"/>
              </a:rPr>
              <a:t>playerPosition</a:t>
            </a:r>
            <a:r>
              <a:rPr lang="en-US" sz="1800"/>
              <a:t> an instance variable of the </a:t>
            </a:r>
            <a:r>
              <a:rPr lang="en-US" sz="1800">
                <a:latin typeface="+mj-lt"/>
              </a:rPr>
              <a:t>HW03</a:t>
            </a:r>
            <a:r>
              <a:rPr lang="en-US" sz="1800"/>
              <a:t> class</a:t>
            </a:r>
            <a:br>
              <a:rPr lang="en-US" sz="1800"/>
            </a:br>
            <a:br>
              <a:rPr lang="en-US" sz="1800"/>
            </a:br>
            <a:r>
              <a:rPr lang="en-US" sz="1800"/>
              <a:t>we will initialize it in </a:t>
            </a:r>
            <a: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setup()</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and update it in </a:t>
            </a:r>
            <a: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loop()</a:t>
            </a:r>
            <a:b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br>
            <a:r>
              <a:rPr kumimoji="0" lang="en-US" sz="1800" i="0" u="none" strike="noStrike" kern="1200" cap="none" spc="0" normalizeH="0" baseline="0" noProof="0">
                <a:ln>
                  <a:noFill/>
                </a:ln>
                <a:solidFill>
                  <a:srgbClr val="FFFFFF"/>
                </a:solidFill>
                <a:effectLst/>
                <a:uLnTx/>
                <a:uFillTx/>
                <a:latin typeface="Arial"/>
                <a:ea typeface="Segoe UI Emoji" panose="020B0502040204020203" pitchFamily="34" charset="0"/>
                <a:cs typeface="Consolas" panose="020B0609020204030204" pitchFamily="49" charset="0"/>
              </a:rPr>
              <a:t>key</a:t>
            </a:r>
            <a:r>
              <a:rPr lang="en-US" sz="1800">
                <a:solidFill>
                  <a:srgbClr val="FFFFFF"/>
                </a:solidFill>
                <a:latin typeface="Arial"/>
                <a:cs typeface="Consolas" panose="020B0609020204030204" pitchFamily="49" charset="0"/>
              </a:rPr>
              <a:t>board input is explained in the ✨Documentation✨</a:t>
            </a:r>
            <a:endParaRPr lang="en-US" b="1"/>
          </a:p>
        </p:txBody>
      </p:sp>
    </p:spTree>
    <p:extLst>
      <p:ext uri="{BB962C8B-B14F-4D97-AF65-F5344CB8AC3E}">
        <p14:creationId xmlns:p14="http://schemas.microsoft.com/office/powerpoint/2010/main" val="143410737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869779AF-35ED-F139-AEB7-8B83E1D8D1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A04EEB-A077-CC92-848F-A08EC43EB9CC}"/>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289086024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make Player a class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optional, but seems reasonable in Java</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(would have been okay to skip straight to this step; </a:t>
            </a: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tend not to)</a:t>
            </a:r>
            <a:endParaRPr lang="en-US"/>
          </a:p>
        </p:txBody>
      </p:sp>
    </p:spTree>
    <p:extLst>
      <p:ext uri="{BB962C8B-B14F-4D97-AF65-F5344CB8AC3E}">
        <p14:creationId xmlns:p14="http://schemas.microsoft.com/office/powerpoint/2010/main" val="320842497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make a Turret class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keep it simple!--make it similar to Player</a:t>
            </a:r>
            <a:endParaRPr lang="en-US"/>
          </a:p>
        </p:txBody>
      </p:sp>
    </p:spTree>
    <p:extLst>
      <p:ext uri="{BB962C8B-B14F-4D97-AF65-F5344CB8AC3E}">
        <p14:creationId xmlns:p14="http://schemas.microsoft.com/office/powerpoint/2010/main" val="398231699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write usage code for how we'll create and update the bullets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since it's Week-03, we'll store a bunch of "slots" for bullets in a </a:t>
            </a: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huuuge</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array</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i'll</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call currently unused slots "not alive" ("dead")</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to fire a bullet, find the first empty slot in the bullets array and make that bullet </a:t>
            </a:r>
            <a:r>
              <a:rPr kumimoji="0" lang="en-US" sz="1800" b="0" i="0" u="none" strike="noStrike" kern="1200" cap="none" spc="0" normalizeH="0" baseline="0" noProof="0">
                <a:ln>
                  <a:noFill/>
                </a:ln>
                <a:solidFill>
                  <a:srgbClr val="FFFFFF"/>
                </a:solidFill>
                <a:effectLst/>
                <a:uLnTx/>
                <a:uFillTx/>
                <a:latin typeface="+mj-lt"/>
                <a:ea typeface="Segoe UI Emoji" panose="020B0502040204020203" pitchFamily="34" charset="0"/>
                <a:cs typeface="+mj-cs"/>
              </a:rPr>
              <a:t>alive</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t>
            </a:r>
            <a:endParaRPr lang="en-US"/>
          </a:p>
        </p:txBody>
      </p:sp>
    </p:spTree>
    <p:extLst>
      <p:ext uri="{BB962C8B-B14F-4D97-AF65-F5344CB8AC3E}">
        <p14:creationId xmlns:p14="http://schemas.microsoft.com/office/powerpoint/2010/main" val="293642417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t's Alive! — Rick Strater">
            <a:extLst>
              <a:ext uri="{FF2B5EF4-FFF2-40B4-BE49-F238E27FC236}">
                <a16:creationId xmlns:a16="http://schemas.microsoft.com/office/drawing/2014/main" id="{3B6F5B92-9B45-7D1E-AA83-8E96A53010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285750"/>
            <a:ext cx="8128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94957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starting the homework</a:t>
            </a:r>
          </a:p>
        </p:txBody>
      </p:sp>
    </p:spTree>
    <p:extLst>
      <p:ext uri="{BB962C8B-B14F-4D97-AF65-F5344CB8AC3E}">
        <p14:creationId xmlns:p14="http://schemas.microsoft.com/office/powerpoint/2010/main" val="401617225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multiple turrets</a:t>
            </a:r>
          </a:p>
        </p:txBody>
      </p:sp>
    </p:spTree>
    <p:extLst>
      <p:ext uri="{BB962C8B-B14F-4D97-AF65-F5344CB8AC3E}">
        <p14:creationId xmlns:p14="http://schemas.microsoft.com/office/powerpoint/2010/main" val="6104735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F53BE-4FA7-B67C-AAD6-2C862BE1E7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94B982-0C07-920E-4DAB-BA0AEA1FB3C1}"/>
              </a:ext>
            </a:extLst>
          </p:cNvPr>
          <p:cNvSpPr>
            <a:spLocks noGrp="1"/>
          </p:cNvSpPr>
          <p:nvPr>
            <p:ph type="title"/>
          </p:nvPr>
        </p:nvSpPr>
        <p:spPr/>
        <p:txBody>
          <a:bodyPr/>
          <a:lstStyle/>
          <a:p>
            <a:r>
              <a:rPr lang="en-US"/>
              <a:t>primitive type Venn diagram</a:t>
            </a:r>
          </a:p>
        </p:txBody>
      </p:sp>
      <p:sp>
        <p:nvSpPr>
          <p:cNvPr id="6" name="Oval 5">
            <a:extLst>
              <a:ext uri="{FF2B5EF4-FFF2-40B4-BE49-F238E27FC236}">
                <a16:creationId xmlns:a16="http://schemas.microsoft.com/office/drawing/2014/main" id="{B3E2F192-71DA-BC53-B804-360091D5B032}"/>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A389A823-7732-7FB0-4628-5039ED7E6AAD}"/>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1DACA7FE-115B-02E2-DFE3-386810839101}"/>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8407BC96-B69C-32B7-554B-064EEA33BE3D}"/>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B8B7EE89-76A2-2B4A-F06E-CE82843406C3}"/>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348D69CD-D50B-896C-A8DE-AB2A054FB130}"/>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A38E9185-BC36-54BB-0446-D817C6E9A577}"/>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238B3B67-29A2-B6D3-2393-BD1E7DA5E238}"/>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387243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fire function</a:t>
            </a:r>
          </a:p>
        </p:txBody>
      </p:sp>
    </p:spTree>
    <p:extLst>
      <p:ext uri="{BB962C8B-B14F-4D97-AF65-F5344CB8AC3E}">
        <p14:creationId xmlns:p14="http://schemas.microsoft.com/office/powerpoint/2010/main" val="174412540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extensions</a:t>
            </a:r>
          </a:p>
        </p:txBody>
      </p:sp>
    </p:spTree>
    <p:extLst>
      <p:ext uri="{BB962C8B-B14F-4D97-AF65-F5344CB8AC3E}">
        <p14:creationId xmlns:p14="http://schemas.microsoft.com/office/powerpoint/2010/main" val="317721214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turrets flashing upon hit</a:t>
            </a:r>
            <a:br>
              <a:rPr lang="en-US"/>
            </a:b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like having an instance variable called int </a:t>
            </a:r>
            <a:r>
              <a:rPr kumimoji="0" lang="en-US" sz="1800" b="0" i="0" u="none" strike="noStrike" kern="1200" cap="none" spc="0" normalizeH="0" baseline="0" noProof="0" err="1">
                <a:ln>
                  <a:noFill/>
                </a:ln>
                <a:solidFill>
                  <a:srgbClr val="FFFFFF"/>
                </a:solidFill>
                <a:effectLst/>
                <a:uLnTx/>
                <a:uFillTx/>
                <a:latin typeface="+mj-lt"/>
                <a:ea typeface="Segoe UI Emoji" panose="020B0502040204020203" pitchFamily="34" charset="0"/>
                <a:cs typeface="+mj-cs"/>
              </a:rPr>
              <a:t>framesSinceHitByBullet</a:t>
            </a:r>
            <a:r>
              <a:rPr kumimoji="0" lang="en-US" sz="1800" b="0" i="0" u="none" strike="noStrike" kern="1200" cap="none" spc="0" normalizeH="0" baseline="0" noProof="0">
                <a:ln>
                  <a:noFill/>
                </a:ln>
                <a:solidFill>
                  <a:srgbClr val="FFFFFF"/>
                </a:solidFill>
                <a:effectLst/>
                <a:uLnTx/>
                <a:uFillTx/>
                <a:latin typeface="+mj-lt"/>
                <a:ea typeface="Segoe UI Emoji" panose="020B0502040204020203" pitchFamily="34" charset="0"/>
                <a:cs typeface="+mj-cs"/>
              </a:rPr>
              <a:t>;</a:t>
            </a:r>
            <a:endParaRPr lang="en-US"/>
          </a:p>
        </p:txBody>
      </p:sp>
    </p:spTree>
    <p:extLst>
      <p:ext uri="{BB962C8B-B14F-4D97-AF65-F5344CB8AC3E}">
        <p14:creationId xmlns:p14="http://schemas.microsoft.com/office/powerpoint/2010/main" val="372418074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57C2B-5C12-221A-0FA4-00BD258BD8B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72659273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6AB1A5-08C0-8B86-4476-4359EDFC0A90}"/>
              </a:ext>
            </a:extLst>
          </p:cNvPr>
          <p:cNvSpPr>
            <a:spLocks noGrp="1"/>
          </p:cNvSpPr>
          <p:nvPr>
            <p:ph type="title"/>
          </p:nvPr>
        </p:nvSpPr>
        <p:spPr/>
        <p:txBody>
          <a:bodyPr/>
          <a:lstStyle/>
          <a:p>
            <a:r>
              <a:rPr lang="en-US" sz="6600"/>
              <a:t>🎥 time</a:t>
            </a:r>
          </a:p>
        </p:txBody>
      </p:sp>
    </p:spTree>
    <p:extLst>
      <p:ext uri="{BB962C8B-B14F-4D97-AF65-F5344CB8AC3E}">
        <p14:creationId xmlns:p14="http://schemas.microsoft.com/office/powerpoint/2010/main" val="268596424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object-oriented programming</a:t>
            </a:r>
          </a:p>
        </p:txBody>
      </p:sp>
    </p:spTree>
    <p:extLst>
      <p:ext uri="{BB962C8B-B14F-4D97-AF65-F5344CB8AC3E}">
        <p14:creationId xmlns:p14="http://schemas.microsoft.com/office/powerpoint/2010/main" val="257332614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9B4BE3-CAD8-78F5-D73A-9CF555EF46B4}"/>
              </a:ext>
            </a:extLst>
          </p:cNvPr>
          <p:cNvSpPr>
            <a:spLocks noGrp="1"/>
          </p:cNvSpPr>
          <p:nvPr>
            <p:ph type="title"/>
          </p:nvPr>
        </p:nvSpPr>
        <p:spPr/>
        <p:txBody>
          <a:bodyPr/>
          <a:lstStyle/>
          <a:p>
            <a:r>
              <a:rPr lang="en-US"/>
              <a:t>in Java, everything is a class</a:t>
            </a:r>
          </a:p>
        </p:txBody>
      </p:sp>
    </p:spTree>
    <p:extLst>
      <p:ext uri="{BB962C8B-B14F-4D97-AF65-F5344CB8AC3E}">
        <p14:creationId xmlns:p14="http://schemas.microsoft.com/office/powerpoint/2010/main" val="320005386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9B4BE3-CAD8-78F5-D73A-9CF555EF46B4}"/>
              </a:ext>
            </a:extLst>
          </p:cNvPr>
          <p:cNvSpPr>
            <a:spLocks noGrp="1"/>
          </p:cNvSpPr>
          <p:nvPr>
            <p:ph type="title"/>
          </p:nvPr>
        </p:nvSpPr>
        <p:spPr/>
        <p:txBody>
          <a:bodyPr/>
          <a:lstStyle/>
          <a:p>
            <a:r>
              <a:rPr lang="en-US"/>
              <a:t>object-orientation !=</a:t>
            </a:r>
            <a:br>
              <a:rPr lang="en-US"/>
            </a:br>
            <a:r>
              <a:rPr lang="en-US"/>
              <a:t>my-code-has-objects</a:t>
            </a:r>
          </a:p>
        </p:txBody>
      </p:sp>
    </p:spTree>
    <p:extLst>
      <p:ext uri="{BB962C8B-B14F-4D97-AF65-F5344CB8AC3E}">
        <p14:creationId xmlns:p14="http://schemas.microsoft.com/office/powerpoint/2010/main" val="292756586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compression-oriented programming</a:t>
            </a:r>
          </a:p>
        </p:txBody>
      </p:sp>
    </p:spTree>
    <p:extLst>
      <p:ext uri="{BB962C8B-B14F-4D97-AF65-F5344CB8AC3E}">
        <p14:creationId xmlns:p14="http://schemas.microsoft.com/office/powerpoint/2010/main" val="392287651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neo in the matrix (int)</a:t>
            </a:r>
            <a:br>
              <a:rPr lang="en-US"/>
            </a:br>
            <a:r>
              <a:rPr lang="en-US"/>
              <a:t>int a; int b</a:t>
            </a:r>
          </a:p>
        </p:txBody>
      </p:sp>
    </p:spTree>
    <p:extLst>
      <p:ext uri="{BB962C8B-B14F-4D97-AF65-F5344CB8AC3E}">
        <p14:creationId xmlns:p14="http://schemas.microsoft.com/office/powerpoint/2010/main" val="2490979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15474-53D1-CF59-FE2D-027277B55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3FAC72-8211-DECC-A5A0-06ADEE2570FC}"/>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BC7F2691-9CC4-3705-CBDB-D88279192B09}"/>
              </a:ext>
            </a:extLst>
          </p:cNvPr>
          <p:cNvSpPr>
            <a:spLocks noGrp="1"/>
          </p:cNvSpPr>
          <p:nvPr>
            <p:ph sz="quarter" idx="10"/>
          </p:nvPr>
        </p:nvSpPr>
        <p:spPr/>
        <p:txBody>
          <a:bodyPr/>
          <a:lstStyle/>
          <a:p>
            <a:r>
              <a:rPr lang="en-US"/>
              <a:t>a </a:t>
            </a:r>
            <a:r>
              <a:rPr lang="en-US" b="1">
                <a:solidFill>
                  <a:srgbClr val="000080"/>
                </a:solidFill>
                <a:latin typeface="Consolas" panose="020B0609020204030204" pitchFamily="49" charset="0"/>
              </a:rPr>
              <a:t>char</a:t>
            </a:r>
            <a:r>
              <a:rPr lang="en-US"/>
              <a:t> is an integer type</a:t>
            </a:r>
          </a:p>
          <a:p>
            <a:pPr lvl="1"/>
            <a:r>
              <a:rPr lang="en-US"/>
              <a:t>each </a:t>
            </a:r>
            <a:r>
              <a:rPr lang="en-US">
                <a:solidFill>
                  <a:srgbClr val="000080"/>
                </a:solidFill>
                <a:latin typeface="Consolas" panose="020B0609020204030204" pitchFamily="49" charset="0"/>
              </a:rPr>
              <a:t>char</a:t>
            </a:r>
            <a:r>
              <a:rPr lang="en-US"/>
              <a:t> has a corresponding integer, for example </a:t>
            </a:r>
            <a:r>
              <a:rPr lang="en-US">
                <a:latin typeface="Consolas" panose="020B0609020204030204" pitchFamily="49" charset="0"/>
              </a:rPr>
              <a:t>(</a:t>
            </a:r>
            <a:r>
              <a:rPr lang="en-US">
                <a:solidFill>
                  <a:srgbClr val="FF00FF"/>
                </a:solidFill>
                <a:latin typeface="Consolas" panose="020B0609020204030204" pitchFamily="49" charset="0"/>
              </a:rPr>
              <a:t>'a'</a:t>
            </a:r>
            <a:r>
              <a:rPr lang="en-US"/>
              <a:t> </a:t>
            </a:r>
            <a:r>
              <a:rPr lang="en-US">
                <a:latin typeface="Consolas" panose="020B0609020204030204" pitchFamily="49" charset="0"/>
              </a:rPr>
              <a:t>==</a:t>
            </a:r>
            <a:r>
              <a:rPr lang="en-US"/>
              <a:t> </a:t>
            </a:r>
            <a:r>
              <a:rPr lang="en-US">
                <a:solidFill>
                  <a:srgbClr val="02B5B5"/>
                </a:solidFill>
                <a:latin typeface="Consolas" panose="020B0609020204030204" pitchFamily="49" charset="0"/>
              </a:rPr>
              <a:t>97</a:t>
            </a:r>
            <a:r>
              <a:rPr lang="en-US">
                <a:latin typeface="Consolas" panose="020B0609020204030204" pitchFamily="49" charset="0"/>
              </a:rPr>
              <a:t>)</a:t>
            </a:r>
            <a:endParaRPr lang="en-US"/>
          </a:p>
          <a:p>
            <a:pPr lvl="1"/>
            <a:r>
              <a:rPr lang="en-US"/>
              <a:t>the letters are in order </a:t>
            </a:r>
            <a:r>
              <a:rPr lang="en-US">
                <a:latin typeface="Consolas" panose="020B0609020204030204" pitchFamily="49" charset="0"/>
              </a:rPr>
              <a:t>(</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97</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'b'</a:t>
            </a:r>
            <a:r>
              <a:rPr lang="en-US">
                <a:latin typeface="Consolas" panose="020B0609020204030204" pitchFamily="49" charset="0"/>
              </a:rPr>
              <a:t> == </a:t>
            </a:r>
            <a:r>
              <a:rPr lang="en-US">
                <a:solidFill>
                  <a:srgbClr val="02B5B5"/>
                </a:solidFill>
                <a:latin typeface="Consolas" panose="020B0609020204030204" pitchFamily="49" charset="0"/>
              </a:rPr>
              <a:t>98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'c'</a:t>
            </a:r>
            <a:r>
              <a:rPr lang="en-US">
                <a:latin typeface="Consolas" panose="020B0609020204030204" pitchFamily="49" charset="0"/>
              </a:rPr>
              <a:t> == </a:t>
            </a:r>
            <a:r>
              <a:rPr lang="en-US">
                <a:solidFill>
                  <a:srgbClr val="02B5B5"/>
                </a:solidFill>
                <a:latin typeface="Consolas" panose="020B0609020204030204" pitchFamily="49" charset="0"/>
              </a:rPr>
              <a:t>99</a:t>
            </a:r>
            <a:r>
              <a:rPr lang="en-US">
                <a:latin typeface="Consolas" panose="020B0609020204030204" pitchFamily="49" charset="0"/>
              </a:rPr>
              <a:t>)</a:t>
            </a:r>
            <a:r>
              <a:rPr lang="en-US"/>
              <a:t>...</a:t>
            </a:r>
          </a:p>
          <a:p>
            <a:pPr lvl="1"/>
            <a:r>
              <a:rPr lang="en-US"/>
              <a:t>the numbers are also in order </a:t>
            </a:r>
            <a:r>
              <a:rPr lang="en-US">
                <a:latin typeface="Consolas" panose="020B0609020204030204" pitchFamily="49" charset="0"/>
              </a:rPr>
              <a:t>(</a:t>
            </a:r>
            <a:r>
              <a:rPr lang="en-US">
                <a:solidFill>
                  <a:srgbClr val="FF00FF"/>
                </a:solidFill>
                <a:latin typeface="Consolas" panose="020B0609020204030204" pitchFamily="49" charset="0"/>
              </a:rPr>
              <a:t>'0'</a:t>
            </a:r>
            <a:r>
              <a:rPr lang="en-US">
                <a:latin typeface="Consolas" panose="020B0609020204030204" pitchFamily="49" charset="0"/>
              </a:rPr>
              <a:t> == </a:t>
            </a:r>
            <a:r>
              <a:rPr lang="en-US">
                <a:solidFill>
                  <a:srgbClr val="02B5B5"/>
                </a:solidFill>
                <a:latin typeface="Consolas" panose="020B0609020204030204" pitchFamily="49" charset="0"/>
              </a:rPr>
              <a:t>48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'1'</a:t>
            </a:r>
            <a:r>
              <a:rPr lang="en-US">
                <a:latin typeface="Consolas" panose="020B0609020204030204" pitchFamily="49" charset="0"/>
              </a:rPr>
              <a:t> == </a:t>
            </a:r>
            <a:r>
              <a:rPr lang="en-US">
                <a:solidFill>
                  <a:srgbClr val="02B5B5"/>
                </a:solidFill>
                <a:latin typeface="Consolas" panose="020B0609020204030204" pitchFamily="49" charset="0"/>
              </a:rPr>
              <a:t>49</a:t>
            </a:r>
            <a:r>
              <a:rPr lang="en-US">
                <a:latin typeface="Consolas" panose="020B0609020204030204" pitchFamily="49" charset="0"/>
              </a:rPr>
              <a:t>)</a:t>
            </a:r>
            <a:r>
              <a:rPr lang="en-US"/>
              <a:t>...</a:t>
            </a:r>
          </a:p>
          <a:p>
            <a:pPr lvl="1"/>
            <a:r>
              <a:rPr lang="en-US"/>
              <a:t>you can do math with </a:t>
            </a:r>
            <a:r>
              <a:rPr lang="en-US">
                <a:solidFill>
                  <a:srgbClr val="000080"/>
                </a:solidFill>
                <a:latin typeface="Consolas" panose="020B0609020204030204" pitchFamily="49" charset="0"/>
              </a:rPr>
              <a:t>char</a:t>
            </a:r>
            <a:r>
              <a:rPr lang="en-US"/>
              <a:t>'s</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foo </a:t>
            </a:r>
            <a:r>
              <a:rPr lang="en-US">
                <a:latin typeface="Consolas" panose="020B0609020204030204" pitchFamily="49" charset="0"/>
              </a:rPr>
              <a:t>= </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2</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foo is 'c'</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bar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7</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bar is '7'</a:t>
            </a:r>
          </a:p>
          <a:p>
            <a:pPr lvl="2"/>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baz</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'6'</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a:t>
            </a:r>
            <a:r>
              <a:rPr lang="en-US" err="1">
                <a:solidFill>
                  <a:srgbClr val="007B00"/>
                </a:solidFill>
                <a:latin typeface="Consolas" panose="020B0609020204030204" pitchFamily="49" charset="0"/>
              </a:rPr>
              <a:t>baz</a:t>
            </a:r>
            <a:r>
              <a:rPr lang="en-US">
                <a:solidFill>
                  <a:srgbClr val="007B00"/>
                </a:solidFill>
                <a:latin typeface="Consolas" panose="020B0609020204030204" pitchFamily="49" charset="0"/>
              </a:rPr>
              <a:t> is 6</a:t>
            </a:r>
          </a:p>
          <a:p>
            <a:pPr lvl="2"/>
            <a:endParaRPr lang="en-US">
              <a:solidFill>
                <a:srgbClr val="12191C"/>
              </a:solidFill>
              <a:latin typeface="Consolas" panose="020B0609020204030204" pitchFamily="49" charset="0"/>
            </a:endParaRPr>
          </a:p>
          <a:p>
            <a:pPr lvl="2"/>
            <a:endParaRPr lang="en-US"/>
          </a:p>
          <a:p>
            <a:pPr marL="0" indent="0">
              <a:buNone/>
            </a:pPr>
            <a:endParaRPr lang="en-US">
              <a:latin typeface="+mj-lt"/>
            </a:endParaRPr>
          </a:p>
        </p:txBody>
      </p:sp>
    </p:spTree>
    <p:extLst>
      <p:ext uri="{BB962C8B-B14F-4D97-AF65-F5344CB8AC3E}">
        <p14:creationId xmlns:p14="http://schemas.microsoft.com/office/powerpoint/2010/main" val="226768960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sz="4400"/>
              <a:t>int[] </a:t>
            </a:r>
            <a:r>
              <a:rPr lang="en-US" sz="4400" err="1"/>
              <a:t>nums</a:t>
            </a:r>
            <a:r>
              <a:rPr lang="en-US" sz="4400"/>
              <a:t>;</a:t>
            </a:r>
            <a:br>
              <a:rPr lang="en-US" sz="4400"/>
            </a:br>
            <a:r>
              <a:rPr lang="en-US" sz="4400" err="1"/>
              <a:t>nums</a:t>
            </a:r>
            <a:r>
              <a:rPr lang="en-US" sz="4400"/>
              <a:t> = new int[4];</a:t>
            </a:r>
            <a:br>
              <a:rPr lang="en-US" sz="4400"/>
            </a:br>
            <a:br>
              <a:rPr lang="en-US" sz="4400"/>
            </a:br>
            <a:r>
              <a:rPr lang="en-US" sz="4400"/>
              <a:t>int[] </a:t>
            </a:r>
            <a:r>
              <a:rPr lang="en-US" sz="4400" err="1"/>
              <a:t>nums</a:t>
            </a:r>
            <a:r>
              <a:rPr lang="en-US" sz="4400"/>
              <a:t> = new int[4];</a:t>
            </a:r>
          </a:p>
        </p:txBody>
      </p:sp>
    </p:spTree>
    <p:extLst>
      <p:ext uri="{BB962C8B-B14F-4D97-AF65-F5344CB8AC3E}">
        <p14:creationId xmlns:p14="http://schemas.microsoft.com/office/powerpoint/2010/main" val="1090329176"/>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details</a:t>
            </a:r>
          </a:p>
        </p:txBody>
      </p:sp>
    </p:spTree>
    <p:extLst>
      <p:ext uri="{BB962C8B-B14F-4D97-AF65-F5344CB8AC3E}">
        <p14:creationId xmlns:p14="http://schemas.microsoft.com/office/powerpoint/2010/main" val="115963058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garbage collection</a:t>
            </a:r>
          </a:p>
        </p:txBody>
      </p:sp>
    </p:spTree>
    <p:extLst>
      <p:ext uri="{BB962C8B-B14F-4D97-AF65-F5344CB8AC3E}">
        <p14:creationId xmlns:p14="http://schemas.microsoft.com/office/powerpoint/2010/main" val="158384444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garbage collector</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the </a:t>
            </a:r>
            <a:r>
              <a:rPr lang="en-US" b="1"/>
              <a:t>garbage</a:t>
            </a:r>
            <a:r>
              <a:rPr lang="en-US"/>
              <a:t> </a:t>
            </a:r>
            <a:r>
              <a:rPr lang="en-US" b="1"/>
              <a:t>collector</a:t>
            </a:r>
            <a:r>
              <a:rPr lang="en-US"/>
              <a:t> is like a trash truck that drives around in memory;</a:t>
            </a:r>
            <a:br>
              <a:rPr lang="en-US"/>
            </a:br>
            <a:r>
              <a:rPr lang="en-US"/>
              <a:t>when it notices an object that your program no longer has any references to, it frees up that memory for future use</a:t>
            </a:r>
          </a:p>
          <a:p>
            <a:pPr lvl="1"/>
            <a:r>
              <a:rPr lang="en-US"/>
              <a:t>🌊 C does NOT have a garbage collector;</a:t>
            </a:r>
            <a:br>
              <a:rPr lang="en-US"/>
            </a:br>
            <a:r>
              <a:rPr lang="en-US"/>
              <a:t>in C you free heap-allocated memory yourself by calling </a:t>
            </a:r>
            <a:r>
              <a:rPr lang="en-US">
                <a:solidFill>
                  <a:srgbClr val="0000FF"/>
                </a:solidFill>
                <a:latin typeface="+mj-lt"/>
              </a:rPr>
              <a:t>free</a:t>
            </a:r>
            <a:r>
              <a:rPr lang="en-US">
                <a:latin typeface="+mj-lt"/>
              </a:rPr>
              <a:t>(</a:t>
            </a:r>
            <a:r>
              <a:rPr lang="en-US">
                <a:solidFill>
                  <a:srgbClr val="BFBFBF"/>
                </a:solidFill>
                <a:latin typeface="+mj-lt"/>
              </a:rPr>
              <a:t>...</a:t>
            </a:r>
            <a:r>
              <a:rPr lang="en-US">
                <a:latin typeface="+mj-lt"/>
              </a:rPr>
              <a:t>)</a:t>
            </a:r>
          </a:p>
        </p:txBody>
      </p:sp>
    </p:spTree>
    <p:extLst>
      <p:ext uri="{BB962C8B-B14F-4D97-AF65-F5344CB8AC3E}">
        <p14:creationId xmlns:p14="http://schemas.microsoft.com/office/powerpoint/2010/main" val="113886315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4812368"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this week, the role of Jim will be played by Jeannie &amp; Mark</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a (real-world) TODO list?</a:t>
            </a:r>
          </a:p>
          <a:p>
            <a:r>
              <a:rPr lang="en-US" sz="2400">
                <a:solidFill>
                  <a:schemeClr val="accent5"/>
                </a:solidFill>
                <a:cs typeface="Consolas" panose="020B0609020204030204" pitchFamily="49" charset="0"/>
              </a:rPr>
              <a:t>why are lists useful?</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a:t>
            </a:r>
          </a:p>
        </p:txBody>
      </p:sp>
      <p:pic>
        <p:nvPicPr>
          <p:cNvPr id="2" name="Picture 1">
            <a:extLst>
              <a:ext uri="{FF2B5EF4-FFF2-40B4-BE49-F238E27FC236}">
                <a16:creationId xmlns:a16="http://schemas.microsoft.com/office/drawing/2014/main" id="{0D203C57-DA8B-636A-EB67-377AD8BFBE55}"/>
              </a:ext>
            </a:extLst>
          </p:cNvPr>
          <p:cNvPicPr>
            <a:picLocks noChangeAspect="1"/>
          </p:cNvPicPr>
          <p:nvPr/>
        </p:nvPicPr>
        <p:blipFill>
          <a:blip r:embed="rId2"/>
          <a:stretch>
            <a:fillRect/>
          </a:stretch>
        </p:blipFill>
        <p:spPr>
          <a:xfrm>
            <a:off x="5154385" y="1153885"/>
            <a:ext cx="3880757" cy="3880757"/>
          </a:xfrm>
          <a:prstGeom prst="rect">
            <a:avLst/>
          </a:prstGeom>
        </p:spPr>
      </p:pic>
    </p:spTree>
    <p:extLst>
      <p:ext uri="{BB962C8B-B14F-4D97-AF65-F5344CB8AC3E}">
        <p14:creationId xmlns:p14="http://schemas.microsoft.com/office/powerpoint/2010/main" val="260978110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E798-3F63-DEAA-7FF6-68898D1A1E33}"/>
              </a:ext>
            </a:extLst>
          </p:cNvPr>
          <p:cNvSpPr>
            <a:spLocks noGrp="1"/>
          </p:cNvSpPr>
          <p:nvPr>
            <p:ph type="title"/>
          </p:nvPr>
        </p:nvSpPr>
        <p:spPr/>
        <p:txBody>
          <a:bodyPr/>
          <a:lstStyle/>
          <a:p>
            <a:r>
              <a:rPr lang="en-US"/>
              <a:t>warmup: using lists</a:t>
            </a:r>
          </a:p>
        </p:txBody>
      </p:sp>
      <p:sp>
        <p:nvSpPr>
          <p:cNvPr id="3" name="Content Placeholder 2">
            <a:extLst>
              <a:ext uri="{FF2B5EF4-FFF2-40B4-BE49-F238E27FC236}">
                <a16:creationId xmlns:a16="http://schemas.microsoft.com/office/drawing/2014/main" id="{66C13B0C-2281-D1F2-5EE0-B2E29B86ACB3}"/>
              </a:ext>
            </a:extLst>
          </p:cNvPr>
          <p:cNvSpPr>
            <a:spLocks noGrp="1"/>
          </p:cNvSpPr>
          <p:nvPr>
            <p:ph sz="quarter" idx="10"/>
          </p:nvPr>
        </p:nvSpPr>
        <p:spPr>
          <a:xfrm>
            <a:off x="457200" y="1032612"/>
            <a:ext cx="8229600" cy="4080271"/>
          </a:xfrm>
        </p:spPr>
        <p:txBody>
          <a:bodyPr/>
          <a:lstStyle/>
          <a:p>
            <a:r>
              <a:rPr lang="en-US"/>
              <a:t>When are some real-life list examples?</a:t>
            </a:r>
          </a:p>
          <a:p>
            <a:endParaRPr lang="en-US"/>
          </a:p>
          <a:p>
            <a:r>
              <a:rPr lang="en-US"/>
              <a:t>What actions do you perform on lists?</a:t>
            </a:r>
          </a:p>
          <a:p>
            <a:endParaRPr lang="en-US"/>
          </a:p>
          <a:p>
            <a:r>
              <a:rPr lang="en-US"/>
              <a:t>What properties of lists do you care about?</a:t>
            </a:r>
          </a:p>
          <a:p>
            <a:endParaRPr lang="en-US"/>
          </a:p>
          <a:p>
            <a:r>
              <a:rPr lang="en-US"/>
              <a:t>Keep these in mind!</a:t>
            </a:r>
          </a:p>
        </p:txBody>
      </p:sp>
    </p:spTree>
    <p:extLst>
      <p:ext uri="{BB962C8B-B14F-4D97-AF65-F5344CB8AC3E}">
        <p14:creationId xmlns:p14="http://schemas.microsoft.com/office/powerpoint/2010/main" val="350219483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80193433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motivation</a:t>
            </a:r>
          </a:p>
        </p:txBody>
      </p:sp>
    </p:spTree>
    <p:extLst>
      <p:ext uri="{BB962C8B-B14F-4D97-AF65-F5344CB8AC3E}">
        <p14:creationId xmlns:p14="http://schemas.microsoft.com/office/powerpoint/2010/main" val="111747786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7EC5B8-5298-9470-163C-B39E936FAE35}"/>
              </a:ext>
            </a:extLst>
          </p:cNvPr>
          <p:cNvSpPr>
            <a:spLocks noGrp="1"/>
          </p:cNvSpPr>
          <p:nvPr>
            <p:ph type="title"/>
          </p:nvPr>
        </p:nvSpPr>
        <p:spPr/>
        <p:txBody>
          <a:bodyPr/>
          <a:lstStyle/>
          <a:p>
            <a:r>
              <a:rPr lang="en-US"/>
              <a:t>limitations of arrays</a:t>
            </a:r>
          </a:p>
        </p:txBody>
      </p:sp>
      <p:sp>
        <p:nvSpPr>
          <p:cNvPr id="4" name="Content Placeholder 3">
            <a:extLst>
              <a:ext uri="{FF2B5EF4-FFF2-40B4-BE49-F238E27FC236}">
                <a16:creationId xmlns:a16="http://schemas.microsoft.com/office/drawing/2014/main" id="{775A28B0-4944-A708-2148-0E595AE15D8B}"/>
              </a:ext>
            </a:extLst>
          </p:cNvPr>
          <p:cNvSpPr>
            <a:spLocks noGrp="1"/>
          </p:cNvSpPr>
          <p:nvPr>
            <p:ph sz="quarter" idx="10"/>
          </p:nvPr>
        </p:nvSpPr>
        <p:spPr>
          <a:xfrm>
            <a:off x="457200" y="1115122"/>
            <a:ext cx="8229600" cy="3928486"/>
          </a:xfrm>
        </p:spPr>
        <p:txBody>
          <a:bodyPr/>
          <a:lstStyle/>
          <a:p>
            <a:r>
              <a:rPr lang="en-US"/>
              <a:t>think back to your days of using lists in Python</a:t>
            </a:r>
          </a:p>
          <a:p>
            <a:endParaRPr lang="en-US"/>
          </a:p>
          <a:p>
            <a:r>
              <a:rPr lang="en-US"/>
              <a:t>how do they compare to arrays in Java?</a:t>
            </a:r>
          </a:p>
          <a:p>
            <a:endParaRPr lang="en-US"/>
          </a:p>
          <a:p>
            <a:r>
              <a:rPr lang="en-US"/>
              <a:t>what are the pros/cons of arrays?</a:t>
            </a:r>
          </a:p>
        </p:txBody>
      </p:sp>
    </p:spTree>
    <p:extLst>
      <p:ext uri="{BB962C8B-B14F-4D97-AF65-F5344CB8AC3E}">
        <p14:creationId xmlns:p14="http://schemas.microsoft.com/office/powerpoint/2010/main" val="398405950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are fixed-length</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 an </a:t>
                </a:r>
                <a:r>
                  <a:rPr lang="en-US" b="1"/>
                  <a:t>array</a:t>
                </a:r>
                <a:r>
                  <a:rPr lang="en-US"/>
                  <a:t> is a fixed-length sequence of elements all of the same type</a:t>
                </a:r>
              </a:p>
              <a:p>
                <a:pPr lvl="1"/>
                <a:r>
                  <a:rPr lang="en-US"/>
                  <a:t>🙂 simple, fast (</a:t>
                </a:r>
                <a14:m>
                  <m:oMath xmlns:m="http://schemas.openxmlformats.org/officeDocument/2006/math">
                    <m:r>
                      <a:rPr lang="en-US" sz="1800" i="1" smtClean="0">
                        <a:latin typeface="Cambria Math" panose="02040503050406030204" pitchFamily="18" charset="0"/>
                      </a:rPr>
                      <m:t>𝒪</m:t>
                    </m:r>
                    <m:r>
                      <a:rPr lang="en-US" sz="1800" i="1" smtClean="0">
                        <a:latin typeface="Cambria Math" panose="02040503050406030204" pitchFamily="18" charset="0"/>
                      </a:rPr>
                      <m:t>(1)</m:t>
                    </m:r>
                  </m:oMath>
                </a14:m>
                <a:r>
                  <a:rPr lang="en-US"/>
                  <a:t> access)</a:t>
                </a:r>
              </a:p>
              <a:p>
                <a:pPr lvl="1"/>
                <a:r>
                  <a:rPr lang="en-US"/>
                  <a:t>☹️ fixed-length (what if we don't know how many elements we'll have?)</a:t>
                </a:r>
              </a:p>
              <a:p>
                <a:pPr lvl="2"/>
                <a:r>
                  <a:rPr lang="en-US" b="1"/>
                  <a:t>solution A: </a:t>
                </a:r>
                <a:r>
                  <a:rPr lang="en-US"/>
                  <a:t>make</a:t>
                </a:r>
                <a:r>
                  <a:rPr lang="en-US" b="1"/>
                  <a:t> </a:t>
                </a:r>
                <a:r>
                  <a:rPr lang="en-US"/>
                  <a:t>an array that's longer than you'll ever need</a:t>
                </a:r>
              </a:p>
              <a:p>
                <a:pPr lvl="3"/>
                <a:r>
                  <a:rPr lang="en-US"/>
                  <a:t>🔄 </a:t>
                </a:r>
                <a:r>
                  <a:rPr lang="en-US">
                    <a:effectLst/>
                    <a:latin typeface="+mj-lt"/>
                  </a:rPr>
                  <a:t>bullets</a:t>
                </a:r>
                <a:r>
                  <a:rPr lang="en-US">
                    <a:latin typeface="+mj-lt"/>
                  </a:rPr>
                  <a:t> = </a:t>
                </a:r>
                <a:r>
                  <a:rPr lang="en-US">
                    <a:solidFill>
                      <a:srgbClr val="0000FF"/>
                    </a:solidFill>
                    <a:effectLst/>
                    <a:latin typeface="+mj-lt"/>
                  </a:rPr>
                  <a:t>new</a:t>
                </a:r>
                <a:r>
                  <a:rPr lang="en-US">
                    <a:latin typeface="+mj-lt"/>
                  </a:rPr>
                  <a:t> </a:t>
                </a:r>
                <a:r>
                  <a:rPr lang="en-US">
                    <a:solidFill>
                      <a:srgbClr val="000080"/>
                    </a:solidFill>
                    <a:effectLst/>
                    <a:latin typeface="+mj-lt"/>
                  </a:rPr>
                  <a:t>Bullet</a:t>
                </a:r>
                <a:r>
                  <a:rPr lang="en-US">
                    <a:latin typeface="+mj-lt"/>
                  </a:rPr>
                  <a:t>[</a:t>
                </a:r>
                <a:r>
                  <a:rPr lang="en-US">
                    <a:solidFill>
                      <a:srgbClr val="0CB5B5"/>
                    </a:solidFill>
                    <a:effectLst/>
                    <a:latin typeface="+mj-lt"/>
                  </a:rPr>
                  <a:t>256</a:t>
                </a:r>
                <a:r>
                  <a:rPr lang="en-US">
                    <a:latin typeface="+mj-lt"/>
                  </a:rPr>
                  <a:t>]; </a:t>
                </a:r>
                <a:r>
                  <a:rPr lang="en-US">
                    <a:solidFill>
                      <a:srgbClr val="007B00"/>
                    </a:solidFill>
                    <a:latin typeface="+mj-lt"/>
                  </a:rPr>
                  <a:t>// from HW-03</a:t>
                </a:r>
              </a:p>
              <a:p>
                <a:pPr lvl="3"/>
                <a:r>
                  <a:rPr lang="en-US"/>
                  <a:t>🙂 simple</a:t>
                </a:r>
              </a:p>
              <a:p>
                <a:pPr lvl="3"/>
                <a:r>
                  <a:rPr lang="en-US"/>
                  <a:t>☹️ wastes space, might end up not actually be long enough</a:t>
                </a:r>
              </a:p>
              <a:p>
                <a:pPr lvl="2"/>
                <a:r>
                  <a:rPr lang="en-US" b="1"/>
                  <a:t>solution B:</a:t>
                </a:r>
                <a:r>
                  <a:rPr lang="en-US"/>
                  <a:t> make an array that </a:t>
                </a:r>
                <a:r>
                  <a:rPr lang="en-US" i="1"/>
                  <a:t>grows as needed</a:t>
                </a:r>
                <a:r>
                  <a:rPr lang="en-US"/>
                  <a:t> (an </a:t>
                </a:r>
                <a:r>
                  <a:rPr lang="en-US" b="1"/>
                  <a:t>array list</a:t>
                </a:r>
                <a:r>
                  <a:rPr lang="en-US"/>
                  <a:t>)</a:t>
                </a:r>
                <a:endParaRPr lang="en-US" i="1"/>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3447378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4972F-719D-8250-D9DA-9B133B4712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5BE44C-E86A-2336-85E3-734218965477}"/>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1E004AC0-EC2B-F17E-F163-11754E407B0D}"/>
              </a:ext>
            </a:extLst>
          </p:cNvPr>
          <p:cNvSpPr>
            <a:spLocks noGrp="1"/>
          </p:cNvSpPr>
          <p:nvPr>
            <p:ph sz="quarter" idx="10"/>
          </p:nvPr>
        </p:nvSpPr>
        <p:spPr/>
        <p:txBody>
          <a:bodyPr/>
          <a:lstStyle/>
          <a:p>
            <a:r>
              <a:rPr lang="en-US"/>
              <a:t>each primitive data type has its own notion of what it means to "be zero"</a:t>
            </a:r>
          </a:p>
          <a:p>
            <a:pPr lvl="1"/>
            <a:r>
              <a:rPr lang="en-US" sz="1800">
                <a:solidFill>
                  <a:srgbClr val="000080"/>
                </a:solidFill>
                <a:effectLst/>
                <a:latin typeface="+mj-lt"/>
              </a:rPr>
              <a:t>int</a:t>
            </a:r>
            <a:r>
              <a:rPr lang="en-US">
                <a:latin typeface="+mj-lt"/>
              </a:rPr>
              <a:t>     zero =     </a:t>
            </a:r>
            <a:r>
              <a:rPr lang="en-US">
                <a:solidFill>
                  <a:srgbClr val="02B5B5"/>
                </a:solidFill>
                <a:latin typeface="+mj-lt"/>
              </a:rPr>
              <a:t>0</a:t>
            </a:r>
            <a:r>
              <a:rPr lang="en-US">
                <a:latin typeface="+mj-lt"/>
              </a:rPr>
              <a:t>;</a:t>
            </a:r>
          </a:p>
          <a:p>
            <a:pPr lvl="1"/>
            <a:r>
              <a:rPr lang="en-US" sz="1800">
                <a:solidFill>
                  <a:srgbClr val="000080"/>
                </a:solidFill>
                <a:effectLst/>
                <a:latin typeface="+mj-lt"/>
              </a:rPr>
              <a:t>double</a:t>
            </a:r>
            <a:r>
              <a:rPr lang="en-US">
                <a:latin typeface="+mj-lt"/>
              </a:rPr>
              <a:t>  zero =   </a:t>
            </a:r>
            <a:r>
              <a:rPr lang="en-US">
                <a:solidFill>
                  <a:srgbClr val="02B5B5"/>
                </a:solidFill>
                <a:latin typeface="+mj-lt"/>
              </a:rPr>
              <a:t>0</a:t>
            </a:r>
            <a:r>
              <a:rPr lang="en-US">
                <a:latin typeface="+mj-lt"/>
              </a:rPr>
              <a:t>.</a:t>
            </a:r>
            <a:r>
              <a:rPr lang="en-US">
                <a:solidFill>
                  <a:srgbClr val="02B5B5"/>
                </a:solidFill>
                <a:latin typeface="+mj-lt"/>
              </a:rPr>
              <a:t>0</a:t>
            </a:r>
            <a:r>
              <a:rPr lang="en-US">
                <a:latin typeface="+mj-lt"/>
              </a:rPr>
              <a:t>;</a:t>
            </a:r>
          </a:p>
          <a:p>
            <a:pPr lvl="1"/>
            <a:r>
              <a:rPr lang="en-US" sz="1800" err="1">
                <a:solidFill>
                  <a:srgbClr val="000080"/>
                </a:solidFill>
                <a:effectLst/>
                <a:latin typeface="+mj-lt"/>
              </a:rPr>
              <a:t>boolean</a:t>
            </a:r>
            <a:r>
              <a:rPr lang="en-US">
                <a:latin typeface="+mj-lt"/>
              </a:rPr>
              <a:t> zero = </a:t>
            </a:r>
            <a:r>
              <a:rPr lang="en-US">
                <a:solidFill>
                  <a:srgbClr val="0000FF"/>
                </a:solidFill>
                <a:latin typeface="+mj-lt"/>
              </a:rPr>
              <a:t>false</a:t>
            </a:r>
            <a:r>
              <a:rPr lang="en-US">
                <a:latin typeface="+mj-lt"/>
              </a:rPr>
              <a:t>;</a:t>
            </a:r>
          </a:p>
          <a:p>
            <a:pPr lvl="1"/>
            <a:r>
              <a:rPr lang="en-US">
                <a:solidFill>
                  <a:srgbClr val="000080"/>
                </a:solidFill>
                <a:effectLst/>
                <a:latin typeface="+mj-lt"/>
              </a:rPr>
              <a:t>char</a:t>
            </a:r>
            <a:r>
              <a:rPr lang="en-US">
                <a:latin typeface="+mj-lt"/>
              </a:rPr>
              <a:t>    zero =  </a:t>
            </a:r>
            <a:r>
              <a:rPr lang="en-US">
                <a:solidFill>
                  <a:srgbClr val="FF00FF"/>
                </a:solidFill>
                <a:effectLst/>
                <a:latin typeface="+mj-lt"/>
              </a:rPr>
              <a:t>'\0'</a:t>
            </a:r>
            <a:r>
              <a:rPr lang="en-US">
                <a:effectLst/>
                <a:latin typeface="+mj-lt"/>
              </a:rPr>
              <a:t>;</a:t>
            </a:r>
            <a:r>
              <a:rPr lang="en-US">
                <a:solidFill>
                  <a:srgbClr val="007B00"/>
                </a:solidFill>
                <a:latin typeface="Consolas" panose="020B0609020204030204" pitchFamily="49" charset="0"/>
              </a:rPr>
              <a:t> // the "null character"</a:t>
            </a:r>
          </a:p>
          <a:p>
            <a:pPr lvl="1"/>
            <a:endParaRPr lang="en-US">
              <a:effectLst/>
              <a:latin typeface="+mj-lt"/>
            </a:endParaRPr>
          </a:p>
          <a:p>
            <a:pPr lvl="1"/>
            <a:endParaRPr lang="en-US">
              <a:solidFill>
                <a:srgbClr val="592FA4"/>
              </a:solidFill>
              <a:latin typeface="+mj-lt"/>
            </a:endParaRPr>
          </a:p>
        </p:txBody>
      </p:sp>
    </p:spTree>
    <p:extLst>
      <p:ext uri="{BB962C8B-B14F-4D97-AF65-F5344CB8AC3E}">
        <p14:creationId xmlns:p14="http://schemas.microsoft.com/office/powerpoint/2010/main" val="77300370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42908449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a:xfrm>
                <a:off x="457200" y="963338"/>
                <a:ext cx="8229600" cy="4080271"/>
              </a:xfrm>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xfrm>
                <a:off x="457200" y="963338"/>
                <a:ext cx="8229600" cy="4080271"/>
              </a:xfrm>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2205886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D69F3-E931-5A09-7D83-ECEB6ABF4D07}"/>
              </a:ext>
            </a:extLst>
          </p:cNvPr>
          <p:cNvSpPr>
            <a:spLocks noGrp="1"/>
          </p:cNvSpPr>
          <p:nvPr>
            <p:ph type="title"/>
          </p:nvPr>
        </p:nvSpPr>
        <p:spPr/>
        <p:txBody>
          <a:bodyPr/>
          <a:lstStyle/>
          <a:p>
            <a:r>
              <a:rPr lang="en-US"/>
              <a:t>implementing array list</a:t>
            </a:r>
          </a:p>
        </p:txBody>
      </p:sp>
      <p:sp>
        <p:nvSpPr>
          <p:cNvPr id="3" name="Content Placeholder 2">
            <a:extLst>
              <a:ext uri="{FF2B5EF4-FFF2-40B4-BE49-F238E27FC236}">
                <a16:creationId xmlns:a16="http://schemas.microsoft.com/office/drawing/2014/main" id="{E0DD679E-1E80-362A-F4ED-802102678B38}"/>
              </a:ext>
            </a:extLst>
          </p:cNvPr>
          <p:cNvSpPr>
            <a:spLocks noGrp="1"/>
          </p:cNvSpPr>
          <p:nvPr>
            <p:ph sz="quarter" idx="10"/>
          </p:nvPr>
        </p:nvSpPr>
        <p:spPr/>
        <p:txBody>
          <a:bodyPr>
            <a:normAutofit lnSpcReduction="10000"/>
          </a:bodyPr>
          <a:lstStyle/>
          <a:p>
            <a:r>
              <a:rPr lang="en-US"/>
              <a:t>what </a:t>
            </a:r>
            <a:r>
              <a:rPr lang="en-US" b="1"/>
              <a:t>properties</a:t>
            </a:r>
            <a:r>
              <a:rPr lang="en-US"/>
              <a:t> of lists do we care about?</a:t>
            </a:r>
          </a:p>
          <a:p>
            <a:pPr lvl="1"/>
            <a:r>
              <a:rPr lang="en-US"/>
              <a:t>The items</a:t>
            </a:r>
          </a:p>
          <a:p>
            <a:pPr lvl="1"/>
            <a:r>
              <a:rPr lang="en-US"/>
              <a:t>Total number of items</a:t>
            </a:r>
          </a:p>
          <a:p>
            <a:pPr lvl="1"/>
            <a:endParaRPr lang="en-US"/>
          </a:p>
          <a:p>
            <a:r>
              <a:rPr lang="en-US"/>
              <a:t>what </a:t>
            </a:r>
            <a:r>
              <a:rPr lang="en-US" b="1"/>
              <a:t>actions</a:t>
            </a:r>
            <a:r>
              <a:rPr lang="en-US"/>
              <a:t> do we perform on lists?</a:t>
            </a:r>
          </a:p>
          <a:p>
            <a:pPr lvl="1"/>
            <a:r>
              <a:rPr lang="en-US"/>
              <a:t>adding item to end</a:t>
            </a:r>
          </a:p>
          <a:p>
            <a:pPr lvl="1"/>
            <a:r>
              <a:rPr lang="en-US"/>
              <a:t>removing item(s)</a:t>
            </a:r>
          </a:p>
          <a:p>
            <a:pPr lvl="1"/>
            <a:r>
              <a:rPr lang="en-US"/>
              <a:t>inserting item in middle</a:t>
            </a:r>
          </a:p>
          <a:p>
            <a:pPr lvl="1"/>
            <a:r>
              <a:rPr lang="en-US"/>
              <a:t>maybe sorting items? we’ll discuss this later… </a:t>
            </a:r>
          </a:p>
          <a:p>
            <a:endParaRPr lang="en-US"/>
          </a:p>
          <a:p>
            <a:r>
              <a:rPr lang="en-US"/>
              <a:t>these features will guide our implementation</a:t>
            </a:r>
          </a:p>
          <a:p>
            <a:pPr lvl="1"/>
            <a:r>
              <a:rPr lang="en-US"/>
              <a:t>properties: </a:t>
            </a:r>
            <a:r>
              <a:rPr lang="en-US" b="1"/>
              <a:t>instance variables</a:t>
            </a:r>
          </a:p>
          <a:p>
            <a:pPr lvl="1"/>
            <a:r>
              <a:rPr lang="en-US"/>
              <a:t>actions: </a:t>
            </a:r>
            <a:r>
              <a:rPr lang="en-US" b="1"/>
              <a:t>instance methods</a:t>
            </a:r>
          </a:p>
        </p:txBody>
      </p:sp>
    </p:spTree>
    <p:extLst>
      <p:ext uri="{BB962C8B-B14F-4D97-AF65-F5344CB8AC3E}">
        <p14:creationId xmlns:p14="http://schemas.microsoft.com/office/powerpoint/2010/main" val="159138147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the internal (private) array</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an array list stores its elements inside of an </a:t>
            </a:r>
            <a:r>
              <a:rPr lang="en-US" b="1"/>
              <a:t>array</a:t>
            </a:r>
          </a:p>
          <a:p>
            <a:pPr lvl="1"/>
            <a:r>
              <a:rPr lang="en-US"/>
              <a:t>an array list's </a:t>
            </a:r>
            <a:r>
              <a:rPr lang="en-US" b="1"/>
              <a:t>capacity</a:t>
            </a:r>
            <a:r>
              <a:rPr lang="en-US"/>
              <a:t> is the length of this array</a:t>
            </a:r>
          </a:p>
          <a:p>
            <a:pPr lvl="1"/>
            <a:r>
              <a:rPr lang="en-US"/>
              <a:t>an array list's </a:t>
            </a:r>
            <a:r>
              <a:rPr lang="en-US" b="1"/>
              <a:t>size</a:t>
            </a:r>
            <a:r>
              <a:rPr lang="en-US"/>
              <a:t> (</a:t>
            </a:r>
            <a:r>
              <a:rPr lang="en-US" b="1"/>
              <a:t>length</a:t>
            </a:r>
            <a:r>
              <a:rPr lang="en-US"/>
              <a:t>) is the number of (non-null) elements currently actually stored in this array</a:t>
            </a:r>
          </a:p>
        </p:txBody>
      </p:sp>
      <p:sp>
        <p:nvSpPr>
          <p:cNvPr id="4" name="TextBox 3">
            <a:extLst>
              <a:ext uri="{FF2B5EF4-FFF2-40B4-BE49-F238E27FC236}">
                <a16:creationId xmlns:a16="http://schemas.microsoft.com/office/drawing/2014/main" id="{08BF169E-0B16-08BA-32A4-0850B35D0BD7}"/>
              </a:ext>
            </a:extLst>
          </p:cNvPr>
          <p:cNvSpPr txBox="1"/>
          <p:nvPr/>
        </p:nvSpPr>
        <p:spPr>
          <a:xfrm>
            <a:off x="457200" y="2366553"/>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ArrayList</a:t>
            </a:r>
            <a:r>
              <a:rPr lang="en-US">
                <a:latin typeface="+mj-lt"/>
                <a:cs typeface="Consolas" panose="020B0609020204030204" pitchFamily="49" charset="0"/>
              </a:rPr>
              <a:t>&lt;</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&gt; {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private</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 </a:t>
            </a:r>
            <a:r>
              <a:rPr lang="en-US" err="1">
                <a:latin typeface="+mj-lt"/>
                <a:cs typeface="Consolas" panose="020B0609020204030204" pitchFamily="49" charset="0"/>
              </a:rPr>
              <a:t>privateArray</a:t>
            </a:r>
            <a:r>
              <a:rPr lang="en-US">
                <a:solidFill>
                  <a:srgbClr val="000080"/>
                </a:solidFill>
                <a:latin typeface="+mj-lt"/>
                <a:cs typeface="Consolas" panose="020B0609020204030204" pitchFamily="49" charset="0"/>
              </a:rPr>
              <a:t>;</a:t>
            </a:r>
            <a:endParaRPr lang="en-US">
              <a:solidFill>
                <a:srgbClr val="000080"/>
              </a:solidFill>
              <a:latin typeface="+mj-lt"/>
            </a:endParaRPr>
          </a:p>
          <a:p>
            <a:pPr lvl="0" defTabSz="342886">
              <a:spcBef>
                <a:spcPct val="20000"/>
              </a:spcBef>
              <a:buClr>
                <a:srgbClr val="FFFFFF">
                  <a:lumMod val="65000"/>
                </a:srgbClr>
              </a:buClr>
            </a:pPr>
            <a:r>
              <a:rPr lang="en-US">
                <a:solidFill>
                  <a:srgbClr val="0000FF"/>
                </a:solidFill>
                <a:latin typeface="+mj-lt"/>
              </a:rPr>
              <a:t>    private </a:t>
            </a:r>
            <a:r>
              <a:rPr lang="en-US">
                <a:solidFill>
                  <a:srgbClr val="000080"/>
                </a:solidFill>
                <a:latin typeface="+mj-lt"/>
              </a:rPr>
              <a:t>int</a:t>
            </a:r>
            <a:r>
              <a:rPr lang="en-US">
                <a:latin typeface="+mj-lt"/>
              </a:rPr>
              <a:t> </a:t>
            </a:r>
            <a:r>
              <a:rPr lang="en-US" err="1">
                <a:latin typeface="+mj-lt"/>
              </a:rPr>
              <a:t>numberOfElementsActuallyStoredInPrivateArray</a:t>
            </a:r>
            <a:r>
              <a:rPr lang="en-US">
                <a:latin typeface="+mj-lt"/>
              </a:rPr>
              <a:t>;</a:t>
            </a:r>
          </a:p>
          <a:p>
            <a:pPr lvl="0" defTabSz="342886">
              <a:spcBef>
                <a:spcPct val="20000"/>
              </a:spcBef>
              <a:buClr>
                <a:srgbClr val="FFFFFF">
                  <a:lumMod val="65000"/>
                </a:srgbClr>
              </a:buClr>
            </a:pPr>
            <a:r>
              <a:rPr lang="en-US">
                <a:solidFill>
                  <a:srgbClr val="007B00"/>
                </a:solidFill>
                <a:latin typeface="+mj-lt"/>
              </a:rPr>
              <a:t>    // int capacity() { return </a:t>
            </a:r>
            <a:r>
              <a:rPr lang="en-US" err="1">
                <a:solidFill>
                  <a:srgbClr val="007B00"/>
                </a:solidFill>
                <a:latin typeface="+mj-lt"/>
              </a:rPr>
              <a:t>privateArray.length</a:t>
            </a:r>
            <a:r>
              <a:rPr lang="en-US">
                <a:solidFill>
                  <a:srgbClr val="007B00"/>
                </a:solidFill>
                <a:latin typeface="+mj-lt"/>
              </a:rPr>
              <a:t>;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int</a:t>
            </a:r>
            <a:r>
              <a:rPr lang="en-US">
                <a:latin typeface="+mj-lt"/>
                <a:cs typeface="Consolas" panose="020B0609020204030204" pitchFamily="49" charset="0"/>
              </a:rPr>
              <a:t> size()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return</a:t>
            </a:r>
            <a:r>
              <a:rPr lang="en-US">
                <a:latin typeface="+mj-lt"/>
                <a:cs typeface="Consolas" panose="020B0609020204030204" pitchFamily="49" charset="0"/>
              </a:rPr>
              <a:t> </a:t>
            </a:r>
            <a:r>
              <a:rPr lang="en-US" err="1">
                <a:solidFill>
                  <a:srgbClr val="000000"/>
                </a:solidFill>
                <a:latin typeface="Consolas"/>
              </a:rPr>
              <a:t>numberOfElementsActuallyStoredInPrivateArray</a:t>
            </a:r>
            <a:r>
              <a:rPr lang="en-US">
                <a:latin typeface="+mj-lt"/>
                <a:cs typeface="Consolas" panose="020B0609020204030204" pitchFamily="49" charset="0"/>
              </a:rPr>
              <a:t>;</a:t>
            </a:r>
          </a:p>
          <a:p>
            <a:pPr defTabSz="342886">
              <a:spcBef>
                <a:spcPct val="20000"/>
              </a:spcBef>
              <a:buClr>
                <a:srgbClr val="FFFFFF">
                  <a:lumMod val="65000"/>
                </a:srgbClr>
              </a:buClr>
            </a:pPr>
            <a:r>
              <a:rPr lang="en-US">
                <a:latin typeface="+mj-lt"/>
                <a:cs typeface="Consolas" panose="020B0609020204030204" pitchFamily="49" charset="0"/>
              </a:rPr>
              <a:t>    };</a:t>
            </a:r>
            <a:endParaRPr lang="en-US">
              <a:solidFill>
                <a:srgbClr val="BFBFBF"/>
              </a:solidFill>
              <a:latin typeface="+mj-lt"/>
              <a:cs typeface="Consolas" panose="020B0609020204030204" pitchFamily="49" charset="0"/>
            </a:endParaRP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46569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an array list's capacity is NOT the same thing as its size</a:t>
            </a:r>
          </a:p>
          <a:p>
            <a:pPr lvl="1"/>
            <a:r>
              <a:rPr lang="en-US"/>
              <a:t>imagine </a:t>
            </a:r>
            <a:r>
              <a:rPr lang="en-US" err="1">
                <a:solidFill>
                  <a:srgbClr val="000080"/>
                </a:solidFill>
                <a:latin typeface="+mj-lt"/>
              </a:rPr>
              <a:t>ArrayList</a:t>
            </a:r>
            <a:r>
              <a:rPr lang="en-US">
                <a:latin typeface="+mj-lt"/>
              </a:rPr>
              <a:t>&lt;</a:t>
            </a:r>
            <a:r>
              <a:rPr lang="en-US">
                <a:solidFill>
                  <a:srgbClr val="000080"/>
                </a:solidFill>
                <a:latin typeface="+mj-lt"/>
              </a:rPr>
              <a:t>String</a:t>
            </a:r>
            <a:r>
              <a:rPr lang="en-US">
                <a:latin typeface="+mj-lt"/>
              </a:rPr>
              <a:t>&gt; </a:t>
            </a:r>
            <a:r>
              <a:rPr lang="en-US" err="1">
                <a:latin typeface="+mj-lt"/>
              </a:rPr>
              <a:t>bestaurants</a:t>
            </a:r>
            <a:r>
              <a:rPr lang="en-US">
                <a:latin typeface="+mj-lt"/>
              </a:rPr>
              <a:t>;</a:t>
            </a:r>
            <a:r>
              <a:rPr lang="en-US"/>
              <a:t> with capacity 5 and size 3</a:t>
            </a:r>
            <a:br>
              <a:rPr lang="en-US"/>
            </a:br>
            <a:br>
              <a:rPr lang="en-US"/>
            </a:br>
            <a:r>
              <a:rPr lang="en-US">
                <a:solidFill>
                  <a:srgbClr val="007B00"/>
                </a:solidFill>
                <a:latin typeface="Consolas" panose="020B0609020204030204" pitchFamily="49" charset="0"/>
                <a:cs typeface="Consolas" panose="020B0609020204030204" pitchFamily="49" charset="0"/>
              </a:rPr>
              <a:t>// if we could print </a:t>
            </a:r>
            <a:r>
              <a:rPr lang="en-US" err="1">
                <a:solidFill>
                  <a:srgbClr val="007B00"/>
                </a:solidFill>
                <a:latin typeface="Consolas" panose="020B0609020204030204" pitchFamily="49" charset="0"/>
                <a:cs typeface="Consolas" panose="020B0609020204030204" pitchFamily="49" charset="0"/>
              </a:rPr>
              <a:t>bestaurants.privateArray</a:t>
            </a:r>
            <a:r>
              <a:rPr lang="en-US">
                <a:solidFill>
                  <a:srgbClr val="007B00"/>
                </a:solidFill>
                <a:latin typeface="Consolas" panose="020B0609020204030204" pitchFamily="49" charset="0"/>
                <a:cs typeface="Consolas" panose="020B0609020204030204" pitchFamily="49" charset="0"/>
              </a:rPr>
              <a: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Blango</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Sproot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Sparket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a:t>
            </a:r>
            <a:br>
              <a:rPr lang="en-US"/>
            </a:br>
            <a:br>
              <a:rPr lang="en-US"/>
            </a:br>
            <a:r>
              <a:rPr lang="en-US"/>
              <a:t>...we would see 5 – 3 = 2 "empty slots."</a:t>
            </a:r>
          </a:p>
        </p:txBody>
      </p:sp>
      <p:pic>
        <p:nvPicPr>
          <p:cNvPr id="4" name="Picture 3">
            <a:extLst>
              <a:ext uri="{FF2B5EF4-FFF2-40B4-BE49-F238E27FC236}">
                <a16:creationId xmlns:a16="http://schemas.microsoft.com/office/drawing/2014/main" id="{1029C688-9A78-5424-A1D1-E85EEA0AF456}"/>
              </a:ext>
            </a:extLst>
          </p:cNvPr>
          <p:cNvPicPr>
            <a:picLocks noChangeAspect="1"/>
          </p:cNvPicPr>
          <p:nvPr/>
        </p:nvPicPr>
        <p:blipFill>
          <a:blip r:embed="rId3"/>
          <a:stretch>
            <a:fillRect/>
          </a:stretch>
        </p:blipFill>
        <p:spPr>
          <a:xfrm>
            <a:off x="1338162" y="3287486"/>
            <a:ext cx="6467676" cy="1503126"/>
          </a:xfrm>
          <a:prstGeom prst="rect">
            <a:avLst/>
          </a:prstGeom>
          <a:ln>
            <a:solidFill>
              <a:schemeClr val="tx1"/>
            </a:solidFill>
          </a:ln>
        </p:spPr>
      </p:pic>
    </p:spTree>
    <p:extLst>
      <p:ext uri="{BB962C8B-B14F-4D97-AF65-F5344CB8AC3E}">
        <p14:creationId xmlns:p14="http://schemas.microsoft.com/office/powerpoint/2010/main" val="352839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even though another name for an array list is a "vector,"</a:t>
            </a:r>
            <a:br>
              <a:rPr lang="en-US" b="1"/>
            </a:br>
            <a:r>
              <a:rPr lang="en-US" b="1"/>
              <a:t>the array list is NOT related to Vector2 (vector from math/physics)</a:t>
            </a:r>
          </a:p>
        </p:txBody>
      </p:sp>
    </p:spTree>
    <p:extLst>
      <p:ext uri="{BB962C8B-B14F-4D97-AF65-F5344CB8AC3E}">
        <p14:creationId xmlns:p14="http://schemas.microsoft.com/office/powerpoint/2010/main" val="315695097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sz="4800"/>
              <a:t>Java's </a:t>
            </a:r>
            <a:r>
              <a:rPr lang="en-US" sz="4800" err="1">
                <a:latin typeface="Consolas" panose="020B0609020204030204" pitchFamily="49" charset="0"/>
                <a:cs typeface="Consolas" panose="020B0609020204030204" pitchFamily="49" charset="0"/>
              </a:rPr>
              <a:t>ArrayList</a:t>
            </a:r>
            <a:r>
              <a:rPr lang="en-US" sz="4800">
                <a:latin typeface="Consolas" panose="020B0609020204030204" pitchFamily="49" charset="0"/>
                <a:cs typeface="Consolas" panose="020B0609020204030204" pitchFamily="49" charset="0"/>
              </a:rPr>
              <a:t>&lt;</a:t>
            </a:r>
            <a:r>
              <a:rPr lang="en-US" sz="4800" err="1">
                <a:latin typeface="Consolas" panose="020B0609020204030204" pitchFamily="49" charset="0"/>
                <a:cs typeface="Consolas" panose="020B0609020204030204" pitchFamily="49" charset="0"/>
              </a:rPr>
              <a:t>ElementType</a:t>
            </a:r>
            <a:r>
              <a:rPr lang="en-US" sz="4800">
                <a:latin typeface="Consolas" panose="020B0609020204030204" pitchFamily="49" charset="0"/>
                <a:cs typeface="Consolas" panose="020B0609020204030204" pitchFamily="49" charset="0"/>
              </a:rPr>
              <a:t>&gt;</a:t>
            </a:r>
            <a:endParaRPr lang="en-US" sz="4800"/>
          </a:p>
        </p:txBody>
      </p:sp>
    </p:spTree>
    <p:extLst>
      <p:ext uri="{BB962C8B-B14F-4D97-AF65-F5344CB8AC3E}">
        <p14:creationId xmlns:p14="http://schemas.microsoft.com/office/powerpoint/2010/main" val="317363924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127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2" grpId="0" animBg="1"/>
    </p:bld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lstStyle/>
          <a:p>
            <a:r>
              <a:rPr lang="en-US"/>
              <a:t>Java's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&gt;</a:t>
            </a:r>
            <a:r>
              <a:rPr lang="en-US">
                <a:cs typeface="Consolas" panose="020B0609020204030204" pitchFamily="49" charset="0"/>
              </a:rPr>
              <a:t> is </a:t>
            </a:r>
            <a:r>
              <a:rPr lang="en-US" b="1">
                <a:cs typeface="Consolas" panose="020B0609020204030204" pitchFamily="49" charset="0"/>
              </a:rPr>
              <a:t>generic</a:t>
            </a:r>
          </a:p>
          <a:p>
            <a:pPr marL="342886" lvl="1" indent="0">
              <a:buNone/>
            </a:pPr>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lists of Vector2's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&gt;&gt;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p:txBody>
      </p:sp>
    </p:spTree>
    <p:extLst>
      <p:ext uri="{BB962C8B-B14F-4D97-AF65-F5344CB8AC3E}">
        <p14:creationId xmlns:p14="http://schemas.microsoft.com/office/powerpoint/2010/main" val="158810901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internal array is private</a:t>
            </a:r>
          </a:p>
        </p:txBody>
      </p:sp>
      <p:sp>
        <p:nvSpPr>
          <p:cNvPr id="3" name="Content Placeholder 2"/>
          <p:cNvSpPr>
            <a:spLocks noGrp="1"/>
          </p:cNvSpPr>
          <p:nvPr>
            <p:ph sz="quarter" idx="10"/>
          </p:nvPr>
        </p:nvSpPr>
        <p:spPr>
          <a:xfrm>
            <a:off x="457200" y="963338"/>
            <a:ext cx="8229600" cy="4080271"/>
          </a:xfrm>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5898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30ED4-3207-9633-3871-C0F206BEB85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40E28D-8A83-3EAD-24B9-BA74384763E1}"/>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229443723"/>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noAutofit/>
          </a:bodyPr>
          <a:lstStyle/>
          <a:p>
            <a:r>
              <a:rPr lang="en-US" sz="2800"/>
              <a:t>the user doesn't think about the "empty slots"</a:t>
            </a:r>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System.out.println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World]</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Cruel, World]</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3</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Cruel</a:t>
            </a:r>
          </a:p>
          <a:p>
            <a:r>
              <a:rPr lang="en-US" sz="1600" err="1">
                <a:latin typeface="Consolas" panose="020B0609020204030204" pitchFamily="49" charset="0"/>
                <a:cs typeface="Consolas" panose="020B0609020204030204" pitchFamily="49" charset="0"/>
              </a:rPr>
              <a:t>list.removeElementAt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World]</a:t>
            </a:r>
          </a:p>
        </p:txBody>
      </p:sp>
    </p:spTree>
    <p:extLst>
      <p:ext uri="{BB962C8B-B14F-4D97-AF65-F5344CB8AC3E}">
        <p14:creationId xmlns:p14="http://schemas.microsoft.com/office/powerpoint/2010/main" val="172310483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 functions</a:t>
            </a:r>
            <a:br>
              <a:rPr lang="en-US"/>
            </a:br>
            <a:r>
              <a:rPr lang="en-US"/>
              <a:t>(under the hood)</a:t>
            </a:r>
          </a:p>
        </p:txBody>
      </p:sp>
    </p:spTree>
    <p:extLst>
      <p:ext uri="{BB962C8B-B14F-4D97-AF65-F5344CB8AC3E}">
        <p14:creationId xmlns:p14="http://schemas.microsoft.com/office/powerpoint/2010/main" val="231314686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185497096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72671771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0708746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42017" y="772607"/>
            <a:ext cx="4812368" cy="1323439"/>
          </a:xfrm>
          <a:prstGeom prst="rect">
            <a:avLst/>
          </a:prstGeom>
          <a:noFill/>
        </p:spPr>
        <p:txBody>
          <a:bodyPr wrap="square" rtlCol="0" anchor="ctr">
            <a:spAutoFit/>
          </a:bodyPr>
          <a:lstStyle/>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 (continued!)</a:t>
            </a:r>
          </a:p>
        </p:txBody>
      </p:sp>
      <p:pic>
        <p:nvPicPr>
          <p:cNvPr id="3074" name="Picture 2" descr="learn array even if arraylist exists because Aliens - Ancient Aliens -  Crazy History Channel Guy | Make a Meme">
            <a:extLst>
              <a:ext uri="{FF2B5EF4-FFF2-40B4-BE49-F238E27FC236}">
                <a16:creationId xmlns:a16="http://schemas.microsoft.com/office/drawing/2014/main" id="{54BE90F7-0438-BD29-0709-42C617F8A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1128" y="1189239"/>
            <a:ext cx="4470855" cy="3189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68626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67669591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244945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internal array is private</a:t>
            </a:r>
          </a:p>
        </p:txBody>
      </p:sp>
      <p:sp>
        <p:nvSpPr>
          <p:cNvPr id="3" name="Content Placeholder 2"/>
          <p:cNvSpPr>
            <a:spLocks noGrp="1"/>
          </p:cNvSpPr>
          <p:nvPr>
            <p:ph sz="quarter" idx="10"/>
          </p:nvPr>
        </p:nvSpPr>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42983043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31803389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7B9B9-6124-50B6-D584-ADF18B24D7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FA2356-55B0-EC49-3B56-071D2968BAEE}"/>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60221349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63636145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28515765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52187"/>
            <a:ext cx="8229600" cy="4080271"/>
          </a:xfrm>
        </p:spPr>
        <p:txBody>
          <a:bodyPr>
            <a:noAutofit/>
          </a:bodyPr>
          <a:lstStyle/>
          <a:p>
            <a:r>
              <a:rPr lang="en-US"/>
              <a:t>to </a:t>
            </a:r>
            <a:r>
              <a:rPr lang="en-US" b="1"/>
              <a:t>append</a:t>
            </a:r>
            <a:r>
              <a:rPr lang="en-US"/>
              <a:t> (push back) a new element to the back (end) of an array list...</a:t>
            </a:r>
          </a:p>
          <a:p>
            <a:pPr lvl="1"/>
            <a:r>
              <a:rPr lang="en-US"/>
              <a:t>if </a:t>
            </a:r>
            <a:r>
              <a:rPr lang="en-US" err="1">
                <a:latin typeface="+mj-lt"/>
              </a:rPr>
              <a:t>privateArray</a:t>
            </a:r>
            <a:r>
              <a:rPr lang="en-US"/>
              <a:t> is full...</a:t>
            </a:r>
          </a:p>
          <a:p>
            <a:pPr lvl="2"/>
            <a:r>
              <a:rPr lang="en-US"/>
              <a:t>make a new array two times the length of the current private array</a:t>
            </a:r>
          </a:p>
          <a:p>
            <a:pPr lvl="2"/>
            <a:r>
              <a:rPr lang="en-US"/>
              <a:t>copy the elements of the current private array into this new array</a:t>
            </a:r>
            <a:br>
              <a:rPr lang="en-US"/>
            </a:br>
            <a:r>
              <a:rPr lang="en-US"/>
              <a:t>(using a for loop)</a:t>
            </a:r>
          </a:p>
          <a:p>
            <a:pPr lvl="2"/>
            <a:r>
              <a:rPr lang="en-US"/>
              <a:t>update the </a:t>
            </a:r>
            <a:r>
              <a:rPr lang="en-US" err="1">
                <a:solidFill>
                  <a:srgbClr val="000000"/>
                </a:solidFill>
                <a:latin typeface="Consolas"/>
              </a:rPr>
              <a:t>privateArray</a:t>
            </a:r>
            <a:r>
              <a:rPr lang="en-US"/>
              <a:t> reference to refer to this new array </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r>
              <a:rPr lang="en-US"/>
              <a:t>food for thought: why is new array 2x size of old array? why not just add 1 extra spot? should we ever shrink the array?</a:t>
            </a:r>
          </a:p>
          <a:p>
            <a:pPr lvl="1"/>
            <a:r>
              <a:rPr lang="en-US"/>
              <a:t>this is an example of the time-space tradeoff!</a:t>
            </a:r>
          </a:p>
          <a:p>
            <a:pPr lvl="1"/>
            <a:endParaRPr lang="en-US"/>
          </a:p>
          <a:p>
            <a:pPr marL="0" indent="0">
              <a:buNone/>
            </a:pPr>
            <a:endParaRPr lang="en-US"/>
          </a:p>
        </p:txBody>
      </p:sp>
    </p:spTree>
    <p:extLst>
      <p:ext uri="{BB962C8B-B14F-4D97-AF65-F5344CB8AC3E}">
        <p14:creationId xmlns:p14="http://schemas.microsoft.com/office/powerpoint/2010/main" val="400446682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49042"/>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a:t>
            </a:r>
          </a:p>
          <a:p>
            <a:pPr lvl="2"/>
            <a:r>
              <a:rPr lang="en-US"/>
              <a:t>how?</a:t>
            </a:r>
          </a:p>
        </p:txBody>
      </p:sp>
    </p:spTree>
    <p:extLst>
      <p:ext uri="{BB962C8B-B14F-4D97-AF65-F5344CB8AC3E}">
        <p14:creationId xmlns:p14="http://schemas.microsoft.com/office/powerpoint/2010/main" val="255245536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4" y="1650377"/>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4" y="3252432"/>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solidFill>
                  <a:srgbClr val="FF0000"/>
                </a:solidFill>
              </a:rPr>
              <a:t>a</a:t>
            </a:r>
            <a:r>
              <a:rPr lang="en-US" sz="4000"/>
              <a:t>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7" y="2531323"/>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7089730D-758C-3E3B-8B88-7D0934406611}"/>
              </a:ext>
            </a:extLst>
          </p:cNvPr>
          <p:cNvCxnSpPr>
            <a:cxnSpLocks/>
          </p:cNvCxnSpPr>
          <p:nvPr/>
        </p:nvCxnSpPr>
        <p:spPr>
          <a:xfrm>
            <a:off x="2219093" y="2319454"/>
            <a:ext cx="602159"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C768AB5A-2B5C-03D2-7C3F-EDBDF2F0E370}"/>
              </a:ext>
            </a:extLst>
          </p:cNvPr>
          <p:cNvCxnSpPr>
            <a:cxnSpLocks/>
          </p:cNvCxnSpPr>
          <p:nvPr/>
        </p:nvCxnSpPr>
        <p:spPr>
          <a:xfrm>
            <a:off x="2932771" y="2330605"/>
            <a:ext cx="561737"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2B116502-3537-3A24-14F7-2CEFEF83D97E}"/>
              </a:ext>
            </a:extLst>
          </p:cNvPr>
          <p:cNvCxnSpPr>
            <a:cxnSpLocks/>
          </p:cNvCxnSpPr>
          <p:nvPr/>
        </p:nvCxnSpPr>
        <p:spPr>
          <a:xfrm>
            <a:off x="3612995" y="2308302"/>
            <a:ext cx="563135"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8C78C6F9-AD48-74CE-E0BF-2430FAD2D0C4}"/>
              </a:ext>
            </a:extLst>
          </p:cNvPr>
          <p:cNvCxnSpPr>
            <a:cxnSpLocks/>
          </p:cNvCxnSpPr>
          <p:nvPr/>
        </p:nvCxnSpPr>
        <p:spPr>
          <a:xfrm>
            <a:off x="4382427" y="2308302"/>
            <a:ext cx="579866"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6F44A38B-BA06-6468-11CB-1D67EAFBE986}"/>
              </a:ext>
            </a:extLst>
          </p:cNvPr>
          <p:cNvCxnSpPr>
            <a:cxnSpLocks/>
          </p:cNvCxnSpPr>
          <p:nvPr/>
        </p:nvCxnSpPr>
        <p:spPr>
          <a:xfrm>
            <a:off x="4962293" y="2319454"/>
            <a:ext cx="613317"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7AD737EA-BE38-8F58-6ADA-3C427494064C}"/>
              </a:ext>
            </a:extLst>
          </p:cNvPr>
          <p:cNvCxnSpPr>
            <a:cxnSpLocks/>
          </p:cNvCxnSpPr>
          <p:nvPr/>
        </p:nvCxnSpPr>
        <p:spPr>
          <a:xfrm>
            <a:off x="5664820" y="2330605"/>
            <a:ext cx="53386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E4886C0B-DDC1-BD50-39DD-B9E2CEFB92ED}"/>
              </a:ext>
            </a:extLst>
          </p:cNvPr>
          <p:cNvCxnSpPr>
            <a:cxnSpLocks/>
          </p:cNvCxnSpPr>
          <p:nvPr/>
        </p:nvCxnSpPr>
        <p:spPr>
          <a:xfrm>
            <a:off x="6333893" y="2330605"/>
            <a:ext cx="49065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7" name="Oval 76">
            <a:extLst>
              <a:ext uri="{FF2B5EF4-FFF2-40B4-BE49-F238E27FC236}">
                <a16:creationId xmlns:a16="http://schemas.microsoft.com/office/drawing/2014/main" id="{F5606FFF-9C85-847A-4211-060CF617F654}"/>
              </a:ext>
            </a:extLst>
          </p:cNvPr>
          <p:cNvSpPr/>
          <p:nvPr/>
        </p:nvSpPr>
        <p:spPr>
          <a:xfrm>
            <a:off x="1940312" y="3423424"/>
            <a:ext cx="479503" cy="546410"/>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91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grpId="1" nodeType="click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77" grpId="0" animBg="1"/>
    </p:bld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b   b   b   b   b   b</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0" y="218998"/>
            <a:ext cx="8430323" cy="1200329"/>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index; </a:t>
            </a:r>
            <a:r>
              <a:rPr lang="en-US" err="1">
                <a:latin typeface="+mj-lt"/>
              </a:rPr>
              <a:t>i</a:t>
            </a:r>
            <a:r>
              <a:rPr lang="en-US">
                <a:latin typeface="+mj-lt"/>
              </a:rPr>
              <a:t> &lt; numberOfElements-2, ++</a:t>
            </a:r>
            <a:r>
              <a:rPr lang="en-US" err="1">
                <a:latin typeface="+mj-lt"/>
              </a:rPr>
              <a:t>i</a:t>
            </a:r>
            <a:r>
              <a:rPr lang="en-US">
                <a:latin typeface="+mj-lt"/>
              </a:rPr>
              <a:t>) { </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1026" name="Picture 2" descr="🤔 Thinking Face emoji Meaning | Dictionary.com">
            <a:extLst>
              <a:ext uri="{FF2B5EF4-FFF2-40B4-BE49-F238E27FC236}">
                <a16:creationId xmlns:a16="http://schemas.microsoft.com/office/drawing/2014/main" id="{16907CB4-7BFB-0705-573F-32CA0FF4F4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9293" y="3842679"/>
            <a:ext cx="1102112" cy="1102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35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500"/>
                                  </p:iterate>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100362" y="198709"/>
            <a:ext cx="8430323" cy="1477328"/>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numberOfElements-1; </a:t>
            </a:r>
            <a:r>
              <a:rPr lang="en-US" err="1">
                <a:latin typeface="+mj-lt"/>
              </a:rPr>
              <a:t>i</a:t>
            </a:r>
            <a:r>
              <a:rPr lang="en-US">
                <a:latin typeface="+mj-lt"/>
              </a:rPr>
              <a:t> &gt;= index, --</a:t>
            </a:r>
            <a:r>
              <a:rPr lang="en-US" err="1">
                <a:latin typeface="+mj-lt"/>
              </a:rPr>
              <a:t>i</a:t>
            </a:r>
            <a:r>
              <a:rPr lang="en-US">
                <a:latin typeface="+mj-lt"/>
              </a:rPr>
              <a:t>) { </a:t>
            </a:r>
          </a:p>
          <a:p>
            <a:pPr lvl="3"/>
            <a:r>
              <a:rPr lang="en-US">
                <a:latin typeface="+mj-lt"/>
              </a:rPr>
              <a:t>	</a:t>
            </a:r>
            <a:r>
              <a:rPr lang="en-US">
                <a:solidFill>
                  <a:srgbClr val="007B00"/>
                </a:solidFill>
                <a:latin typeface="+mj-lt"/>
              </a:rPr>
              <a:t>//copy from right to left</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2052" name="Picture 4" descr="Download Emoji Face Happy Free Transparent Image HQ HQ PNG Image |  FreePNGImg">
            <a:extLst>
              <a:ext uri="{FF2B5EF4-FFF2-40B4-BE49-F238E27FC236}">
                <a16:creationId xmlns:a16="http://schemas.microsoft.com/office/drawing/2014/main" id="{D2FD368F-93E0-7A31-6464-2AB85EE4B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404" y="3892674"/>
            <a:ext cx="1027113" cy="1052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62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0"/>
                                  </p:iterate>
                                  <p:childTnLst>
                                    <p:set>
                                      <p:cBhvr>
                                        <p:cTn id="8" dur="1" fill="hold">
                                          <p:stCondLst>
                                            <p:cond delay="0"/>
                                          </p:stCondLst>
                                        </p:cTn>
                                        <p:tgtEl>
                                          <p:spTgt spid="3">
                                            <p:bg/>
                                          </p:spTgt>
                                        </p:tgtEl>
                                        <p:attrNameLst>
                                          <p:attrName>style.visibility</p:attrName>
                                        </p:attrNameLst>
                                      </p:cBhvr>
                                      <p:to>
                                        <p:strVal val="visible"/>
                                      </p:to>
                                    </p:set>
                                  </p:childTnLst>
                                </p:cTn>
                              </p:par>
                              <p:par>
                                <p:cTn id="9" presetID="1" presetClass="entr" presetSubtype="0" fill="hold" grpId="0" nodeType="withEffect">
                                  <p:stCondLst>
                                    <p:cond delay="0"/>
                                  </p:stCondLst>
                                  <p:iterate type="lt">
                                    <p:tmAbs val="0"/>
                                  </p:iterate>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1" nodeType="withEffect">
                                  <p:stCondLst>
                                    <p:cond delay="0"/>
                                  </p:stCondLst>
                                  <p:iterate type="lt">
                                    <p:tmAbs val="500"/>
                                  </p:iterate>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P spid="3" grpId="1" build="allAtOnce" autoUpdateAnimBg="0" rev="1"/>
      <p:bldP spid="4" grpId="0" animBg="1"/>
    </p:bld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29524"/>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 (starting at the back!)</a:t>
            </a:r>
          </a:p>
          <a:p>
            <a:pPr lvl="3"/>
            <a:r>
              <a:rPr lang="en-US"/>
              <a:t>✨ </a:t>
            </a:r>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 </a:t>
            </a:r>
            <a:r>
              <a:rPr lang="en-US" err="1">
                <a:latin typeface="+mj-lt"/>
              </a:rPr>
              <a:t>i</a:t>
            </a:r>
            <a:r>
              <a:rPr lang="en-US">
                <a:latin typeface="+mj-lt"/>
              </a:rPr>
              <a:t> &gt;= index, --</a:t>
            </a:r>
            <a:r>
              <a:rPr lang="en-US" err="1">
                <a:latin typeface="+mj-lt"/>
              </a:rPr>
              <a:t>i</a:t>
            </a:r>
            <a:r>
              <a:rPr lang="en-US">
                <a:latin typeface="+mj-lt"/>
              </a:rPr>
              <a:t>) { </a:t>
            </a:r>
            <a:r>
              <a:rPr lang="en-US">
                <a:solidFill>
                  <a:srgbClr val="BFBFBF"/>
                </a:solidFill>
                <a:latin typeface="+mj-lt"/>
              </a:rPr>
              <a:t>...</a:t>
            </a:r>
            <a:r>
              <a:rPr lang="en-US">
                <a:latin typeface="+mj-lt"/>
              </a:rPr>
              <a:t> }</a:t>
            </a:r>
            <a:endParaRPr lang="en-US"/>
          </a:p>
          <a:p>
            <a:pPr lvl="1"/>
            <a:r>
              <a:rPr lang="en-US"/>
              <a:t>write the new element to the given </a:t>
            </a:r>
            <a:r>
              <a:rPr lang="en-US">
                <a:latin typeface="+mj-lt"/>
              </a:rPr>
              <a:t>index</a:t>
            </a:r>
            <a:r>
              <a:rPr lang="en-US"/>
              <a: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p>
        </p:txBody>
      </p:sp>
    </p:spTree>
    <p:extLst>
      <p:ext uri="{BB962C8B-B14F-4D97-AF65-F5344CB8AC3E}">
        <p14:creationId xmlns:p14="http://schemas.microsoft.com/office/powerpoint/2010/main" val="14580220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271C64-B31E-9B8D-B0F1-792ADCA0526E}"/>
              </a:ext>
            </a:extLst>
          </p:cNvPr>
          <p:cNvSpPr>
            <a:spLocks noGrp="1"/>
          </p:cNvSpPr>
          <p:nvPr>
            <p:ph type="title"/>
          </p:nvPr>
        </p:nvSpPr>
        <p:spPr/>
        <p:txBody>
          <a:bodyPr/>
          <a:lstStyle/>
          <a:p>
            <a:r>
              <a:rPr lang="en-US"/>
              <a:t>✨ functions can call other functions</a:t>
            </a:r>
          </a:p>
        </p:txBody>
      </p:sp>
      <p:sp>
        <p:nvSpPr>
          <p:cNvPr id="6" name="Content Placeholder 5">
            <a:extLst>
              <a:ext uri="{FF2B5EF4-FFF2-40B4-BE49-F238E27FC236}">
                <a16:creationId xmlns:a16="http://schemas.microsoft.com/office/drawing/2014/main" id="{9E168F3A-E230-D7ED-788D-1FFFF47EDAC3}"/>
              </a:ext>
            </a:extLst>
          </p:cNvPr>
          <p:cNvSpPr>
            <a:spLocks noGrp="1"/>
          </p:cNvSpPr>
          <p:nvPr>
            <p:ph sz="quarter" idx="10"/>
          </p:nvPr>
        </p:nvSpPr>
        <p:spPr/>
        <p:txBody>
          <a:bodyPr/>
          <a:lstStyle/>
          <a:p>
            <a:r>
              <a:rPr lang="en-US">
                <a:cs typeface="Consolas" panose="020B0609020204030204" pitchFamily="49" charset="0"/>
              </a:rPr>
              <a:t>the less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(append) can be implemented using the more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(insert)</a:t>
            </a:r>
          </a:p>
          <a:p>
            <a:endParaRPr lang="en-US">
              <a:solidFill>
                <a:srgbClr val="0000FF"/>
              </a:solidFill>
              <a:latin typeface="Consolas" panose="020B0609020204030204" pitchFamily="49" charset="0"/>
              <a:cs typeface="Consolas" panose="020B0609020204030204" pitchFamily="49" charset="0"/>
            </a:endParaRPr>
          </a:p>
          <a:p>
            <a:pPr marL="0" indent="0">
              <a:buNone/>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 {</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    add(</a:t>
            </a:r>
            <a:r>
              <a:rPr lang="en-US" err="1">
                <a:solidFill>
                  <a:srgbClr val="000000"/>
                </a:solidFill>
                <a:latin typeface="Consolas"/>
              </a:rPr>
              <a:t>numberOfElementsActuallyStoredInPrivateArray</a:t>
            </a:r>
            <a:r>
              <a:rPr lang="en-US">
                <a:latin typeface="Consolas" panose="020B0609020204030204" pitchFamily="49" charset="0"/>
                <a:cs typeface="Consolas" panose="020B0609020204030204" pitchFamily="49" charset="0"/>
              </a:rPr>
              <a:t>, element);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p>
          <a:p>
            <a:pPr lvl="1"/>
            <a:endParaRPr lang="en-US">
              <a:latin typeface="Consolas" panose="020B0609020204030204" pitchFamily="49" charset="0"/>
              <a:cs typeface="Consolas" panose="020B0609020204030204" pitchFamily="49" charset="0"/>
            </a:endParaRPr>
          </a:p>
          <a:p>
            <a:r>
              <a:rPr lang="en-US" b="1">
                <a:cs typeface="Consolas" panose="020B0609020204030204" pitchFamily="49" charset="0"/>
              </a:rPr>
              <a:t>☠️ however, if </a:t>
            </a:r>
            <a:r>
              <a:rPr lang="en-US" b="1" err="1">
                <a:cs typeface="Consolas" panose="020B0609020204030204" pitchFamily="49" charset="0"/>
              </a:rPr>
              <a:t>i</a:t>
            </a:r>
            <a:r>
              <a:rPr lang="en-US" b="1">
                <a:cs typeface="Consolas" panose="020B0609020204030204" pitchFamily="49" charset="0"/>
              </a:rPr>
              <a:t> were implementing an array list from scratch,</a:t>
            </a:r>
            <a:br>
              <a:rPr lang="en-US" b="1">
                <a:cs typeface="Consolas" panose="020B0609020204030204" pitchFamily="49" charset="0"/>
              </a:rPr>
            </a:br>
            <a:r>
              <a:rPr lang="en-US" b="1" err="1">
                <a:cs typeface="Consolas" panose="020B0609020204030204" pitchFamily="49" charset="0"/>
              </a:rPr>
              <a:t>i</a:t>
            </a:r>
            <a:r>
              <a:rPr lang="en-US" b="1">
                <a:cs typeface="Consolas" panose="020B0609020204030204" pitchFamily="49" charset="0"/>
              </a:rPr>
              <a:t> would implement the less general version first because it is simpler</a:t>
            </a:r>
            <a:endParaRPr lang="en-US" b="1"/>
          </a:p>
        </p:txBody>
      </p:sp>
    </p:spTree>
    <p:extLst>
      <p:ext uri="{BB962C8B-B14F-4D97-AF65-F5344CB8AC3E}">
        <p14:creationId xmlns:p14="http://schemas.microsoft.com/office/powerpoint/2010/main" val="268628328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remove(</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remove</a:t>
            </a:r>
            <a:r>
              <a:rPr lang="en-US"/>
              <a:t> an element with a given </a:t>
            </a:r>
            <a:r>
              <a:rPr lang="en-US">
                <a:latin typeface="+mj-lt"/>
              </a:rPr>
              <a:t>index</a:t>
            </a:r>
            <a:r>
              <a:rPr lang="en-US"/>
              <a:t>...</a:t>
            </a:r>
          </a:p>
          <a:p>
            <a:pPr lvl="1"/>
            <a:r>
              <a:rPr lang="en-US"/>
              <a:t>move elements with index greater than or equal to the given </a:t>
            </a:r>
            <a:r>
              <a:rPr lang="en-US">
                <a:latin typeface="+mj-lt"/>
              </a:rPr>
              <a:t>index</a:t>
            </a:r>
            <a:r>
              <a:rPr lang="en-US"/>
              <a:t> one slot to the left</a:t>
            </a:r>
          </a:p>
          <a:p>
            <a:pPr lvl="1"/>
            <a:r>
              <a:rPr lang="en-US"/>
              <a:t>decrement </a:t>
            </a:r>
            <a:r>
              <a:rPr lang="en-US" err="1">
                <a:solidFill>
                  <a:srgbClr val="000000"/>
                </a:solidFill>
                <a:latin typeface="Consolas"/>
              </a:rPr>
              <a:t>numberOfElementsActuallyStoredInPrivateArray</a:t>
            </a:r>
            <a:endParaRPr lang="en-US">
              <a:solidFill>
                <a:srgbClr val="000000"/>
              </a:solidFill>
              <a:latin typeface="Consolas"/>
            </a:endParaRPr>
          </a:p>
        </p:txBody>
      </p:sp>
    </p:spTree>
    <p:extLst>
      <p:ext uri="{BB962C8B-B14F-4D97-AF65-F5344CB8AC3E}">
        <p14:creationId xmlns:p14="http://schemas.microsoft.com/office/powerpoint/2010/main" val="3182484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96D69F-FCEC-DA03-5258-9FBC4939356F}"/>
              </a:ext>
            </a:extLst>
          </p:cNvPr>
          <p:cNvSpPr>
            <a:spLocks noGrp="1"/>
          </p:cNvSpPr>
          <p:nvPr>
            <p:ph type="title"/>
          </p:nvPr>
        </p:nvSpPr>
        <p:spPr/>
        <p:txBody>
          <a:bodyPr/>
          <a:lstStyle/>
          <a:p>
            <a:r>
              <a:rPr lang="en-US"/>
              <a:t>introduce self</a:t>
            </a:r>
          </a:p>
        </p:txBody>
      </p:sp>
    </p:spTree>
    <p:extLst>
      <p:ext uri="{BB962C8B-B14F-4D97-AF65-F5344CB8AC3E}">
        <p14:creationId xmlns:p14="http://schemas.microsoft.com/office/powerpoint/2010/main" val="4618363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D9A0C-E2AB-52FC-835A-582B45AFE8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01222B-8B74-B57A-7C72-108907E79F13}"/>
              </a:ext>
            </a:extLst>
          </p:cNvPr>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a:extLst>
              <a:ext uri="{FF2B5EF4-FFF2-40B4-BE49-F238E27FC236}">
                <a16:creationId xmlns:a16="http://schemas.microsoft.com/office/drawing/2014/main" id="{148C6E6D-DE4C-A7AD-75A7-AB9C845E9D22}"/>
              </a:ext>
            </a:extLst>
          </p:cNvPr>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tabs, and newlines</a:t>
            </a:r>
          </a:p>
          <a:p>
            <a:pPr lvl="0"/>
            <a:r>
              <a:rPr lang="en-US" sz="1600"/>
              <a:t>🐍 Python does care about whitespace (indentation </a:t>
            </a:r>
            <a:r>
              <a:rPr lang="en-US" sz="1600" i="1"/>
              <a:t>changes what code does</a:t>
            </a:r>
            <a:r>
              <a:rPr lang="en-US" sz="1600"/>
              <a:t>)</a:t>
            </a:r>
          </a:p>
          <a:p>
            <a:pPr lvl="0"/>
            <a:r>
              <a:rPr lang="en-US" sz="1600"/>
              <a:t>☕️ </a:t>
            </a:r>
            <a:r>
              <a:rPr lang="en-US" sz="1600" b="1"/>
              <a:t>Java does NOT care about whitespace (it cares about curly braces)</a:t>
            </a:r>
          </a:p>
          <a:p>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make sure your curly braces line up</a:t>
            </a:r>
          </a:p>
          <a:p>
            <a:pPr lvl="2"/>
            <a:r>
              <a:rPr lang="en-US" sz="1600">
                <a:solidFill>
                  <a:schemeClr val="accent2"/>
                </a:solidFill>
              </a:rPr>
              <a:t>✨ use </a:t>
            </a:r>
            <a:r>
              <a:rPr lang="en-US" sz="1600" err="1">
                <a:solidFill>
                  <a:schemeClr val="accent2"/>
                </a:solidFill>
              </a:rPr>
              <a:t>Eclipse's auto-indentation feature </a:t>
            </a:r>
            <a:r>
              <a:rPr lang="en-US" sz="1600">
                <a:solidFill>
                  <a:schemeClr val="accent2"/>
                </a:solidFill>
              </a:rPr>
              <a:t>(see Tut00)! no excuses!</a:t>
            </a:r>
          </a:p>
        </p:txBody>
      </p:sp>
      <p:graphicFrame>
        <p:nvGraphicFramePr>
          <p:cNvPr id="13" name="Table 7">
            <a:extLst>
              <a:ext uri="{FF2B5EF4-FFF2-40B4-BE49-F238E27FC236}">
                <a16:creationId xmlns:a16="http://schemas.microsoft.com/office/drawing/2014/main" id="{CAC7F10F-0F9F-B10D-0143-3AAB85BB3EA2}"/>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424490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 Array List Tutorial</a:t>
            </a:r>
            <a:br>
              <a:rPr lang="en-US"/>
            </a:br>
            <a:r>
              <a:rPr lang="en-US" sz="4800"/>
              <a:t>(linked on website)</a:t>
            </a:r>
            <a:endParaRPr lang="en-US"/>
          </a:p>
        </p:txBody>
      </p:sp>
    </p:spTree>
    <p:extLst>
      <p:ext uri="{BB962C8B-B14F-4D97-AF65-F5344CB8AC3E}">
        <p14:creationId xmlns:p14="http://schemas.microsoft.com/office/powerpoint/2010/main" val="21938928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3C082F6-64B6-FA82-DDF1-DBAF0EF4F41A}"/>
              </a:ext>
            </a:extLst>
          </p:cNvPr>
          <p:cNvSpPr>
            <a:spLocks noGrp="1"/>
          </p:cNvSpPr>
          <p:nvPr>
            <p:ph sz="quarter" idx="10"/>
          </p:nvPr>
        </p:nvSpPr>
        <p:spPr>
          <a:xfrm>
            <a:off x="178420" y="531614"/>
            <a:ext cx="8787159" cy="4080271"/>
          </a:xfrm>
        </p:spPr>
        <p:txBody>
          <a:bodyPr>
            <a:normAutofit/>
          </a:bodyPr>
          <a:lstStyle/>
          <a:p>
            <a:pPr marL="0" indent="0">
              <a:buNone/>
            </a:pPr>
            <a:r>
              <a:rPr lang="en-US" sz="1600" b="0">
                <a:solidFill>
                  <a:srgbClr val="68482D"/>
                </a:solidFill>
                <a:effectLst/>
                <a:latin typeface="Menlo" panose="020B0609030804020204" pitchFamily="49" charset="0"/>
              </a:rPr>
              <a:t>Tut04</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construct new array list with starting capacity of 1</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new</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String</a:t>
            </a:r>
            <a:r>
              <a:rPr lang="en-US" sz="1600" b="0">
                <a:solidFill>
                  <a:srgbClr val="252525"/>
                </a:solidFill>
                <a:effectLst/>
                <a:latin typeface="Menlo" panose="020B0609030804020204" pitchFamily="49" charset="0"/>
              </a:rPr>
              <a:t>[</a:t>
            </a:r>
            <a:r>
              <a:rPr lang="en-US" sz="1600" b="0">
                <a:solidFill>
                  <a:srgbClr val="AB6526"/>
                </a:solidFill>
                <a:effectLst/>
                <a:latin typeface="Menlo" panose="020B0609030804020204" pitchFamily="49" charset="0"/>
              </a:rPr>
              <a:t>1</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numberOfElementsActuallyStoredInPrivateArray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b="0">
              <a:solidFill>
                <a:srgbClr val="333333"/>
              </a:solidFill>
              <a:effectLst/>
              <a:latin typeface="Menlo" panose="020B0609030804020204" pitchFamily="49" charset="0"/>
            </a:endParaRPr>
          </a:p>
          <a:p>
            <a:pPr marL="0" indent="0">
              <a:buNone/>
            </a:pPr>
            <a:br>
              <a:rPr lang="en-US" sz="1600" b="0">
                <a:solidFill>
                  <a:srgbClr val="333333"/>
                </a:solidFill>
                <a:effectLst/>
                <a:latin typeface="Menlo" panose="020B0609030804020204" pitchFamily="49" charset="0"/>
              </a:rPr>
            </a:br>
            <a:r>
              <a:rPr lang="en-US" sz="1600" b="1">
                <a:solidFill>
                  <a:srgbClr val="008100"/>
                </a:solidFill>
                <a:effectLst/>
                <a:latin typeface="Menlo" panose="020B0609030804020204" pitchFamily="49" charset="0"/>
              </a:rPr>
              <a:t>String</a:t>
            </a:r>
            <a:r>
              <a:rPr lang="en-US" sz="1600" b="0">
                <a:solidFill>
                  <a:srgbClr val="333333"/>
                </a:solidFill>
                <a:effectLst/>
                <a:latin typeface="Menlo" panose="020B0609030804020204" pitchFamily="49" charset="0"/>
              </a:rPr>
              <a:t> </a:t>
            </a:r>
            <a:r>
              <a:rPr lang="en-US" sz="1600" b="0">
                <a:solidFill>
                  <a:srgbClr val="68482D"/>
                </a:solidFill>
                <a:effectLst/>
                <a:latin typeface="Menlo" panose="020B0609030804020204" pitchFamily="49" charset="0"/>
              </a:rPr>
              <a:t>get</a:t>
            </a:r>
            <a:r>
              <a:rPr lang="en-US" sz="1600" b="0">
                <a:solidFill>
                  <a:srgbClr val="252525"/>
                </a:solidFill>
                <a:effectLst/>
                <a:latin typeface="Menlo" panose="020B0609030804020204" pitchFamily="49" charset="0"/>
              </a:rPr>
              <a:t>(</a:t>
            </a:r>
            <a:r>
              <a:rPr lang="en-US" sz="1600" b="1">
                <a:solidFill>
                  <a:srgbClr val="008100"/>
                </a:solidFill>
                <a:effectLst/>
                <a:latin typeface="Menlo" panose="020B0609030804020204" pitchFamily="49" charset="0"/>
              </a:rPr>
              <a:t>int</a:t>
            </a:r>
            <a:r>
              <a:rPr lang="en-US" sz="1600" b="0">
                <a:solidFill>
                  <a:srgbClr val="333333"/>
                </a:solidFill>
                <a:effectLst/>
                <a:latin typeface="Menlo" panose="020B0609030804020204" pitchFamily="49" charset="0"/>
              </a:rPr>
              <a:t> </a:t>
            </a:r>
            <a:r>
              <a:rPr lang="en-US" sz="1600" b="0">
                <a:solidFill>
                  <a:srgbClr val="396694"/>
                </a:solidFill>
                <a:effectLst/>
                <a:latin typeface="Menlo" panose="020B0609030804020204" pitchFamily="49" charset="0"/>
              </a:rPr>
              <a:t>index</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get element at given index</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assert</a:t>
            </a: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&gt;=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&amp;&amp;</a:t>
            </a:r>
            <a:r>
              <a:rPr lang="en-US" sz="1600" b="0">
                <a:solidFill>
                  <a:srgbClr val="333333"/>
                </a:solidFill>
                <a:effectLst/>
                <a:latin typeface="Menlo" panose="020B0609030804020204" pitchFamily="49" charset="0"/>
              </a:rPr>
              <a:t> </a:t>
            </a:r>
            <a:br>
              <a:rPr lang="en-US" sz="1600" b="0">
                <a:solidFill>
                  <a:srgbClr val="333333"/>
                </a:solidFill>
                <a:effectLst/>
                <a:latin typeface="Menlo" panose="020B0609030804020204" pitchFamily="49" charset="0"/>
              </a:rPr>
            </a:b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&lt;</a:t>
            </a:r>
            <a:r>
              <a:rPr lang="en-US" sz="1600">
                <a:solidFill>
                  <a:srgbClr val="333333"/>
                </a:solidFill>
                <a:latin typeface="Menlo" panose="020B0609030804020204" pitchFamily="49" charset="0"/>
              </a:rPr>
              <a:t> </a:t>
            </a:r>
            <a:r>
              <a:rPr lang="en-US" sz="1600" b="0" err="1">
                <a:solidFill>
                  <a:srgbClr val="333333"/>
                </a:solidFill>
                <a:effectLst/>
                <a:latin typeface="Menlo" panose="020B0609030804020204" pitchFamily="49" charset="0"/>
              </a:rPr>
              <a:t>numberOfElementsActuallyStoredInPrivateArray</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return</a:t>
            </a:r>
            <a:r>
              <a:rPr lang="en-US" sz="1600" b="0">
                <a:solidFill>
                  <a:srgbClr val="333333"/>
                </a:solidFill>
                <a:effectLst/>
                <a:latin typeface="Menlo" panose="020B0609030804020204" pitchFamily="49" charset="0"/>
              </a:rPr>
              <a:t> </a:t>
            </a:r>
            <a:r>
              <a:rPr lang="en-US" sz="1600" b="0" err="1">
                <a:solidFill>
                  <a:srgbClr val="333333"/>
                </a:solidFill>
                <a:effectLst/>
                <a:latin typeface="Menlo" panose="020B0609030804020204" pitchFamily="49" charset="0"/>
              </a:rPr>
              <a:t>privateArray</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index</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a:p>
        </p:txBody>
      </p:sp>
    </p:spTree>
    <p:extLst>
      <p:ext uri="{BB962C8B-B14F-4D97-AF65-F5344CB8AC3E}">
        <p14:creationId xmlns:p14="http://schemas.microsoft.com/office/powerpoint/2010/main" val="90548611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E70EB2-1DCD-F5F0-5D22-ABE96EB9437A}"/>
              </a:ext>
            </a:extLst>
          </p:cNvPr>
          <p:cNvSpPr>
            <a:spLocks noGrp="1"/>
          </p:cNvSpPr>
          <p:nvPr>
            <p:ph sz="quarter" idx="10"/>
          </p:nvPr>
        </p:nvSpPr>
        <p:spPr>
          <a:xfrm>
            <a:off x="367992" y="89210"/>
            <a:ext cx="8229600" cy="5020837"/>
          </a:xfrm>
        </p:spPr>
        <p:txBody>
          <a:bodyPr>
            <a:normAutofit lnSpcReduction="10000"/>
          </a:bodyPr>
          <a:lstStyle/>
          <a:p>
            <a:pPr marL="0" indent="0">
              <a:buNone/>
            </a:pP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append element to the back of the list</a:t>
            </a:r>
            <a:endParaRPr lang="en-US" sz="1200" b="0">
              <a:solidFill>
                <a:srgbClr val="333333"/>
              </a:solidFill>
              <a:effectLst/>
              <a:latin typeface="Menlo" panose="020B0609030804020204" pitchFamily="49" charset="0"/>
            </a:endParaRPr>
          </a:p>
          <a:p>
            <a:pPr marL="0" indent="0">
              <a:buNone/>
            </a:pPr>
            <a:r>
              <a:rPr lang="en-US" sz="1200" b="0">
                <a:solidFill>
                  <a:srgbClr val="68482D"/>
                </a:solidFill>
                <a:effectLst/>
                <a:latin typeface="Menlo" panose="020B0609030804020204" pitchFamily="49" charset="0"/>
              </a:rPr>
              <a:t>  add</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insert element so it has given index in the list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assert</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0</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&amp;&amp;</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&lt;=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if</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//must make array bigger</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String</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new</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2</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0</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&lt;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 </a:t>
            </a:r>
            <a:r>
              <a:rPr lang="en-US" sz="1200" b="0">
                <a:solidFill>
                  <a:srgbClr val="0000FF"/>
                </a:solidFill>
                <a:effectLst/>
                <a:latin typeface="Menlo" panose="020B0609030804020204" pitchFamily="49" charset="0"/>
              </a:rPr>
              <a:t>// update the reference</a:t>
            </a: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0">
                <a:solidFill>
                  <a:srgbClr val="333333"/>
                </a:solidFill>
                <a:effectLst/>
                <a:latin typeface="Menlo" panose="020B0609030804020204" pitchFamily="49" charset="0"/>
              </a:rPr>
              <a:t>  </a:t>
            </a:r>
            <a:r>
              <a:rPr lang="en-US" sz="1200" b="0" i="1">
                <a:solidFill>
                  <a:srgbClr val="6A8B93"/>
                </a:solidFill>
                <a:effectLst/>
                <a:latin typeface="Menlo" panose="020B0609030804020204" pitchFamily="49" charset="0"/>
              </a:rPr>
              <a:t>//room in the array</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//copy from right to left down to index</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p>
          <a:p>
            <a:pPr marL="0" indent="0">
              <a:buNone/>
            </a:pPr>
            <a:endParaRPr lang="en-US" sz="1200"/>
          </a:p>
        </p:txBody>
      </p:sp>
    </p:spTree>
    <p:extLst>
      <p:ext uri="{BB962C8B-B14F-4D97-AF65-F5344CB8AC3E}">
        <p14:creationId xmlns:p14="http://schemas.microsoft.com/office/powerpoint/2010/main" val="238409540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95A9E9-AF2D-15D6-5CC8-B2DD250B081D}"/>
              </a:ext>
            </a:extLst>
          </p:cNvPr>
          <p:cNvSpPr>
            <a:spLocks noGrp="1"/>
          </p:cNvSpPr>
          <p:nvPr>
            <p:ph sz="quarter" idx="10"/>
          </p:nvPr>
        </p:nvSpPr>
        <p:spPr>
          <a:xfrm>
            <a:off x="457200" y="167269"/>
            <a:ext cx="8229600" cy="4876340"/>
          </a:xfrm>
        </p:spPr>
        <p:txBody>
          <a:bodyPr>
            <a:normAutofit fontScale="92500" lnSpcReduction="20000"/>
          </a:bodyPr>
          <a:lstStyle/>
          <a:p>
            <a:pPr marL="0" indent="0">
              <a:buNone/>
            </a:pP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remove</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396694"/>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i="1">
                <a:solidFill>
                  <a:srgbClr val="6A8B93"/>
                </a:solidFill>
                <a:effectLst/>
                <a:latin typeface="Menlo" panose="020B0609030804020204" pitchFamily="49" charset="0"/>
              </a:rPr>
              <a:t>  // TODO: remove element at given index</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assert</a:t>
            </a: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&gt;=</a:t>
            </a:r>
            <a:r>
              <a:rPr lang="en-US" b="0">
                <a:solidFill>
                  <a:srgbClr val="333333"/>
                </a:solidFill>
                <a:effectLst/>
                <a:latin typeface="Menlo" panose="020B0609030804020204" pitchFamily="49" charset="0"/>
              </a:rPr>
              <a:t> </a:t>
            </a:r>
            <a:r>
              <a:rPr lang="en-US" b="0">
                <a:solidFill>
                  <a:srgbClr val="AB6526"/>
                </a:solidFill>
                <a:effectLst/>
                <a:latin typeface="Menlo" panose="020B0609030804020204" pitchFamily="49" charset="0"/>
              </a:rPr>
              <a:t>0</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&amp;&amp;</a:t>
            </a:r>
            <a:r>
              <a:rPr lang="en-US" b="0">
                <a:solidFill>
                  <a:srgbClr val="333333"/>
                </a:solidFill>
                <a:effectLst/>
                <a:latin typeface="Menlo" panose="020B0609030804020204" pitchFamily="49" charset="0"/>
              </a:rPr>
              <a:t> </a:t>
            </a:r>
            <a:br>
              <a:rPr lang="en-US" b="0">
                <a:solidFill>
                  <a:srgbClr val="333333"/>
                </a:solidFill>
                <a:effectLst/>
                <a:latin typeface="Menlo" panose="020B0609030804020204" pitchFamily="49" charset="0"/>
              </a:rPr>
            </a:b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a:solidFill>
                  <a:srgbClr val="7A3E9D"/>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7A3E9D"/>
                </a:solidFill>
                <a:effectLst/>
                <a:latin typeface="Menlo" panose="020B0609030804020204" pitchFamily="49" charset="0"/>
              </a:rPr>
              <a:t>length</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008100"/>
                </a:solidFill>
                <a:effectLst/>
                <a:latin typeface="Menlo" panose="020B0609030804020204" pitchFamily="49" charset="0"/>
              </a:rPr>
              <a:t>null</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br>
              <a:rPr lang="en-US" b="0">
                <a:solidFill>
                  <a:srgbClr val="333333"/>
                </a:solidFill>
                <a:effectLst/>
                <a:latin typeface="Menlo" panose="020B0609030804020204" pitchFamily="49" charset="0"/>
              </a:rPr>
            </a:b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err="1">
                <a:solidFill>
                  <a:srgbClr val="68482D"/>
                </a:solidFill>
                <a:effectLst/>
                <a:latin typeface="Menlo" panose="020B0609030804020204" pitchFamily="49" charset="0"/>
              </a:rPr>
              <a:t>repeatElements</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396694"/>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saveValue</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size</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err="1">
                <a:solidFill>
                  <a:srgbClr val="333333"/>
                </a:solidFill>
                <a:effectLst/>
                <a:latin typeface="Menlo" panose="020B0609030804020204" pitchFamily="49" charset="0"/>
              </a:rPr>
              <a:t>saveValue</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7A3E9D"/>
                </a:solidFill>
                <a:effectLst/>
                <a:latin typeface="Menlo" panose="020B0609030804020204" pitchFamily="49" charset="0"/>
              </a:rPr>
              <a:t>j</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j</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numRepeats</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j</a:t>
            </a:r>
            <a:r>
              <a:rPr lang="en-US" b="1" err="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p>
          <a:p>
            <a:pPr marL="0" indent="0">
              <a:buNone/>
            </a:pPr>
            <a:r>
              <a:rPr lang="en-US" b="0">
                <a:solidFill>
                  <a:srgbClr val="68482D"/>
                </a:solidFill>
                <a:effectLst/>
                <a:latin typeface="Menlo" panose="020B0609030804020204" pitchFamily="49" charset="0"/>
              </a:rPr>
              <a:t>      add</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get</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endParaRPr lang="en-US"/>
          </a:p>
        </p:txBody>
      </p:sp>
    </p:spTree>
    <p:extLst>
      <p:ext uri="{BB962C8B-B14F-4D97-AF65-F5344CB8AC3E}">
        <p14:creationId xmlns:p14="http://schemas.microsoft.com/office/powerpoint/2010/main" val="419170854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BC6EDB-5B8B-BDBD-C2EB-2B16AE124DA9}"/>
              </a:ext>
            </a:extLst>
          </p:cNvPr>
          <p:cNvSpPr>
            <a:spLocks noGrp="1"/>
          </p:cNvSpPr>
          <p:nvPr>
            <p:ph type="title"/>
          </p:nvPr>
        </p:nvSpPr>
        <p:spPr/>
        <p:txBody>
          <a:bodyPr/>
          <a:lstStyle/>
          <a:p>
            <a:r>
              <a:rPr lang="en-US"/>
              <a:t>runtime of array list functions</a:t>
            </a:r>
          </a:p>
        </p:txBody>
      </p:sp>
    </p:spTree>
    <p:extLst>
      <p:ext uri="{BB962C8B-B14F-4D97-AF65-F5344CB8AC3E}">
        <p14:creationId xmlns:p14="http://schemas.microsoft.com/office/powerpoint/2010/main" val="14111340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6449A-FDE9-FB5E-4A5C-7B16805906DE}"/>
              </a:ext>
            </a:extLst>
          </p:cNvPr>
          <p:cNvSpPr>
            <a:spLocks noGrp="1"/>
          </p:cNvSpPr>
          <p:nvPr>
            <p:ph type="title"/>
          </p:nvPr>
        </p:nvSpPr>
        <p:spPr/>
        <p:txBody>
          <a:bodyPr/>
          <a:lstStyle/>
          <a:p>
            <a:r>
              <a:rPr lang="en-US"/>
              <a:t>runtime of array list operations</a:t>
            </a:r>
          </a:p>
        </p:txBody>
      </p:sp>
      <p:sp>
        <p:nvSpPr>
          <p:cNvPr id="3" name="Content Placeholder 2">
            <a:extLst>
              <a:ext uri="{FF2B5EF4-FFF2-40B4-BE49-F238E27FC236}">
                <a16:creationId xmlns:a16="http://schemas.microsoft.com/office/drawing/2014/main" id="{AC80707F-0103-0077-7B69-C9386576770D}"/>
              </a:ext>
            </a:extLst>
          </p:cNvPr>
          <p:cNvSpPr>
            <a:spLocks noGrp="1"/>
          </p:cNvSpPr>
          <p:nvPr>
            <p:ph sz="quarter" idx="10"/>
          </p:nvPr>
        </p:nvSpPr>
        <p:spPr>
          <a:xfrm>
            <a:off x="133815" y="963337"/>
            <a:ext cx="8842917" cy="4080271"/>
          </a:xfrm>
        </p:spPr>
        <p:txBody>
          <a:bodyPr/>
          <a:lstStyle/>
          <a:p>
            <a:r>
              <a:rPr lang="en-US"/>
              <a:t>get() – a single operation that retrieves a value from </a:t>
            </a:r>
            <a:r>
              <a:rPr lang="en-US" err="1"/>
              <a:t>privateArray</a:t>
            </a:r>
            <a:endParaRPr lang="en-US"/>
          </a:p>
          <a:p>
            <a:pPr lvl="1"/>
            <a:r>
              <a:rPr lang="en-US"/>
              <a:t>O(1)</a:t>
            </a:r>
          </a:p>
          <a:p>
            <a:r>
              <a:rPr lang="en-US"/>
              <a:t>set() - a single operation that sets a value in </a:t>
            </a:r>
            <a:r>
              <a:rPr lang="en-US" err="1"/>
              <a:t>privateArray</a:t>
            </a:r>
            <a:endParaRPr lang="en-US"/>
          </a:p>
          <a:p>
            <a:pPr lvl="1"/>
            <a:r>
              <a:rPr lang="en-US"/>
              <a:t>O(1)</a:t>
            </a:r>
          </a:p>
          <a:p>
            <a:r>
              <a:rPr lang="en-US"/>
              <a:t>add() – insert element, shift other elements down to make room in for loop</a:t>
            </a:r>
          </a:p>
          <a:p>
            <a:pPr lvl="1"/>
            <a:r>
              <a:rPr lang="en-US"/>
              <a:t>O(1) – if adding to back (and no need to make room)</a:t>
            </a:r>
          </a:p>
          <a:p>
            <a:pPr lvl="1"/>
            <a:r>
              <a:rPr lang="en-US"/>
              <a:t>O(n) – if adding to middle</a:t>
            </a:r>
          </a:p>
          <a:p>
            <a:pPr lvl="1"/>
            <a:r>
              <a:rPr lang="en-US"/>
              <a:t>O(n) – if adding to any location and we have to grow </a:t>
            </a:r>
            <a:r>
              <a:rPr lang="en-US" err="1"/>
              <a:t>privateArray</a:t>
            </a:r>
            <a:r>
              <a:rPr lang="en-US"/>
              <a:t> (ideally this won’t happen often)</a:t>
            </a:r>
          </a:p>
          <a:p>
            <a:r>
              <a:rPr lang="en-US"/>
              <a:t>remove() – remove element, shift other elements down to eliminate gap</a:t>
            </a:r>
          </a:p>
          <a:p>
            <a:pPr lvl="1"/>
            <a:r>
              <a:rPr lang="en-US"/>
              <a:t>O(n)</a:t>
            </a:r>
          </a:p>
        </p:txBody>
      </p:sp>
    </p:spTree>
    <p:extLst>
      <p:ext uri="{BB962C8B-B14F-4D97-AF65-F5344CB8AC3E}">
        <p14:creationId xmlns:p14="http://schemas.microsoft.com/office/powerpoint/2010/main" val="370575490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5" y="15513"/>
            <a:ext cx="6284732"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Jim is back; Jim got sick</a:t>
            </a:r>
          </a:p>
          <a:p>
            <a:r>
              <a:rPr lang="en-US" sz="2400">
                <a:solidFill>
                  <a:schemeClr val="accent4"/>
                </a:solidFill>
              </a:rPr>
              <a:t>Midterm info on website</a:t>
            </a:r>
          </a:p>
          <a:p>
            <a:r>
              <a:rPr lang="en-US" sz="2400">
                <a:solidFill>
                  <a:schemeClr val="accent4"/>
                </a:solidFill>
              </a:rPr>
              <a:t>Midterm review session info on website</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is this code </a:t>
            </a:r>
            <a:r>
              <a:rPr lang="en-US" sz="2400" i="1">
                <a:solidFill>
                  <a:schemeClr val="accent5"/>
                </a:solidFill>
              </a:rPr>
              <a:t>good</a:t>
            </a:r>
            <a:r>
              <a:rPr lang="en-US" sz="2400">
                <a:solidFill>
                  <a:schemeClr val="accent5"/>
                </a:solidFill>
              </a:rPr>
              <a:t>?</a:t>
            </a:r>
          </a:p>
          <a:p>
            <a:r>
              <a:rPr lang="en-US" sz="2400">
                <a:solidFill>
                  <a:schemeClr val="accent5"/>
                </a:solidFill>
              </a:rPr>
              <a:t>were array lists </a:t>
            </a:r>
            <a:r>
              <a:rPr lang="en-US" sz="2400" i="1">
                <a:solidFill>
                  <a:schemeClr val="accent5"/>
                </a:solidFill>
              </a:rPr>
              <a:t>helpful</a:t>
            </a:r>
            <a:r>
              <a:rPr lang="en-US" sz="2400">
                <a:solidFill>
                  <a:schemeClr val="accent5"/>
                </a:solidFill>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 wrap-up</a:t>
            </a:r>
            <a:endParaRPr lang="en-US" sz="2400" b="1">
              <a:solidFill>
                <a:schemeClr val="accent6"/>
              </a:solidFill>
            </a:endParaRPr>
          </a:p>
          <a:p>
            <a:r>
              <a:rPr lang="en-US" sz="2400">
                <a:solidFill>
                  <a:schemeClr val="accent6"/>
                </a:solidFill>
              </a:rPr>
              <a:t>abstraction 🙂 and ☹️</a:t>
            </a:r>
          </a:p>
        </p:txBody>
      </p:sp>
      <p:sp>
        <p:nvSpPr>
          <p:cNvPr id="4" name="TextBox 3">
            <a:extLst>
              <a:ext uri="{FF2B5EF4-FFF2-40B4-BE49-F238E27FC236}">
                <a16:creationId xmlns:a16="http://schemas.microsoft.com/office/drawing/2014/main" id="{325A7692-0BCD-E9BB-3AB3-416FE2C1E3DB}"/>
              </a:ext>
            </a:extLst>
          </p:cNvPr>
          <p:cNvSpPr txBox="1"/>
          <p:nvPr/>
        </p:nvSpPr>
        <p:spPr>
          <a:xfrm>
            <a:off x="3817816" y="3058633"/>
            <a:ext cx="5326184" cy="2049792"/>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ea typeface="Segoe UI Emoji" panose="020B0502040204020203" pitchFamily="34" charset="0"/>
                <a:cs typeface="Consolas" panose="020B0609020204030204" pitchFamily="49" charset="0"/>
              </a:rPr>
              <a:t>void</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repeatElements</a:t>
            </a:r>
            <a:r>
              <a:rPr lang="en-US" sz="1200">
                <a:latin typeface="+mj-lt"/>
                <a:ea typeface="Segoe UI Emoji" panose="020B0502040204020203" pitchFamily="34" charset="0"/>
                <a:cs typeface="Consolas" panose="020B0609020204030204" pitchFamily="49" charset="0"/>
              </a:rPr>
              <a:t>(</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 size();</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0;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&lt;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index =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(int rep = 0; rep &lt;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- 1); ++rep)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add(index, get(index));</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1176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sz="8800"/>
              <a:t>big-O runtime of</a:t>
            </a:r>
            <a:r>
              <a:rPr lang="en-US"/>
              <a:t> </a:t>
            </a:r>
            <a:r>
              <a:rPr lang="en-US" sz="3600">
                <a:latin typeface="+mj-lt"/>
              </a:rPr>
              <a:t>void add(...);</a:t>
            </a:r>
            <a:endParaRPr lang="en-US">
              <a:latin typeface="+mj-lt"/>
            </a:endParaRPr>
          </a:p>
        </p:txBody>
      </p:sp>
    </p:spTree>
    <p:extLst>
      <p:ext uri="{BB962C8B-B14F-4D97-AF65-F5344CB8AC3E}">
        <p14:creationId xmlns:p14="http://schemas.microsoft.com/office/powerpoint/2010/main" val="122237552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p:txBody>
              <a:bodyPr/>
              <a:lstStyle/>
              <a:p>
                <a:r>
                  <a:rPr lang="en-US" b="1"/>
                  <a:t>big-O runtime</a:t>
                </a:r>
                <a:r>
                  <a:rPr lang="en-US"/>
                  <a:t> (</a:t>
                </a:r>
                <a:r>
                  <a:rPr lang="en-US" b="1"/>
                  <a:t>running time</a:t>
                </a:r>
                <a:r>
                  <a:rPr lang="en-US"/>
                  <a:t>, </a:t>
                </a:r>
                <a:r>
                  <a:rPr lang="en-US" b="1"/>
                  <a:t>time complexity</a:t>
                </a:r>
                <a:r>
                  <a:rPr lang="en-US"/>
                  <a:t>) gives us a big-picture idea of how long a function will take to run (execute, finish)</a:t>
                </a:r>
              </a:p>
              <a:p>
                <a:pPr lvl="1"/>
                <a:r>
                  <a:rPr lang="en-US"/>
                  <a:t>a function that operates on </a:t>
                </a:r>
                <a14:m>
                  <m:oMath xmlns:m="http://schemas.openxmlformats.org/officeDocument/2006/math">
                    <m:r>
                      <a:rPr lang="en-US" b="0" i="1" smtClean="0">
                        <a:latin typeface="Cambria Math" panose="02040503050406030204" pitchFamily="18" charset="0"/>
                      </a:rPr>
                      <m:t>𝑛</m:t>
                    </m:r>
                  </m:oMath>
                </a14:m>
                <a:r>
                  <a:rPr lang="en-US"/>
                  <a:t> </a:t>
                </a:r>
                <a:r>
                  <a:rPr lang="en-US" i="1"/>
                  <a:t>things, </a:t>
                </a:r>
                <a:r>
                  <a:rPr lang="en-US"/>
                  <a:t>could be...</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(1)</m:t>
                    </m:r>
                  </m:oMath>
                </a14:m>
                <a:r>
                  <a:rPr lang="en-US"/>
                  <a:t> (</a:t>
                </a:r>
                <a:r>
                  <a:rPr lang="en-US" b="1"/>
                  <a:t>constant time</a:t>
                </a:r>
                <a:r>
                  <a:rPr lang="en-US"/>
                  <a:t>)							😀 </a:t>
                </a:r>
                <a:r>
                  <a:rPr lang="en-US">
                    <a:solidFill>
                      <a:schemeClr val="accent2"/>
                    </a:solidFill>
                  </a:rPr>
                  <a:t>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𝑛</m:t>
                        </m:r>
                      </m:e>
                    </m:func>
                    <m:r>
                      <a:rPr lang="en-US" b="0" i="1" smtClean="0">
                        <a:latin typeface="Cambria Math" panose="02040503050406030204" pitchFamily="18" charset="0"/>
                      </a:rPr>
                      <m:t>)</m:t>
                    </m:r>
                  </m:oMath>
                </a14:m>
                <a:r>
                  <a:rPr lang="en-US"/>
                  <a:t> (</a:t>
                </a:r>
                <a:r>
                  <a:rPr lang="en-US" b="1"/>
                  <a:t>logarithmic time</a:t>
                </a:r>
                <a:r>
                  <a:rPr lang="en-US"/>
                  <a:t>, </a:t>
                </a:r>
                <a:r>
                  <a:rPr lang="en-US" b="1"/>
                  <a:t>log time</a:t>
                </a:r>
                <a:r>
                  <a:rPr lang="en-US"/>
                  <a:t>)		🙂</a:t>
                </a:r>
                <a:r>
                  <a:rPr lang="en-US">
                    <a:solidFill>
                      <a:schemeClr val="accent2"/>
                    </a:solidFill>
                  </a:rPr>
                  <a:t> 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a:t> (</a:t>
                </a:r>
                <a:r>
                  <a:rPr lang="en-US" b="1"/>
                  <a:t>linear time</a:t>
                </a:r>
                <a:r>
                  <a:rPr lang="en-US"/>
                  <a:t>)								😐 </a:t>
                </a:r>
                <a:r>
                  <a:rPr lang="en-US">
                    <a:solidFill>
                      <a:schemeClr val="accent2"/>
                    </a:solidFill>
                  </a:rPr>
                  <a:t>meh</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a:t> (</a:t>
                </a:r>
                <a:r>
                  <a:rPr lang="en-US" b="1"/>
                  <a:t>quadratic time</a:t>
                </a:r>
                <a:r>
                  <a:rPr lang="en-US"/>
                  <a:t>)							☹️ </a:t>
                </a:r>
                <a:r>
                  <a:rPr lang="en-US">
                    <a:solidFill>
                      <a:schemeClr val="accent2"/>
                    </a:solidFill>
                  </a:rPr>
                  <a:t>slow</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r>
                      <a:rPr lang="en-US" b="0" i="1" smtClean="0">
                        <a:latin typeface="Cambria Math" panose="02040503050406030204" pitchFamily="18" charset="0"/>
                      </a:rPr>
                      <m:t>)</m:t>
                    </m:r>
                  </m:oMath>
                </a14:m>
                <a:r>
                  <a:rPr lang="en-US"/>
                  <a:t> (</a:t>
                </a:r>
                <a:r>
                  <a:rPr lang="en-US" b="1"/>
                  <a:t>exponential time</a:t>
                </a:r>
                <a:r>
                  <a:rPr lang="en-US"/>
                  <a:t>)						😦</a:t>
                </a:r>
                <a:r>
                  <a:rPr lang="en-US">
                    <a:solidFill>
                      <a:schemeClr val="accent2"/>
                    </a:solidFill>
                  </a:rPr>
                  <a:t> SLOW</a:t>
                </a:r>
              </a:p>
              <a:p>
                <a:pPr lvl="2"/>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r="-309"/>
                </a:stretch>
              </a:blipFill>
            </p:spPr>
            <p:txBody>
              <a:bodyPr/>
              <a:lstStyle/>
              <a:p>
                <a:r>
                  <a:rPr lang="en-US">
                    <a:noFill/>
                  </a:rPr>
                  <a:t> </a:t>
                </a:r>
              </a:p>
            </p:txBody>
          </p:sp>
        </mc:Fallback>
      </mc:AlternateContent>
    </p:spTree>
    <p:extLst>
      <p:ext uri="{BB962C8B-B14F-4D97-AF65-F5344CB8AC3E}">
        <p14:creationId xmlns:p14="http://schemas.microsoft.com/office/powerpoint/2010/main" val="52634927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a:xfrm>
                <a:off x="457200" y="963337"/>
                <a:ext cx="5628290" cy="4080271"/>
              </a:xfrm>
            </p:spPr>
            <p:txBody>
              <a:bodyPr/>
              <a:lstStyle/>
              <a:p>
                <a:r>
                  <a:rPr lang="en-US" b="1"/>
                  <a:t>big-O runtime</a:t>
                </a:r>
                <a:r>
                  <a:rPr lang="en-US"/>
                  <a:t> can get complicated</a:t>
                </a:r>
              </a:p>
              <a:p>
                <a:pPr lvl="1"/>
                <a:r>
                  <a:rPr lang="en-US">
                    <a:solidFill>
                      <a:srgbClr val="BFBFBF"/>
                    </a:solidFill>
                  </a:rPr>
                  <a:t>sometimes there aren't just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a:t>
                </a:r>
                <a:r>
                  <a:rPr lang="en-US" i="1">
                    <a:solidFill>
                      <a:srgbClr val="BFBFBF"/>
                    </a:solidFill>
                  </a:rPr>
                  <a:t>things</a:t>
                </a:r>
                <a:r>
                  <a:rPr lang="en-US">
                    <a:solidFill>
                      <a:srgbClr val="BFBFBF"/>
                    </a:solidFill>
                  </a:rPr>
                  <a:t>...</a:t>
                </a:r>
              </a:p>
              <a:p>
                <a:pPr lvl="2"/>
                <a:r>
                  <a:rPr lang="en-US">
                    <a:solidFill>
                      <a:srgbClr val="BFBFBF"/>
                    </a:solidFill>
                  </a:rPr>
                  <a:t>there are </a:t>
                </a:r>
                <a14:m>
                  <m:oMath xmlns:m="http://schemas.openxmlformats.org/officeDocument/2006/math">
                    <m:r>
                      <a:rPr lang="en-US" b="0" i="1" smtClean="0">
                        <a:solidFill>
                          <a:srgbClr val="BFBFBF"/>
                        </a:solidFill>
                        <a:latin typeface="Cambria Math" panose="02040503050406030204" pitchFamily="18" charset="0"/>
                      </a:rPr>
                      <m:t>𝑚</m:t>
                    </m:r>
                  </m:oMath>
                </a14:m>
                <a:r>
                  <a:rPr lang="en-US">
                    <a:solidFill>
                      <a:srgbClr val="BFBFBF"/>
                    </a:solidFill>
                  </a:rPr>
                  <a:t> thing A's,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thing B's, etc.</a:t>
                </a:r>
              </a:p>
              <a:p>
                <a:pPr lvl="3"/>
                <a:r>
                  <a:rPr lang="en-US">
                    <a:solidFill>
                      <a:srgbClr val="BFBFBF"/>
                    </a:solidFill>
                  </a:rPr>
                  <a:t>🔮</a:t>
                </a:r>
                <a:r>
                  <a:rPr lang="en-US" b="1">
                    <a:solidFill>
                      <a:srgbClr val="BFBFBF"/>
                    </a:solidFill>
                  </a:rPr>
                  <a:t> stay tuned for CSCI 256!</a:t>
                </a:r>
              </a:p>
              <a:p>
                <a:pPr lvl="1"/>
                <a:r>
                  <a:rPr lang="en-US"/>
                  <a:t>sometimes we get more specific about *when* a function takes a certain length of time to run </a:t>
                </a:r>
              </a:p>
              <a:p>
                <a:pPr lvl="2"/>
                <a:r>
                  <a:rPr lang="en-US"/>
                  <a:t>in the </a:t>
                </a:r>
                <a:r>
                  <a:rPr lang="en-US" b="1"/>
                  <a:t>worst case</a:t>
                </a:r>
                <a:r>
                  <a:rPr lang="en-US"/>
                  <a:t>?</a:t>
                </a:r>
              </a:p>
              <a:p>
                <a:pPr lvl="2"/>
                <a:r>
                  <a:rPr lang="en-US"/>
                  <a:t>in the </a:t>
                </a:r>
                <a:r>
                  <a:rPr lang="en-US" b="1"/>
                  <a:t>best case</a:t>
                </a:r>
                <a:r>
                  <a:rPr lang="en-US"/>
                  <a:t>?</a:t>
                </a:r>
              </a:p>
              <a:p>
                <a:pPr lvl="2"/>
                <a:r>
                  <a:rPr lang="en-US" strike="sngStrike">
                    <a:solidFill>
                      <a:srgbClr val="BFBFBF"/>
                    </a:solidFill>
                  </a:rPr>
                  <a:t>in the </a:t>
                </a:r>
                <a:r>
                  <a:rPr lang="en-US" b="1" strike="sngStrike">
                    <a:solidFill>
                      <a:srgbClr val="BFBFBF"/>
                    </a:solidFill>
                  </a:rPr>
                  <a:t>average case</a:t>
                </a:r>
                <a:r>
                  <a:rPr lang="en-US" strike="sngStrike">
                    <a:solidFill>
                      <a:srgbClr val="BFBFBF"/>
                    </a:solidFill>
                  </a:rPr>
                  <a:t>?</a:t>
                </a:r>
              </a:p>
              <a:p>
                <a:pPr lvl="2"/>
                <a:r>
                  <a:rPr lang="en-US"/>
                  <a:t>in the "long run"? (</a:t>
                </a:r>
                <a:r>
                  <a:rPr lang="en-US" b="1"/>
                  <a:t>amortized</a:t>
                </a:r>
                <a:r>
                  <a:rPr lang="en-US"/>
                  <a:t>)</a:t>
                </a:r>
              </a:p>
              <a:p>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xfrm>
                <a:off x="457200" y="963337"/>
                <a:ext cx="5628290" cy="4080271"/>
              </a:xfrm>
              <a:blipFill>
                <a:blip r:embed="rId2"/>
                <a:stretch>
                  <a:fillRect l="-901" t="-621"/>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D7824F4F-4632-DF76-9E72-ADFF99121AC0}"/>
              </a:ext>
            </a:extLst>
          </p:cNvPr>
          <p:cNvPicPr>
            <a:picLocks noChangeAspect="1"/>
          </p:cNvPicPr>
          <p:nvPr/>
        </p:nvPicPr>
        <p:blipFill>
          <a:blip r:embed="rId3"/>
          <a:stretch>
            <a:fillRect/>
          </a:stretch>
        </p:blipFill>
        <p:spPr>
          <a:xfrm>
            <a:off x="6159084" y="0"/>
            <a:ext cx="2984916" cy="5143500"/>
          </a:xfrm>
          <a:prstGeom prst="rect">
            <a:avLst/>
          </a:prstGeom>
        </p:spPr>
      </p:pic>
    </p:spTree>
    <p:extLst>
      <p:ext uri="{BB962C8B-B14F-4D97-AF65-F5344CB8AC3E}">
        <p14:creationId xmlns:p14="http://schemas.microsoft.com/office/powerpoint/2010/main" val="40807833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6E5C3-2564-C2B5-E2D1-23A9C1D2B3D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D4ECC2-F3A2-6D14-B95C-5F092B0416BA}"/>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201553208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adding to the back of an array list</a:t>
            </a:r>
          </a:p>
        </p:txBody>
      </p:sp>
    </p:spTree>
    <p:extLst>
      <p:ext uri="{BB962C8B-B14F-4D97-AF65-F5344CB8AC3E}">
        <p14:creationId xmlns:p14="http://schemas.microsoft.com/office/powerpoint/2010/main" val="133959408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best case </a:t>
                </a:r>
                <a:r>
                  <a:rPr lang="en-US"/>
                  <a:t>is the shortest time a function can possibly take to run</a:t>
                </a:r>
              </a:p>
              <a:p>
                <a:pPr lvl="1"/>
                <a:r>
                  <a:rPr lang="en-US"/>
                  <a:t>for adding an element to the back of an array list, this i</a:t>
                </a:r>
                <a:r>
                  <a:rPr lang="en-US" sz="1800"/>
                  <a:t>s when the array list's internal/private array still has at least one "empty slot"</a:t>
                </a:r>
              </a:p>
              <a:p>
                <a:pPr lvl="2"/>
                <a:r>
                  <a:rPr lang="en-US"/>
                  <a:t>in this case, we have to...</a:t>
                </a:r>
              </a:p>
              <a:p>
                <a:pPr lvl="3"/>
                <a:r>
                  <a:rPr lang="en-US"/>
                  <a:t>write an element to an array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12860924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worst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worst case </a:t>
                </a:r>
                <a:r>
                  <a:rPr lang="en-US"/>
                  <a:t>is the longest time a function can possibly take to run</a:t>
                </a:r>
              </a:p>
              <a:p>
                <a:pPr lvl="1"/>
                <a:r>
                  <a:rPr lang="en-US"/>
                  <a:t>for adding an element to the back of an array list, this i</a:t>
                </a:r>
                <a:r>
                  <a:rPr lang="en-US" sz="1800"/>
                  <a:t>s when the array list's internal/private array is full (with </a:t>
                </a:r>
                <a14:m>
                  <m:oMath xmlns:m="http://schemas.openxmlformats.org/officeDocument/2006/math">
                    <m:r>
                      <a:rPr lang="en-US" sz="1800" b="0" i="1" smtClean="0">
                        <a:latin typeface="Cambria Math" panose="02040503050406030204" pitchFamily="18" charset="0"/>
                      </a:rPr>
                      <m:t>𝑛</m:t>
                    </m:r>
                  </m:oMath>
                </a14:m>
                <a:r>
                  <a:rPr lang="en-US" sz="1800"/>
                  <a:t> elements)</a:t>
                </a:r>
              </a:p>
              <a:p>
                <a:pPr lvl="2"/>
                <a:r>
                  <a:rPr lang="en-US"/>
                  <a:t>in this case, we have to...</a:t>
                </a:r>
              </a:p>
              <a:p>
                <a:pPr lvl="3"/>
                <a:r>
                  <a:rPr lang="en-US"/>
                  <a:t>allocate an array of </a:t>
                </a:r>
                <a14:m>
                  <m:oMath xmlns:m="http://schemas.openxmlformats.org/officeDocument/2006/math">
                    <m:r>
                      <a:rPr lang="en-US" b="0" i="1" smtClean="0">
                        <a:latin typeface="Cambria Math" panose="02040503050406030204" pitchFamily="18" charset="0"/>
                      </a:rPr>
                      <m:t>2</m:t>
                    </m:r>
                    <m:r>
                      <a:rPr lang="en-US" i="1" smtClean="0">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copy of over </a:t>
                </a:r>
                <a14:m>
                  <m:oMath xmlns:m="http://schemas.openxmlformats.org/officeDocument/2006/math">
                    <m:r>
                      <a:rPr lang="en-US" i="1" smtClean="0">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updating  reference to internal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9917002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sometimes the best case and worst case are very different</a:t>
            </a:r>
          </a:p>
        </p:txBody>
      </p:sp>
    </p:spTree>
    <p:extLst>
      <p:ext uri="{BB962C8B-B14F-4D97-AF65-F5344CB8AC3E}">
        <p14:creationId xmlns:p14="http://schemas.microsoft.com/office/powerpoint/2010/main" val="390096065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amortized runtime of adding to the back of an array list</a:t>
            </a:r>
          </a:p>
        </p:txBody>
      </p:sp>
    </p:spTree>
    <p:extLst>
      <p:ext uri="{BB962C8B-B14F-4D97-AF65-F5344CB8AC3E}">
        <p14:creationId xmlns:p14="http://schemas.microsoft.com/office/powerpoint/2010/main" val="134073367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amortized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p>
              <a:p>
                <a:pPr lvl="2"/>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2</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4</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8</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16</m:t>
                    </m:r>
                  </m:oMath>
                </a14:m>
                <a:r>
                  <a:rPr lang="en-US" sz="1400"/>
                  <a:t>		🟦🟦🟦🟦🟦🟦🟦🟦🟦⬜️⬜️⬜️⬜️⬜️⬜️⬜️</a:t>
                </a:r>
              </a:p>
              <a:p>
                <a:pPr lvl="2"/>
                <a:r>
                  <a:rPr lang="en-US" sz="1400"/>
                  <a:t> 				</a:t>
                </a:r>
                <a14:m>
                  <m:oMath xmlns:m="http://schemas.openxmlformats.org/officeDocument/2006/math">
                    <m:r>
                      <a:rPr lang="en-US" sz="1400" b="0" i="0" smtClean="0">
                        <a:latin typeface="Cambria Math" panose="02040503050406030204" pitchFamily="18" charset="0"/>
                        <a:ea typeface="Cambria Math" panose="02040503050406030204" pitchFamily="18" charset="0"/>
                      </a:rPr>
                      <m:t>…</m:t>
                    </m:r>
                  </m:oMath>
                </a14:m>
                <a:endParaRPr lang="en-US" sz="1400"/>
              </a:p>
              <a:p>
                <a:pPr lvl="2"/>
                <a:r>
                  <a:rPr lang="en-US" sz="1400"/>
                  <a:t> 				</a:t>
                </a:r>
                <a14:m>
                  <m:oMath xmlns:m="http://schemas.openxmlformats.org/officeDocument/2006/math">
                    <m:r>
                      <a:rPr lang="en-US" sz="1400" b="0" i="1" smtClean="0">
                        <a:latin typeface="Cambria Math" panose="02040503050406030204" pitchFamily="18" charset="0"/>
                      </a:rPr>
                      <m:t>1</m:t>
                    </m:r>
                  </m:oMath>
                </a14:m>
                <a:r>
                  <a:rPr lang="en-US" sz="1400" i="1"/>
                  <a:t>		</a:t>
                </a:r>
                <a:r>
                  <a:rPr lang="en-US" sz="1400"/>
                  <a:t>🟦🟦🟦🟦🟦🟦🟦🟦🟦🟦🟦🟦🟦🟦🟦🟦... 🟦🟦🟦🟦</a:t>
                </a:r>
                <a:endParaRPr lang="en-US" sz="1400" i="1"/>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b="-1242"/>
                </a:stretch>
              </a:blipFill>
            </p:spPr>
            <p:txBody>
              <a:bodyPr/>
              <a:lstStyle/>
              <a:p>
                <a:r>
                  <a:rPr lang="en-US">
                    <a:noFill/>
                  </a:rPr>
                  <a:t> </a:t>
                </a:r>
              </a:p>
            </p:txBody>
          </p:sp>
        </mc:Fallback>
      </mc:AlternateContent>
    </p:spTree>
    <p:extLst>
      <p:ext uri="{BB962C8B-B14F-4D97-AF65-F5344CB8AC3E}">
        <p14:creationId xmlns:p14="http://schemas.microsoft.com/office/powerpoint/2010/main" val="546479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t>amortized</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endParaRPr lang="en-US"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1+2+4+1+8+1+1+1+16+</m:t>
                        </m:r>
                        <m:r>
                          <a:rPr lang="en-US" b="0" i="1" smtClean="0">
                            <a:latin typeface="Cambria Math" panose="02040503050406030204" pitchFamily="18" charset="0"/>
                            <a:ea typeface="Cambria Math" panose="02040503050406030204" pitchFamily="18" charset="0"/>
                          </a:rPr>
                          <m:t>1+1+1+1+1+1+1+32+1+1+1+1+1+1+1+1+1+1+1+1+1+1+1+…</m:t>
                        </m:r>
                      </m:num>
                      <m:den>
                        <m:r>
                          <a:rPr lang="en-US" b="0" i="1" smtClean="0">
                            <a:latin typeface="Cambria Math" panose="02040503050406030204" pitchFamily="18" charset="0"/>
                            <a:ea typeface="Cambria Math" panose="02040503050406030204" pitchFamily="18" charset="0"/>
                          </a:rPr>
                          <m:t>𝑛</m:t>
                        </m:r>
                      </m:den>
                    </m:f>
                  </m:oMath>
                </a14:m>
                <a:endParaRPr lang="en-US" b="0">
                  <a:ea typeface="Cambria Math" panose="02040503050406030204" pitchFamily="18" charset="0"/>
                </a:endParaRPr>
              </a:p>
              <a:p>
                <a:pPr lvl="2"/>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1+…+1</m:t>
                            </m:r>
                          </m:e>
                        </m:d>
                      </m:num>
                      <m:den>
                        <m:r>
                          <a:rPr lang="en-US" b="0" i="1" smtClean="0">
                            <a:latin typeface="Cambria Math" panose="02040503050406030204" pitchFamily="18" charset="0"/>
                            <a:ea typeface="Cambria Math" panose="02040503050406030204" pitchFamily="18" charset="0"/>
                          </a:rPr>
                          <m:t>𝑛</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1+2+4+8+16+…</m:t>
                            </m:r>
                            <m:r>
                              <a:rPr lang="en-US" b="0" i="1" smtClean="0">
                                <a:latin typeface="Cambria Math" panose="02040503050406030204" pitchFamily="18" charset="0"/>
                                <a:ea typeface="Cambria Math" panose="02040503050406030204" pitchFamily="18" charset="0"/>
                              </a:rPr>
                              <m:t>𝑛</m:t>
                            </m:r>
                          </m:e>
                        </m:d>
                      </m:num>
                      <m:den>
                        <m:r>
                          <a:rPr lang="en-US" b="0" i="1" smtClean="0">
                            <a:latin typeface="Cambria Math" panose="02040503050406030204" pitchFamily="18" charset="0"/>
                            <a:ea typeface="Cambria Math" panose="02040503050406030204" pitchFamily="18" charset="0"/>
                          </a:rPr>
                          <m:t>𝑛</m:t>
                        </m:r>
                      </m:den>
                    </m:f>
                  </m:oMath>
                </a14:m>
                <a:endParaRPr lang="en-US">
                  <a:ea typeface="Cambria Math" panose="02040503050406030204" pitchFamily="18" charset="0"/>
                </a:endParaRPr>
              </a:p>
              <a:p>
                <a:pPr lvl="2"/>
                <a:endParaRPr lang="en-US">
                  <a:ea typeface="Cambria Math" panose="02040503050406030204" pitchFamily="18" charset="0"/>
                </a:endParaRP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endParaRPr lang="en-US" b="0" i="1">
                  <a:latin typeface="Cambria Math" panose="02040503050406030204" pitchFamily="18" charset="0"/>
                  <a:ea typeface="Cambria Math" panose="02040503050406030204" pitchFamily="18" charset="0"/>
                </a:endParaRPr>
              </a:p>
              <a:p>
                <a:pPr lvl="2"/>
                <a:endParaRPr lang="en-US" b="0"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oMath>
                </a14:m>
                <a:endParaRPr lang="en-US"/>
              </a:p>
              <a:p>
                <a:pPr lvl="2"/>
                <a14:m>
                  <m:oMath xmlns:m="http://schemas.openxmlformats.org/officeDocument/2006/math">
                    <m:r>
                      <a:rPr lang="en-US" i="1" smtClean="0">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e>
                    </m:d>
                  </m:oMath>
                </a14:m>
                <a:r>
                  <a:rPr lang="en-US"/>
                  <a:t> 🙂</a:t>
                </a:r>
              </a:p>
              <a:p>
                <a:pPr lvl="2"/>
                <a:endParaRPr lang="en-US"/>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a:stretch>
              </a:blipFill>
            </p:spPr>
            <p:txBody>
              <a:bodyPr/>
              <a:lstStyle/>
              <a:p>
                <a:r>
                  <a:rPr lang="en-US">
                    <a:noFill/>
                  </a:rPr>
                  <a:t> </a:t>
                </a:r>
              </a:p>
            </p:txBody>
          </p:sp>
        </mc:Fallback>
      </mc:AlternateContent>
    </p:spTree>
    <p:extLst>
      <p:ext uri="{BB962C8B-B14F-4D97-AF65-F5344CB8AC3E}">
        <p14:creationId xmlns:p14="http://schemas.microsoft.com/office/powerpoint/2010/main" val="399393609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amortized run time is less "pessimistic" than worst case</a:t>
            </a:r>
          </a:p>
        </p:txBody>
      </p:sp>
    </p:spTree>
    <p:extLst>
      <p:ext uri="{BB962C8B-B14F-4D97-AF65-F5344CB8AC3E}">
        <p14:creationId xmlns:p14="http://schemas.microsoft.com/office/powerpoint/2010/main" val="226858953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most relevant runtime depends on </a:t>
            </a:r>
            <a:r>
              <a:rPr lang="en-US" b="1"/>
              <a:t>context</a:t>
            </a:r>
            <a:br>
              <a:rPr lang="en-US"/>
            </a:br>
            <a:br>
              <a:rPr lang="en-US"/>
            </a:br>
            <a:r>
              <a:rPr lang="en-US" sz="2800"/>
              <a:t>💭 when might worst case be more relevant?</a:t>
            </a:r>
            <a:br>
              <a:rPr lang="en-US" sz="2800"/>
            </a:b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when might </a:t>
            </a:r>
            <a:r>
              <a:rPr lang="en-US" sz="2800">
                <a:solidFill>
                  <a:srgbClr val="000000"/>
                </a:solidFill>
                <a:latin typeface="Arial"/>
              </a:rPr>
              <a:t>amortized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be more </a:t>
            </a:r>
            <a:r>
              <a:rPr lang="en-US" sz="2800"/>
              <a:t>relevant</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47633394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inserting into the </a:t>
            </a:r>
            <a:r>
              <a:rPr lang="en-US" i="1"/>
              <a:t>front </a:t>
            </a:r>
            <a:r>
              <a:rPr lang="en-US"/>
              <a:t>of an array list</a:t>
            </a:r>
          </a:p>
        </p:txBody>
      </p:sp>
    </p:spTree>
    <p:extLst>
      <p:ext uri="{BB962C8B-B14F-4D97-AF65-F5344CB8AC3E}">
        <p14:creationId xmlns:p14="http://schemas.microsoft.com/office/powerpoint/2010/main" val="20056975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6BF38-D974-FA6F-138B-039795B28F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1924830-8161-85C9-6096-D6BC59116652}"/>
              </a:ext>
            </a:extLst>
          </p:cNvPr>
          <p:cNvSpPr>
            <a:spLocks noGrp="1"/>
          </p:cNvSpPr>
          <p:nvPr>
            <p:ph type="title"/>
          </p:nvPr>
        </p:nvSpPr>
        <p:spPr>
          <a:xfrm>
            <a:off x="457200" y="2143125"/>
            <a:ext cx="8229600" cy="857250"/>
          </a:xfrm>
        </p:spPr>
        <p:txBody>
          <a:bodyPr/>
          <a:lstStyle/>
          <a:p>
            <a:r>
              <a:rPr lang="en-US"/>
              <a:t>scope</a:t>
            </a:r>
          </a:p>
        </p:txBody>
      </p:sp>
    </p:spTree>
    <p:extLst>
      <p:ext uri="{BB962C8B-B14F-4D97-AF65-F5344CB8AC3E}">
        <p14:creationId xmlns:p14="http://schemas.microsoft.com/office/powerpoint/2010/main" val="314616959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 and worst cast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normAutofit lnSpcReduction="10000"/>
              </a:bodyPr>
              <a:lstStyle/>
              <a:p>
                <a:r>
                  <a:rPr lang="en-US"/>
                  <a:t>the </a:t>
                </a:r>
                <a:r>
                  <a:rPr lang="en-US" b="1"/>
                  <a:t>best case </a:t>
                </a:r>
                <a:r>
                  <a:rPr lang="en-US"/>
                  <a:t>of inserting an element into the front of an array list i</a:t>
                </a:r>
                <a:r>
                  <a:rPr lang="en-US" sz="1800"/>
                  <a:t>s when the array list's internal array still has at least one "empty slot"</a:t>
                </a:r>
              </a:p>
              <a:p>
                <a:pPr lvl="2"/>
                <a:r>
                  <a:rPr lang="en-US"/>
                  <a:t>in this case, we have to...</a:t>
                </a:r>
              </a:p>
              <a:p>
                <a:pPr lvl="3"/>
                <a:r>
                  <a:rPr lang="en-US"/>
                  <a:t>"move over" n 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r>
                  <a:rPr lang="en-US"/>
                  <a:t>the </a:t>
                </a:r>
                <a:r>
                  <a:rPr lang="en-US" b="1"/>
                  <a:t>worst case </a:t>
                </a:r>
                <a:r>
                  <a:rPr lang="en-US"/>
                  <a:t>of inserting an element into the front of an array list i</a:t>
                </a:r>
                <a:r>
                  <a:rPr lang="en-US" sz="1800"/>
                  <a:t>s when the array list's internal array is full</a:t>
                </a:r>
              </a:p>
              <a:p>
                <a:pPr lvl="2"/>
                <a:r>
                  <a:rPr lang="en-US"/>
                  <a:t>in this case, we have to...</a:t>
                </a:r>
              </a:p>
              <a:p>
                <a:pPr lvl="3"/>
                <a:r>
                  <a:rPr lang="en-US"/>
                  <a:t>allocate an array of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copy of over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593" t="-1345"/>
                </a:stretch>
              </a:blipFill>
            </p:spPr>
            <p:txBody>
              <a:bodyPr/>
              <a:lstStyle/>
              <a:p>
                <a:r>
                  <a:rPr lang="en-US">
                    <a:noFill/>
                  </a:rPr>
                  <a:t> </a:t>
                </a:r>
              </a:p>
            </p:txBody>
          </p:sp>
        </mc:Fallback>
      </mc:AlternateContent>
    </p:spTree>
    <p:extLst>
      <p:ext uri="{BB962C8B-B14F-4D97-AF65-F5344CB8AC3E}">
        <p14:creationId xmlns:p14="http://schemas.microsoft.com/office/powerpoint/2010/main" val="31767321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b="1"/>
              <a:t>lesson?: </a:t>
            </a:r>
            <a:r>
              <a:rPr lang="en-US"/>
              <a:t>sometimes best case and worst case are the same</a:t>
            </a:r>
          </a:p>
        </p:txBody>
      </p:sp>
    </p:spTree>
    <p:extLst>
      <p:ext uri="{BB962C8B-B14F-4D97-AF65-F5344CB8AC3E}">
        <p14:creationId xmlns:p14="http://schemas.microsoft.com/office/powerpoint/2010/main" val="374574503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a:t>abstraction</a:t>
            </a:r>
          </a:p>
        </p:txBody>
      </p:sp>
    </p:spTree>
    <p:extLst>
      <p:ext uri="{BB962C8B-B14F-4D97-AF65-F5344CB8AC3E}">
        <p14:creationId xmlns:p14="http://schemas.microsoft.com/office/powerpoint/2010/main" val="337012182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0B5EE3-5F9C-2055-FE7F-7392C40F141E}"/>
              </a:ext>
            </a:extLst>
          </p:cNvPr>
          <p:cNvSpPr>
            <a:spLocks noGrp="1"/>
          </p:cNvSpPr>
          <p:nvPr>
            <p:ph type="title"/>
          </p:nvPr>
        </p:nvSpPr>
        <p:spPr/>
        <p:txBody>
          <a:bodyPr/>
          <a:lstStyle/>
          <a:p>
            <a:r>
              <a:rPr lang="en-US" sz="5400" err="1">
                <a:latin typeface="+mj-lt"/>
                <a:ea typeface="Segoe UI Emoji" panose="020B0502040204020203" pitchFamily="34" charset="0"/>
                <a:cs typeface="Consolas" panose="020B0609020204030204" pitchFamily="49" charset="0"/>
              </a:rPr>
              <a:t>repeatElements</a:t>
            </a:r>
            <a:br>
              <a:rPr lang="en-US">
                <a:latin typeface="+mj-lt"/>
                <a:cs typeface="Consolas" panose="020B0609020204030204" pitchFamily="49" charset="0"/>
              </a:rPr>
            </a:br>
            <a:r>
              <a:rPr lang="en-US" sz="4000">
                <a:ea typeface="Segoe UI Emoji" panose="020B0502040204020203" pitchFamily="34" charset="0"/>
                <a:cs typeface="Consolas" panose="020B0609020204030204" pitchFamily="49" charset="0"/>
              </a:rPr>
              <a:t>two ways</a:t>
            </a:r>
            <a:endParaRPr lang="en-US"/>
          </a:p>
        </p:txBody>
      </p:sp>
    </p:spTree>
    <p:extLst>
      <p:ext uri="{BB962C8B-B14F-4D97-AF65-F5344CB8AC3E}">
        <p14:creationId xmlns:p14="http://schemas.microsoft.com/office/powerpoint/2010/main" val="74772459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420B8-6593-54D6-1C56-7FB6D599C463}"/>
              </a:ext>
            </a:extLst>
          </p:cNvPr>
          <p:cNvSpPr>
            <a:spLocks noGrp="1"/>
          </p:cNvSpPr>
          <p:nvPr>
            <p:ph type="title"/>
          </p:nvPr>
        </p:nvSpPr>
        <p:spPr/>
        <p:txBody>
          <a:bodyPr/>
          <a:lstStyle/>
          <a:p>
            <a:r>
              <a:rPr lang="en-US"/>
              <a:t>naive array solution</a:t>
            </a:r>
          </a:p>
        </p:txBody>
      </p:sp>
      <p:sp>
        <p:nvSpPr>
          <p:cNvPr id="3" name="Content Placeholder 2">
            <a:extLst>
              <a:ext uri="{FF2B5EF4-FFF2-40B4-BE49-F238E27FC236}">
                <a16:creationId xmlns:a16="http://schemas.microsoft.com/office/drawing/2014/main" id="{261B8514-1B98-4E8D-FAC6-0BB1B56B3DF6}"/>
              </a:ext>
            </a:extLst>
          </p:cNvPr>
          <p:cNvSpPr>
            <a:spLocks noGrp="1"/>
          </p:cNvSpPr>
          <p:nvPr>
            <p:ph sz="quarter" idx="10"/>
          </p:nvPr>
        </p:nvSpPr>
        <p:spPr/>
        <p:txBody>
          <a:bodyPr>
            <a:noAutofit/>
          </a:bodyPr>
          <a:lstStyle/>
          <a:p>
            <a:pPr marL="0" indent="0">
              <a:buNone/>
            </a:pPr>
            <a:r>
              <a:rPr lang="en-US" sz="1600">
                <a:solidFill>
                  <a:srgbClr val="0000FF"/>
                </a:solidFill>
                <a:latin typeface="+mj-lt"/>
                <a:ea typeface="Segoe UI Emoji" panose="020B0502040204020203" pitchFamily="34" charset="0"/>
                <a:cs typeface="Consolas" panose="020B0609020204030204" pitchFamily="49" charset="0"/>
              </a:rPr>
              <a:t>void</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repeatElementsArrayVersion</a:t>
            </a:r>
            <a:r>
              <a:rPr lang="en-US" sz="1600">
                <a:latin typeface="+mj-lt"/>
                <a:ea typeface="Segoe UI Emoji" panose="020B0502040204020203" pitchFamily="34" charset="0"/>
                <a:cs typeface="Consolas" panose="020B0609020204030204" pitchFamily="49" charset="0"/>
              </a:rPr>
              <a:t>(</a:t>
            </a:r>
            <a:r>
              <a:rPr lang="en-US" sz="1600">
                <a:solidFill>
                  <a:srgbClr val="000080"/>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 size();</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7B00"/>
                </a:solidFill>
                <a:latin typeface="+mj-lt"/>
                <a:ea typeface="Segoe UI Emoji" panose="020B0502040204020203" pitchFamily="34" charset="0"/>
                <a:cs typeface="Consolas" panose="020B0609020204030204" pitchFamily="49" charset="0"/>
              </a:rPr>
              <a:t> // allocate a new array O(n)</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String[]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 = new </a:t>
            </a:r>
            <a:r>
              <a:rPr lang="en-US" sz="1600">
                <a:solidFill>
                  <a:srgbClr val="000080"/>
                </a:solidFill>
                <a:latin typeface="+mj-lt"/>
                <a:ea typeface="Segoe UI Emoji" panose="020B0502040204020203" pitchFamily="34" charset="0"/>
                <a:cs typeface="Consolas" panose="020B0609020204030204" pitchFamily="49" charset="0"/>
              </a:rPr>
              <a:t>String</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a:t>
            </a:r>
          </a:p>
          <a:p>
            <a:pPr marL="0" indent="0">
              <a:buNone/>
            </a:pPr>
            <a:r>
              <a:rPr lang="en-US" sz="1600">
                <a:solidFill>
                  <a:srgbClr val="007B00"/>
                </a:solidFill>
                <a:latin typeface="+mj-lt"/>
                <a:cs typeface="Consolas" panose="020B0609020204030204" pitchFamily="49" charset="0"/>
              </a:rPr>
              <a:t>    // fill it + O(n)</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int k = 0;</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 0;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&lt;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rep = 0; rep &lt;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++rep)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[k++] = </a:t>
            </a:r>
            <a:r>
              <a:rPr lang="en-US" sz="1600" err="1">
                <a:latin typeface="+mj-lt"/>
                <a:ea typeface="Segoe UI Emoji" panose="020B0502040204020203" pitchFamily="34" charset="0"/>
                <a:cs typeface="Consolas" panose="020B0609020204030204" pitchFamily="49" charset="0"/>
              </a:rPr>
              <a:t>privateArray</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cs typeface="Consolas" panose="020B0609020204030204" pitchFamily="49" charset="0"/>
              </a:rPr>
              <a:t>    </a:t>
            </a:r>
            <a:r>
              <a:rPr lang="en-US" sz="1600">
                <a:solidFill>
                  <a:srgbClr val="007B00"/>
                </a:solidFill>
                <a:latin typeface="+mj-lt"/>
                <a:cs typeface="Consolas" panose="020B0609020204030204" pitchFamily="49" charset="0"/>
              </a:rPr>
              <a:t>// "swap" references + O(1)</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a:t>
            </a:r>
            <a:r>
              <a:rPr lang="en-US" sz="1600" err="1">
                <a:latin typeface="+mj-lt"/>
                <a:cs typeface="Consolas" panose="020B0609020204030204" pitchFamily="49" charset="0"/>
              </a:rPr>
              <a:t>privateArray</a:t>
            </a:r>
            <a:r>
              <a:rPr lang="en-US" sz="1600">
                <a:latin typeface="+mj-lt"/>
                <a:cs typeface="Consolas" panose="020B0609020204030204" pitchFamily="49" charset="0"/>
              </a:rPr>
              <a:t> = </a:t>
            </a:r>
            <a:r>
              <a:rPr lang="en-US" sz="1600" err="1">
                <a:latin typeface="+mj-lt"/>
                <a:cs typeface="Consolas" panose="020B0609020204030204" pitchFamily="49" charset="0"/>
              </a:rPr>
              <a:t>newPrivateArray</a:t>
            </a:r>
            <a:r>
              <a:rPr lang="en-US" sz="1600">
                <a:latin typeface="+mj-lt"/>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a:t>
            </a:r>
            <a:endParaRPr lang="en-US" sz="1600"/>
          </a:p>
        </p:txBody>
      </p:sp>
    </p:spTree>
    <p:extLst>
      <p:ext uri="{BB962C8B-B14F-4D97-AF65-F5344CB8AC3E}">
        <p14:creationId xmlns:p14="http://schemas.microsoft.com/office/powerpoint/2010/main" val="57497893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solution is linear</a:t>
            </a:r>
          </a:p>
        </p:txBody>
      </p:sp>
    </p:spTree>
    <p:extLst>
      <p:ext uri="{BB962C8B-B14F-4D97-AF65-F5344CB8AC3E}">
        <p14:creationId xmlns:p14="http://schemas.microsoft.com/office/powerpoint/2010/main" val="263823295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B5F31-6BFE-B535-E005-24A4C4C3DB48}"/>
              </a:ext>
            </a:extLst>
          </p:cNvPr>
          <p:cNvSpPr>
            <a:spLocks noGrp="1"/>
          </p:cNvSpPr>
          <p:nvPr>
            <p:ph type="title"/>
          </p:nvPr>
        </p:nvSpPr>
        <p:spPr/>
        <p:txBody>
          <a:bodyPr>
            <a:normAutofit/>
          </a:bodyPr>
          <a:lstStyle/>
          <a:p>
            <a:pPr lvl="0" defTabSz="342886">
              <a:spcBef>
                <a:spcPct val="20000"/>
              </a:spcBef>
            </a:pPr>
            <a:r>
              <a:rPr lang="en-US"/>
              <a:t>naive array list solution</a:t>
            </a:r>
          </a:p>
        </p:txBody>
      </p:sp>
      <p:sp>
        <p:nvSpPr>
          <p:cNvPr id="3" name="Content Placeholder 2">
            <a:extLst>
              <a:ext uri="{FF2B5EF4-FFF2-40B4-BE49-F238E27FC236}">
                <a16:creationId xmlns:a16="http://schemas.microsoft.com/office/drawing/2014/main" id="{4D1B5E61-11EF-D930-9F3E-F534DDBCD649}"/>
              </a:ext>
            </a:extLst>
          </p:cNvPr>
          <p:cNvSpPr>
            <a:spLocks noGrp="1"/>
          </p:cNvSpPr>
          <p:nvPr>
            <p:ph sz="quarter" idx="10"/>
          </p:nvPr>
        </p:nvSpPr>
        <p:spPr/>
        <p:txBody>
          <a:bodyPr/>
          <a:lstStyle/>
          <a:p>
            <a:pPr marL="0" indent="0">
              <a:buNone/>
            </a:pPr>
            <a:r>
              <a:rPr lang="en-US" sz="1800">
                <a:solidFill>
                  <a:srgbClr val="0000FF"/>
                </a:solidFill>
                <a:latin typeface="+mj-lt"/>
                <a:ea typeface="Segoe UI Emoji" panose="020B0502040204020203" pitchFamily="34" charset="0"/>
                <a:cs typeface="Consolas" panose="020B0609020204030204" pitchFamily="49" charset="0"/>
              </a:rPr>
              <a:t>void</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repeatElements</a:t>
            </a:r>
            <a:r>
              <a:rPr lang="en-US" sz="1800">
                <a:latin typeface="+mj-lt"/>
                <a:ea typeface="Segoe UI Emoji" panose="020B0502040204020203" pitchFamily="34" charset="0"/>
                <a:cs typeface="Consolas" panose="020B0609020204030204" pitchFamily="49" charset="0"/>
              </a:rPr>
              <a:t>(</a:t>
            </a:r>
            <a:r>
              <a:rPr lang="en-US" sz="1800">
                <a:solidFill>
                  <a:srgbClr val="000080"/>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 size();</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0;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&lt;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n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int index =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rep = 0; rep &lt;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- 1); ++rep)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add(index, get(index)); </a:t>
            </a:r>
            <a:r>
              <a:rPr lang="en-US" sz="1800">
                <a:solidFill>
                  <a:srgbClr val="007B00"/>
                </a:solidFill>
                <a:latin typeface="+mj-lt"/>
                <a:ea typeface="Segoe UI Emoji" panose="020B0502040204020203" pitchFamily="34" charset="0"/>
                <a:cs typeface="Consolas" panose="020B0609020204030204" pitchFamily="49" charset="0"/>
              </a:rPr>
              <a:t>// insert an element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O(n) because we have to</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a:solidFill>
                  <a:srgbClr val="007B00"/>
                </a:solidFill>
                <a:latin typeface="Consolas"/>
                <a:cs typeface="Consolas" panose="020B0609020204030204" pitchFamily="49" charset="0"/>
              </a:rPr>
              <a:t>//  "move stuff over"</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a:t>
            </a:r>
            <a:endParaRPr lang="en-US"/>
          </a:p>
        </p:txBody>
      </p:sp>
    </p:spTree>
    <p:extLst>
      <p:ext uri="{BB962C8B-B14F-4D97-AF65-F5344CB8AC3E}">
        <p14:creationId xmlns:p14="http://schemas.microsoft.com/office/powerpoint/2010/main" val="186898013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list solution is</a:t>
                </a:r>
                <a:br>
                  <a:rPr lang="en-US"/>
                </a:b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m:t>
                    </m:r>
                  </m:oMath>
                </a14:m>
                <a:r>
                  <a:rPr lang="en-US"/>
                  <a:t> (quadratic)!!</a:t>
                </a:r>
                <a:br>
                  <a:rPr lang="en-US"/>
                </a:br>
                <a:r>
                  <a:rPr lang="en-US"/>
                  <a:t>☹️</a:t>
                </a:r>
              </a:p>
            </p:txBody>
          </p:sp>
        </mc:Choice>
        <mc:Fallback xmlns="">
          <p:sp>
            <p:nvSpPr>
              <p:cNvPr id="4" name="Title 3">
                <a:extLst>
                  <a:ext uri="{FF2B5EF4-FFF2-40B4-BE49-F238E27FC236}">
                    <a16:creationId xmlns:a16="http://schemas.microsoft.com/office/drawing/2014/main" id="{7FC26F56-3BE2-73FA-C95B-FA535D30E902}"/>
                  </a:ext>
                </a:extLst>
              </p:cNvPr>
              <p:cNvSpPr>
                <a:spLocks noGrp="1" noRot="1" noChangeAspect="1" noMove="1" noResize="1" noEditPoints="1" noAdjustHandles="1" noChangeArrowheads="1" noChangeShapeType="1" noTextEdit="1"/>
              </p:cNvSpPr>
              <p:nvPr>
                <p:ph type="title"/>
              </p:nvPr>
            </p:nvSpPr>
            <p:spPr>
              <a:blipFill>
                <a:blip r:embed="rId2"/>
                <a:stretch>
                  <a:fillRect t="-85507" b="-104348"/>
                </a:stretch>
              </a:blipFill>
            </p:spPr>
            <p:txBody>
              <a:bodyPr/>
              <a:lstStyle/>
              <a:p>
                <a:r>
                  <a:rPr lang="en-US">
                    <a:noFill/>
                  </a:rPr>
                  <a:t> </a:t>
                </a:r>
              </a:p>
            </p:txBody>
          </p:sp>
        </mc:Fallback>
      </mc:AlternateContent>
    </p:spTree>
    <p:extLst>
      <p:ext uri="{BB962C8B-B14F-4D97-AF65-F5344CB8AC3E}">
        <p14:creationId xmlns:p14="http://schemas.microsoft.com/office/powerpoint/2010/main" val="45425759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00E08-860A-CB39-F6FB-F9E536F26993}"/>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254112847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b="1"/>
              <a:t>lesson: </a:t>
            </a:r>
            <a:r>
              <a:rPr lang="en-US"/>
              <a:t>ignoring what's actually happening under the hood is dangerous!</a:t>
            </a:r>
            <a:endParaRPr lang="en-US" b="1"/>
          </a:p>
        </p:txBody>
      </p:sp>
      <p:pic>
        <p:nvPicPr>
          <p:cNvPr id="2" name="Picture 2" descr="learn array even if arraylist exists because Aliens - Ancient Aliens -  Crazy History Channel Guy | Make a Meme">
            <a:extLst>
              <a:ext uri="{FF2B5EF4-FFF2-40B4-BE49-F238E27FC236}">
                <a16:creationId xmlns:a16="http://schemas.microsoft.com/office/drawing/2014/main" id="{03BFBFC3-E2A8-779E-725E-1BE04FA314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5234" y="3829538"/>
            <a:ext cx="1633532" cy="1165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1441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4B9A5-1C7F-16B3-8673-EE4E0E07EB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6F633A-DBA9-DC25-5D55-801FE0A4FA78}"/>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E87488CF-BA80-0090-37D6-1376B0EC6FE8}"/>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FF"/>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E438C9A1-B462-B120-835D-8DE9E9F279C5}"/>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use i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latin typeface="Consolas"/>
              </a:rPr>
              <a:t>        </a:t>
            </a:r>
            <a:r>
              <a:rPr lang="en-US">
                <a:solidFill>
                  <a:srgbClr val="007B00"/>
                </a:solidFill>
                <a:latin typeface="Consolas"/>
              </a:rPr>
              <a:t>// you CAN use j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use i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7B00"/>
              </a:solidFill>
              <a:latin typeface="Consolas"/>
            </a:endParaRPr>
          </a:p>
          <a:p>
            <a:pPr lvl="0"/>
            <a:r>
              <a:rPr lang="en-US">
                <a:latin typeface="Consolas"/>
              </a:rPr>
              <a:t>    </a:t>
            </a:r>
            <a:r>
              <a:rPr lang="en-US">
                <a:solidFill>
                  <a:srgbClr val="007B00"/>
                </a:solidFill>
                <a:latin typeface="Consolas"/>
              </a:rPr>
              <a:t>// you CANNOT use j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98880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8033A6-DDEB-2CCA-79B7-04F28086A707}"/>
              </a:ext>
            </a:extLst>
          </p:cNvPr>
          <p:cNvSpPr>
            <a:spLocks noGrp="1"/>
          </p:cNvSpPr>
          <p:nvPr>
            <p:ph type="title"/>
          </p:nvPr>
        </p:nvSpPr>
        <p:spPr>
          <a:xfrm>
            <a:off x="457200" y="234462"/>
            <a:ext cx="8229600" cy="4674576"/>
          </a:xfrm>
        </p:spPr>
        <p:txBody>
          <a:bodyPr/>
          <a:lstStyle/>
          <a:p>
            <a:pPr algn="l"/>
            <a:r>
              <a:rPr lang="en-US" sz="2400">
                <a:latin typeface="Consolas" panose="020B0609020204030204" pitchFamily="49" charset="0"/>
                <a:cs typeface="Consolas" panose="020B0609020204030204" pitchFamily="49" charset="0"/>
              </a:rPr>
              <a:t>int a =      5;</a:t>
            </a:r>
            <a:br>
              <a:rPr lang="en-US" sz="2400">
                <a:latin typeface="Consolas" panose="020B0609020204030204" pitchFamily="49" charset="0"/>
                <a:cs typeface="Consolas" panose="020B0609020204030204" pitchFamily="49" charset="0"/>
              </a:rPr>
            </a:br>
            <a:r>
              <a:rPr lang="en-US" sz="2400">
                <a:latin typeface="Consolas" panose="020B0609020204030204" pitchFamily="49" charset="0"/>
                <a:cs typeface="Consolas" panose="020B0609020204030204" pitchFamily="49" charset="0"/>
              </a:rPr>
              <a:t>    int b=8;</a:t>
            </a:r>
            <a:br>
              <a:rPr lang="en-US" sz="2400">
                <a:latin typeface="Consolas" panose="020B0609020204030204" pitchFamily="49" charset="0"/>
                <a:cs typeface="Consolas" panose="020B0609020204030204" pitchFamily="49" charset="0"/>
              </a:rPr>
            </a:br>
            <a:br>
              <a:rPr lang="en-US" sz="2400">
                <a:latin typeface="Consolas" panose="020B0609020204030204" pitchFamily="49" charset="0"/>
                <a:cs typeface="Consolas" panose="020B0609020204030204" pitchFamily="49" charset="0"/>
              </a:rPr>
            </a:br>
            <a:endParaRPr lang="en-US" sz="2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6453634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678925"/>
            <a:ext cx="4812368" cy="3785652"/>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welcome back </a:t>
            </a:r>
            <a:r>
              <a:rPr lang="en-US" sz="2400" err="1">
                <a:solidFill>
                  <a:schemeClr val="accent4"/>
                </a:solidFill>
              </a:rPr>
              <a:t>i</a:t>
            </a:r>
            <a:r>
              <a:rPr lang="en-US" sz="2400">
                <a:solidFill>
                  <a:schemeClr val="accent4"/>
                </a:solidFill>
              </a:rPr>
              <a:t> hope you had a nice mountain day :)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this robot for? </a:t>
            </a:r>
            <a:r>
              <a:rPr lang="en-US" sz="2400">
                <a:solidFill>
                  <a:schemeClr val="accent5"/>
                </a:solidFill>
                <a:sym typeface="Wingdings" pitchFamily="2" charset="2"/>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stacks and queues</a:t>
            </a:r>
          </a:p>
        </p:txBody>
      </p:sp>
      <p:pic>
        <p:nvPicPr>
          <p:cNvPr id="3" name="BE632C39-C843-4F1D-96EA-8B6240D33F4C">
            <a:hlinkClick r:id="" action="ppaction://media"/>
            <a:extLst>
              <a:ext uri="{FF2B5EF4-FFF2-40B4-BE49-F238E27FC236}">
                <a16:creationId xmlns:a16="http://schemas.microsoft.com/office/drawing/2014/main" id="{3717C439-14F7-1EBD-4116-029ECF2889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49987" y="0"/>
            <a:ext cx="2894013" cy="5143500"/>
          </a:xfrm>
          <a:prstGeom prst="rect">
            <a:avLst/>
          </a:prstGeom>
        </p:spPr>
      </p:pic>
    </p:spTree>
    <p:extLst>
      <p:ext uri="{BB962C8B-B14F-4D97-AF65-F5344CB8AC3E}">
        <p14:creationId xmlns:p14="http://schemas.microsoft.com/office/powerpoint/2010/main" val="10068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B8F5FD-6FB9-7296-E30D-5D70D589ADC9}"/>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306138343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where are we?</a:t>
            </a:r>
          </a:p>
        </p:txBody>
      </p:sp>
    </p:spTree>
    <p:extLst>
      <p:ext uri="{BB962C8B-B14F-4D97-AF65-F5344CB8AC3E}">
        <p14:creationId xmlns:p14="http://schemas.microsoft.com/office/powerpoint/2010/main" val="169446673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recap of first half</a:t>
            </a:r>
          </a:p>
        </p:txBody>
      </p:sp>
    </p:spTree>
    <p:extLst>
      <p:ext uri="{BB962C8B-B14F-4D97-AF65-F5344CB8AC3E}">
        <p14:creationId xmlns:p14="http://schemas.microsoft.com/office/powerpoint/2010/main" val="217867300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built a foundation</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Java!</a:t>
            </a:r>
          </a:p>
          <a:p>
            <a:pPr lvl="1"/>
            <a:r>
              <a:rPr lang="en-US" b="1"/>
              <a:t>types</a:t>
            </a:r>
            <a:r>
              <a:rPr lang="en-US"/>
              <a:t>, </a:t>
            </a:r>
            <a:r>
              <a:rPr lang="en-US" b="1"/>
              <a:t>operators</a:t>
            </a:r>
            <a:r>
              <a:rPr lang="en-US"/>
              <a:t>, &amp; </a:t>
            </a:r>
            <a:r>
              <a:rPr lang="en-US" b="1"/>
              <a:t>compiler errors</a:t>
            </a:r>
          </a:p>
          <a:p>
            <a:pPr lvl="2"/>
            <a:r>
              <a:rPr lang="en-US"/>
              <a:t>when should we compile?</a:t>
            </a:r>
          </a:p>
          <a:p>
            <a:pPr lvl="3"/>
            <a:r>
              <a:rPr lang="en-US" b="1">
                <a:solidFill>
                  <a:srgbClr val="0000FF"/>
                </a:solidFill>
                <a:latin typeface="Comic Sans MS" panose="030F0702030302020204" pitchFamily="66" charset="0"/>
              </a:rPr>
              <a:t>early and often!</a:t>
            </a:r>
          </a:p>
          <a:p>
            <a:endParaRPr lang="en-US"/>
          </a:p>
          <a:p>
            <a:r>
              <a:rPr lang="en-US"/>
              <a:t>avoid repetition!</a:t>
            </a:r>
          </a:p>
          <a:p>
            <a:pPr lvl="1"/>
            <a:r>
              <a:rPr lang="en-US" b="1"/>
              <a:t>functions</a:t>
            </a:r>
            <a:r>
              <a:rPr lang="en-US"/>
              <a:t>!</a:t>
            </a:r>
          </a:p>
          <a:p>
            <a:pPr lvl="2"/>
            <a:r>
              <a:rPr lang="en-US"/>
              <a:t>for when we have the same chunk of logic repeated in multiple places</a:t>
            </a:r>
          </a:p>
          <a:p>
            <a:pPr lvl="1"/>
            <a:r>
              <a:rPr lang="en-US" b="1"/>
              <a:t>classes</a:t>
            </a:r>
            <a:r>
              <a:rPr lang="en-US"/>
              <a:t>!</a:t>
            </a:r>
          </a:p>
          <a:p>
            <a:pPr lvl="2"/>
            <a:r>
              <a:rPr lang="en-US"/>
              <a:t>for when we repeatedly pass around the same chunk of data</a:t>
            </a:r>
          </a:p>
        </p:txBody>
      </p:sp>
    </p:spTree>
    <p:extLst>
      <p:ext uri="{BB962C8B-B14F-4D97-AF65-F5344CB8AC3E}">
        <p14:creationId xmlns:p14="http://schemas.microsoft.com/office/powerpoint/2010/main" val="133993757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a:bodyPr>
          <a:lstStyle/>
          <a:p>
            <a:r>
              <a:rPr lang="en-US"/>
              <a:t>we started thinking about code more deeply</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the </a:t>
            </a:r>
            <a:r>
              <a:rPr lang="en-US" b="1"/>
              <a:t>array</a:t>
            </a:r>
            <a:r>
              <a:rPr lang="en-US"/>
              <a:t>!</a:t>
            </a:r>
          </a:p>
          <a:p>
            <a:pPr lvl="1"/>
            <a:r>
              <a:rPr lang="en-US"/>
              <a:t>how *fast* is an array?</a:t>
            </a:r>
          </a:p>
          <a:p>
            <a:pPr lvl="1"/>
            <a:r>
              <a:rPr lang="en-US"/>
              <a:t>what are pros and cons of the array?</a:t>
            </a:r>
          </a:p>
          <a:p>
            <a:pPr lvl="1"/>
            <a:r>
              <a:rPr lang="en-US"/>
              <a:t>how might we address the cons of an array?</a:t>
            </a:r>
          </a:p>
          <a:p>
            <a:pPr lvl="2"/>
            <a:r>
              <a:rPr lang="en-US"/>
              <a:t>the </a:t>
            </a:r>
            <a:r>
              <a:rPr lang="en-US" b="1"/>
              <a:t>array list</a:t>
            </a:r>
            <a:r>
              <a:rPr lang="en-US"/>
              <a:t>!</a:t>
            </a:r>
          </a:p>
          <a:p>
            <a:pPr lvl="3"/>
            <a:r>
              <a:rPr lang="en-US"/>
              <a:t>how *fast* is an array list? best case? worst case? ...</a:t>
            </a:r>
          </a:p>
          <a:p>
            <a:pPr lvl="3"/>
            <a:r>
              <a:rPr lang="en-US"/>
              <a:t>what are pros and cons of the array list?</a:t>
            </a:r>
          </a:p>
          <a:p>
            <a:pPr lvl="3"/>
            <a:r>
              <a:rPr lang="en-US"/>
              <a:t>how might we address the cons of an array list?</a:t>
            </a:r>
          </a:p>
          <a:p>
            <a:pPr lvl="4"/>
            <a:r>
              <a:rPr lang="en-US"/>
              <a:t>...</a:t>
            </a:r>
          </a:p>
          <a:p>
            <a:pPr lvl="4"/>
            <a:endParaRPr lang="en-US"/>
          </a:p>
          <a:p>
            <a:pPr lvl="3"/>
            <a:endParaRPr lang="en-US"/>
          </a:p>
        </p:txBody>
      </p:sp>
    </p:spTree>
    <p:extLst>
      <p:ext uri="{BB962C8B-B14F-4D97-AF65-F5344CB8AC3E}">
        <p14:creationId xmlns:p14="http://schemas.microsoft.com/office/powerpoint/2010/main" val="118668042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 The Rabbit Hole - Hole GIF - Hole Rabbit Hole Alice In Wonderland -  Discover &amp; Share GIFs">
            <a:extLst>
              <a:ext uri="{FF2B5EF4-FFF2-40B4-BE49-F238E27FC236}">
                <a16:creationId xmlns:a16="http://schemas.microsoft.com/office/drawing/2014/main" id="{781E7384-C458-C19F-3C69-D6A2EFBF4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3142"/>
            <a:ext cx="9144000" cy="6389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19450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preview of second half</a:t>
            </a:r>
          </a:p>
        </p:txBody>
      </p:sp>
    </p:spTree>
    <p:extLst>
      <p:ext uri="{BB962C8B-B14F-4D97-AF65-F5344CB8AC3E}">
        <p14:creationId xmlns:p14="http://schemas.microsoft.com/office/powerpoint/2010/main" val="83339418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will look at how to structure data</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we will meet a whole menagerie of data structures</a:t>
            </a:r>
          </a:p>
          <a:p>
            <a:pPr lvl="1"/>
            <a:r>
              <a:rPr lang="en-US"/>
              <a:t>stacks</a:t>
            </a:r>
          </a:p>
          <a:p>
            <a:pPr lvl="1"/>
            <a:r>
              <a:rPr lang="en-US"/>
              <a:t>queues</a:t>
            </a:r>
          </a:p>
          <a:p>
            <a:pPr lvl="1"/>
            <a:r>
              <a:rPr lang="en-US"/>
              <a:t>hash tables</a:t>
            </a:r>
          </a:p>
          <a:p>
            <a:pPr lvl="1"/>
            <a:r>
              <a:rPr lang="en-US"/>
              <a:t>linked lists</a:t>
            </a:r>
          </a:p>
          <a:p>
            <a:pPr lvl="1"/>
            <a:r>
              <a:rPr lang="en-US"/>
              <a:t>trees</a:t>
            </a:r>
          </a:p>
          <a:p>
            <a:pPr lvl="1"/>
            <a:r>
              <a:rPr lang="en-US"/>
              <a:t>graphs</a:t>
            </a:r>
          </a:p>
          <a:p>
            <a:pPr lvl="1"/>
            <a:r>
              <a:rPr lang="en-US"/>
              <a:t>heaps</a:t>
            </a:r>
          </a:p>
          <a:p>
            <a:r>
              <a:rPr lang="en-US"/>
              <a:t>we will analyze speed and space</a:t>
            </a:r>
          </a:p>
        </p:txBody>
      </p:sp>
    </p:spTree>
    <p:extLst>
      <p:ext uri="{BB962C8B-B14F-4D97-AF65-F5344CB8AC3E}">
        <p14:creationId xmlns:p14="http://schemas.microsoft.com/office/powerpoint/2010/main" val="4357172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6F411-635B-1BD2-EF72-DE03D06FF7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D23740F-B3F5-2465-2882-8C9027765E94}"/>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718565456"/>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fontScale="90000"/>
          </a:bodyPr>
          <a:lstStyle/>
          <a:p>
            <a:r>
              <a:rPr lang="en-US"/>
              <a:t>we will learn to choose the right data structure for the job</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fun </a:t>
            </a:r>
            <a:r>
              <a:rPr lang="en-US" err="1"/>
              <a:t>homeworks</a:t>
            </a:r>
            <a:r>
              <a:rPr lang="en-US"/>
              <a:t> (at least in my opinion) 🙂👍</a:t>
            </a:r>
          </a:p>
          <a:p>
            <a:pPr lvl="1"/>
            <a:r>
              <a:rPr lang="en-US"/>
              <a:t>Flip Book</a:t>
            </a:r>
          </a:p>
          <a:p>
            <a:pPr lvl="2"/>
            <a:r>
              <a:rPr lang="en-US"/>
              <a:t>array list of array lists of array lists of Vector2's</a:t>
            </a:r>
          </a:p>
          <a:p>
            <a:pPr lvl="1"/>
            <a:r>
              <a:rPr lang="en-US"/>
              <a:t>PostScript Interpreter</a:t>
            </a:r>
          </a:p>
          <a:p>
            <a:pPr lvl="2"/>
            <a:r>
              <a:rPr lang="en-US"/>
              <a:t>stack and hash table</a:t>
            </a:r>
          </a:p>
          <a:p>
            <a:pPr lvl="1"/>
            <a:r>
              <a:rPr lang="en-US"/>
              <a:t>Text Generator</a:t>
            </a:r>
          </a:p>
          <a:p>
            <a:pPr lvl="2"/>
            <a:r>
              <a:rPr lang="en-US"/>
              <a:t>hash table of hash tables</a:t>
            </a:r>
          </a:p>
          <a:p>
            <a:pPr lvl="1"/>
            <a:r>
              <a:rPr lang="en-US"/>
              <a:t>...</a:t>
            </a:r>
          </a:p>
        </p:txBody>
      </p:sp>
    </p:spTree>
    <p:extLst>
      <p:ext uri="{BB962C8B-B14F-4D97-AF65-F5344CB8AC3E}">
        <p14:creationId xmlns:p14="http://schemas.microsoft.com/office/powerpoint/2010/main" val="316603531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data structures</a:t>
            </a:r>
          </a:p>
        </p:txBody>
      </p:sp>
    </p:spTree>
    <p:extLst>
      <p:ext uri="{BB962C8B-B14F-4D97-AF65-F5344CB8AC3E}">
        <p14:creationId xmlns:p14="http://schemas.microsoft.com/office/powerpoint/2010/main" val="285900352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what is a data structure?</a:t>
            </a:r>
            <a:br>
              <a:rPr lang="en-US"/>
            </a:br>
            <a:r>
              <a:rPr lang="en-US"/>
              <a:t>why is a data structure?</a:t>
            </a:r>
          </a:p>
        </p:txBody>
      </p:sp>
    </p:spTree>
    <p:extLst>
      <p:ext uri="{BB962C8B-B14F-4D97-AF65-F5344CB8AC3E}">
        <p14:creationId xmlns:p14="http://schemas.microsoft.com/office/powerpoint/2010/main" val="340683852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a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organization, management, and storage format that is usually chosen for </a:t>
            </a:r>
            <a:r>
              <a:rPr lang="en-US" b="0" i="0" u="none" strike="noStrike">
                <a:solidFill>
                  <a:srgbClr val="3366CC"/>
                </a:solidFill>
                <a:effectLst/>
                <a:latin typeface="Arial" panose="020B0604020202020204" pitchFamily="34" charset="0"/>
                <a:hlinkClick r:id="rId4" tooltip="Efficiency"/>
              </a:rPr>
              <a:t>efficient</a:t>
            </a:r>
            <a:r>
              <a:rPr lang="en-US" b="0" i="0">
                <a:solidFill>
                  <a:srgbClr val="202122"/>
                </a:solidFill>
                <a:effectLst/>
                <a:latin typeface="Arial" panose="020B0604020202020204" pitchFamily="34" charset="0"/>
              </a:rPr>
              <a:t> </a:t>
            </a:r>
            <a:r>
              <a:rPr lang="en-US" b="0" i="0" u="none" strike="noStrike">
                <a:solidFill>
                  <a:srgbClr val="3366CC"/>
                </a:solidFill>
                <a:effectLst/>
                <a:latin typeface="Arial" panose="020B0604020202020204" pitchFamily="34" charset="0"/>
                <a:hlinkClick r:id="rId5" tooltip="Data access"/>
              </a:rPr>
              <a:t>access</a:t>
            </a:r>
            <a:r>
              <a:rPr lang="en-US" b="0" i="0">
                <a:solidFill>
                  <a:srgbClr val="202122"/>
                </a:solidFill>
                <a:effectLst/>
                <a:latin typeface="Arial" panose="020B0604020202020204" pitchFamily="34" charset="0"/>
              </a:rPr>
              <a:t> to data.</a:t>
            </a:r>
            <a:r>
              <a:rPr lang="en-US" b="0" i="0" u="none" strike="noStrike" baseline="30000">
                <a:solidFill>
                  <a:srgbClr val="3366CC"/>
                </a:solidFill>
                <a:effectLst/>
                <a:latin typeface="Arial" panose="020B0604020202020204" pitchFamily="34" charset="0"/>
                <a:hlinkClick r:id="rId6"/>
              </a:rPr>
              <a:t>[1]</a:t>
            </a:r>
            <a:r>
              <a:rPr lang="en-US" b="0" i="0" u="none" strike="noStrike" baseline="30000">
                <a:solidFill>
                  <a:srgbClr val="3366CC"/>
                </a:solidFill>
                <a:effectLst/>
                <a:latin typeface="Arial" panose="020B0604020202020204" pitchFamily="34" charset="0"/>
                <a:hlinkClick r:id="rId7"/>
              </a:rPr>
              <a:t>[2]</a:t>
            </a:r>
            <a:r>
              <a:rPr lang="en-US" b="0" i="0" u="none" strike="noStrike" baseline="30000">
                <a:solidFill>
                  <a:srgbClr val="3366CC"/>
                </a:solidFill>
                <a:effectLst/>
                <a:latin typeface="Arial" panose="020B0604020202020204" pitchFamily="34" charset="0"/>
                <a:hlinkClick r:id="rId8"/>
              </a:rPr>
              <a:t>[3]</a:t>
            </a:r>
            <a:r>
              <a:rPr lang="en-US" b="0" i="0">
                <a:solidFill>
                  <a:srgbClr val="202122"/>
                </a:solidFill>
                <a:effectLst/>
                <a:latin typeface="Arial" panose="020B0604020202020204" pitchFamily="34" charset="0"/>
              </a:rPr>
              <a:t> More precisely, a data structure is a collection of data values, the relationships among them, and the functions or operations that can be applied to the data,</a:t>
            </a:r>
            <a:r>
              <a:rPr lang="en-US" b="0" i="0" u="none" strike="noStrike" baseline="30000">
                <a:solidFill>
                  <a:srgbClr val="3366CC"/>
                </a:solidFill>
                <a:effectLst/>
                <a:latin typeface="Arial" panose="020B0604020202020204" pitchFamily="34" charset="0"/>
                <a:hlinkClick r:id="rId9"/>
              </a:rPr>
              <a:t>[4]</a:t>
            </a:r>
            <a:r>
              <a:rPr lang="en-US" b="0" i="0">
                <a:solidFill>
                  <a:srgbClr val="202122"/>
                </a:solidFill>
                <a:effectLst/>
                <a:latin typeface="Arial" panose="020B0604020202020204" pitchFamily="34" charset="0"/>
              </a:rPr>
              <a:t> i.e., it is an </a:t>
            </a:r>
            <a:r>
              <a:rPr lang="en-US" b="0" i="0" u="none" strike="noStrike">
                <a:solidFill>
                  <a:srgbClr val="3366CC"/>
                </a:solidFill>
                <a:effectLst/>
                <a:latin typeface="Arial" panose="020B0604020202020204" pitchFamily="34" charset="0"/>
                <a:hlinkClick r:id="rId10" tooltip="Algebraic structure"/>
              </a:rPr>
              <a:t>algebraic structure</a:t>
            </a:r>
            <a:r>
              <a:rPr lang="en-US" b="0" i="0">
                <a:solidFill>
                  <a:srgbClr val="202122"/>
                </a:solidFill>
                <a:effectLst/>
                <a:latin typeface="Arial" panose="020B0604020202020204" pitchFamily="34" charset="0"/>
              </a:rPr>
              <a:t> about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--Wikipedia</a:t>
            </a:r>
          </a:p>
        </p:txBody>
      </p:sp>
    </p:spTree>
    <p:extLst>
      <p:ext uri="{BB962C8B-B14F-4D97-AF65-F5344CB8AC3E}">
        <p14:creationId xmlns:p14="http://schemas.microsoft.com/office/powerpoint/2010/main" val="284497935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the organization and implementation of values and </a:t>
            </a:r>
            <a:r>
              <a:rPr lang="en-US" b="0" i="0" u="none" strike="noStrike">
                <a:solidFill>
                  <a:srgbClr val="3366CC"/>
                </a:solidFill>
                <a:effectLst/>
                <a:latin typeface="Arial" panose="020B0604020202020204" pitchFamily="34" charset="0"/>
                <a:hlinkClick r:id="rId3" tooltip="Information"/>
              </a:rPr>
              <a:t>information</a:t>
            </a:r>
            <a:r>
              <a:rPr lang="en-US" b="0" i="0">
                <a:solidFill>
                  <a:srgbClr val="202122"/>
                </a:solidFill>
                <a:effectLst/>
                <a:latin typeface="Arial" panose="020B0604020202020204" pitchFamily="34" charset="0"/>
              </a:rPr>
              <a:t>. In simple words, it is the way of organizing information in a computer so that it can be more easily understood and worked with. --Simple Wikipedia</a:t>
            </a:r>
          </a:p>
        </p:txBody>
      </p:sp>
    </p:spTree>
    <p:extLst>
      <p:ext uri="{BB962C8B-B14F-4D97-AF65-F5344CB8AC3E}">
        <p14:creationId xmlns:p14="http://schemas.microsoft.com/office/powerpoint/2010/main" val="152564767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a:solidFill>
                  <a:srgbClr val="202122"/>
                </a:solidFill>
                <a:latin typeface="Arial" panose="020B0604020202020204" pitchFamily="34" charset="0"/>
              </a:rPr>
              <a:t>A</a:t>
            </a:r>
            <a:r>
              <a:rPr lang="en-US" b="0" i="0">
                <a:solidFill>
                  <a:srgbClr val="202122"/>
                </a:solidFill>
                <a:effectLst/>
                <a:latin typeface="Arial" panose="020B0604020202020204" pitchFamily="34" charset="0"/>
              </a:rPr>
              <a:t>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is...a system for organizing and using information... It...make[s] information easier to understand and work with..</a:t>
            </a:r>
            <a:br>
              <a:rPr lang="en-US" b="0" i="0">
                <a:solidFill>
                  <a:srgbClr val="202122"/>
                </a:solidFill>
                <a:effectLst/>
                <a:latin typeface="Arial" panose="020B0604020202020204" pitchFamily="34" charset="0"/>
              </a:rPr>
            </a:br>
            <a:r>
              <a:rPr lang="en-US" b="0" i="0">
                <a:solidFill>
                  <a:srgbClr val="202122"/>
                </a:solidFill>
                <a:effectLst/>
                <a:latin typeface="Arial" panose="020B0604020202020204" pitchFamily="34" charset="0"/>
              </a:rPr>
              <a:t>--Simple Wikipedia, further simplified by ChatGPT</a:t>
            </a:r>
          </a:p>
        </p:txBody>
      </p:sp>
    </p:spTree>
    <p:extLst>
      <p:ext uri="{BB962C8B-B14F-4D97-AF65-F5344CB8AC3E}">
        <p14:creationId xmlns:p14="http://schemas.microsoft.com/office/powerpoint/2010/main" val="103857081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1">
                <a:solidFill>
                  <a:srgbClr val="202122"/>
                </a:solidFill>
                <a:latin typeface="Arial" panose="020B0604020202020204" pitchFamily="34" charset="0"/>
              </a:rPr>
              <a:t>data</a:t>
            </a:r>
            <a:r>
              <a:rPr lang="en-US">
                <a:solidFill>
                  <a:srgbClr val="202122"/>
                </a:solidFill>
                <a:latin typeface="Arial" panose="020B0604020202020204" pitchFamily="34" charset="0"/>
              </a:rPr>
              <a:t> means numbers (and letters)</a:t>
            </a:r>
            <a:endParaRPr lang="en-US" b="1">
              <a:solidFill>
                <a:srgbClr val="202122"/>
              </a:solidFill>
              <a:latin typeface="Arial" panose="020B0604020202020204" pitchFamily="34" charset="0"/>
            </a:endParaRPr>
          </a:p>
          <a:p>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organizes your data</a:t>
            </a:r>
          </a:p>
          <a:p>
            <a:pPr lvl="1"/>
            <a:r>
              <a:rPr lang="en-US">
                <a:solidFill>
                  <a:srgbClr val="202122"/>
                </a:solidFill>
                <a:latin typeface="Arial" panose="020B0604020202020204" pitchFamily="34" charset="0"/>
              </a:rPr>
              <a:t>f</a:t>
            </a:r>
            <a:r>
              <a:rPr lang="en-US" b="0" i="0">
                <a:solidFill>
                  <a:srgbClr val="202122"/>
                </a:solidFill>
                <a:effectLst/>
                <a:latin typeface="Arial" panose="020B0604020202020204" pitchFamily="34" charset="0"/>
              </a:rPr>
              <a:t>or a particular task...</a:t>
            </a:r>
          </a:p>
          <a:p>
            <a:pPr lvl="2"/>
            <a:r>
              <a:rPr lang="en-US" b="0" i="0">
                <a:solidFill>
                  <a:srgbClr val="202122"/>
                </a:solidFill>
                <a:effectLst/>
                <a:latin typeface="Arial" panose="020B0604020202020204" pitchFamily="34" charset="0"/>
              </a:rPr>
              <a:t>...a </a:t>
            </a:r>
            <a:r>
              <a:rPr lang="en-US" b="0" i="1">
                <a:solidFill>
                  <a:srgbClr val="202122"/>
                </a:solidFill>
                <a:effectLst/>
                <a:latin typeface="Arial" panose="020B0604020202020204" pitchFamily="34" charset="0"/>
              </a:rPr>
              <a:t>good</a:t>
            </a:r>
            <a:r>
              <a:rPr lang="en-US" b="0" i="0">
                <a:solidFill>
                  <a:srgbClr val="202122"/>
                </a:solidFill>
                <a:effectLst/>
                <a:latin typeface="Arial" panose="020B0604020202020204" pitchFamily="34" charset="0"/>
              </a:rPr>
              <a:t> data structure is...</a:t>
            </a:r>
          </a:p>
          <a:p>
            <a:pPr lvl="3"/>
            <a:r>
              <a:rPr lang="en-US" b="0" i="0">
                <a:solidFill>
                  <a:srgbClr val="202122"/>
                </a:solidFill>
                <a:effectLst/>
                <a:latin typeface="Arial" panose="020B0604020202020204" pitchFamily="34" charset="0"/>
              </a:rPr>
              <a:t>easy to work with (programmer time)</a:t>
            </a:r>
          </a:p>
          <a:p>
            <a:pPr lvl="3"/>
            <a:r>
              <a:rPr lang="en-US">
                <a:solidFill>
                  <a:srgbClr val="202122"/>
                </a:solidFill>
                <a:latin typeface="Arial" panose="020B0604020202020204" pitchFamily="34" charset="0"/>
              </a:rPr>
              <a:t>runs fast (runtime / user's time)</a:t>
            </a:r>
            <a:br>
              <a:rPr lang="en-US" b="0" i="0">
                <a:solidFill>
                  <a:srgbClr val="202122"/>
                </a:solidFill>
                <a:effectLst/>
                <a:latin typeface="Arial" panose="020B0604020202020204" pitchFamily="34" charset="0"/>
              </a:rPr>
            </a:br>
            <a:endParaRPr lang="en-US" b="0"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392602591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were array lists a good choice for implementing a Flip Book?</a:t>
            </a:r>
            <a:br>
              <a:rPr lang="en-US"/>
            </a:br>
            <a:br>
              <a:rPr lang="en-US"/>
            </a:br>
            <a:r>
              <a:rPr lang="en-US"/>
              <a:t>💭 (how) could you have done it with just arrays?</a:t>
            </a:r>
          </a:p>
        </p:txBody>
      </p:sp>
    </p:spTree>
    <p:extLst>
      <p:ext uri="{BB962C8B-B14F-4D97-AF65-F5344CB8AC3E}">
        <p14:creationId xmlns:p14="http://schemas.microsoft.com/office/powerpoint/2010/main" val="294818849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82ED4E-3111-27DB-6EC4-572E6BADB229}"/>
              </a:ext>
            </a:extLst>
          </p:cNvPr>
          <p:cNvSpPr>
            <a:spLocks noGrp="1"/>
          </p:cNvSpPr>
          <p:nvPr>
            <p:ph type="title"/>
          </p:nvPr>
        </p:nvSpPr>
        <p:spPr>
          <a:xfrm>
            <a:off x="457200" y="254916"/>
            <a:ext cx="8229600" cy="667168"/>
          </a:xfrm>
        </p:spPr>
        <p:txBody>
          <a:bodyPr/>
          <a:lstStyle/>
          <a:p>
            <a:r>
              <a:rPr lang="en-US"/>
              <a:t>we didn't know how many...</a:t>
            </a:r>
          </a:p>
        </p:txBody>
      </p:sp>
      <p:sp>
        <p:nvSpPr>
          <p:cNvPr id="4" name="Content Placeholder 3">
            <a:extLst>
              <a:ext uri="{FF2B5EF4-FFF2-40B4-BE49-F238E27FC236}">
                <a16:creationId xmlns:a16="http://schemas.microsoft.com/office/drawing/2014/main" id="{C5861243-FBAD-932B-C1DA-E502BE86B3B7}"/>
              </a:ext>
            </a:extLst>
          </p:cNvPr>
          <p:cNvSpPr>
            <a:spLocks noGrp="1"/>
          </p:cNvSpPr>
          <p:nvPr>
            <p:ph sz="quarter" idx="10"/>
          </p:nvPr>
        </p:nvSpPr>
        <p:spPr>
          <a:xfrm>
            <a:off x="457200" y="963337"/>
            <a:ext cx="8229600" cy="4080271"/>
          </a:xfrm>
        </p:spPr>
        <p:txBody>
          <a:bodyPr/>
          <a:lstStyle/>
          <a:p>
            <a:r>
              <a:rPr lang="en-US"/>
              <a:t>frames in each animation</a:t>
            </a:r>
          </a:p>
          <a:p>
            <a:r>
              <a:rPr lang="en-US"/>
              <a:t>strokes in each frame</a:t>
            </a:r>
          </a:p>
          <a:p>
            <a:r>
              <a:rPr lang="en-US"/>
              <a:t>points (Vector2's) in each stroke</a:t>
            </a:r>
          </a:p>
        </p:txBody>
      </p:sp>
    </p:spTree>
    <p:extLst>
      <p:ext uri="{BB962C8B-B14F-4D97-AF65-F5344CB8AC3E}">
        <p14:creationId xmlns:p14="http://schemas.microsoft.com/office/powerpoint/2010/main" val="182349086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r>
              <a:rPr lang="en-US"/>
              <a:t>"Alternative" 1: just use arrays, but resize them yourself when needed (essentially, implement the functionality of an array list without actually having a class)</a:t>
            </a:r>
          </a:p>
        </p:txBody>
      </p:sp>
    </p:spTree>
    <p:extLst>
      <p:ext uri="{BB962C8B-B14F-4D97-AF65-F5344CB8AC3E}">
        <p14:creationId xmlns:p14="http://schemas.microsoft.com/office/powerpoint/2010/main" val="425307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2C6A9-D660-E1F7-46C0-7A97A91B64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6C2CD4-65D3-FA83-7414-ADAB2EE482CC}"/>
              </a:ext>
            </a:extLst>
          </p:cNvPr>
          <p:cNvSpPr>
            <a:spLocks noGrp="1"/>
          </p:cNvSpPr>
          <p:nvPr>
            <p:ph type="title"/>
          </p:nvPr>
        </p:nvSpPr>
        <p:spPr/>
        <p:txBody>
          <a:bodyPr/>
          <a:lstStyle/>
          <a:p>
            <a:r>
              <a:rPr lang="en-US">
                <a:effectLst/>
              </a:rPr>
              <a:t>cannot be resolved to a variable</a:t>
            </a:r>
            <a:endParaRPr lang="en-US"/>
          </a:p>
        </p:txBody>
      </p:sp>
      <p:sp>
        <p:nvSpPr>
          <p:cNvPr id="12" name="TextBox 11">
            <a:extLst>
              <a:ext uri="{FF2B5EF4-FFF2-40B4-BE49-F238E27FC236}">
                <a16:creationId xmlns:a16="http://schemas.microsoft.com/office/drawing/2014/main" id="{C34600BF-9ED0-69F2-C1F2-74B410DFB916}"/>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Compile Error:</a:t>
            </a:r>
            <a:r>
              <a:rPr lang="en-US">
                <a:highlight>
                  <a:srgbClr val="FFFF00"/>
                </a:highlight>
                <a:latin typeface="Consolas"/>
              </a:rPr>
              <a:t> f</a:t>
            </a:r>
            <a:r>
              <a:rPr lang="en-US">
                <a:highlight>
                  <a:srgbClr val="FFFF00"/>
                </a:highlight>
                <a:latin typeface="Consolas" panose="020B0609020204030204" pitchFamily="49" charset="0"/>
                <a:cs typeface="Consolas" panose="020B0609020204030204" pitchFamily="49" charset="0"/>
              </a:rPr>
              <a:t>oo </a:t>
            </a:r>
            <a:r>
              <a:rPr lang="en-US">
                <a:effectLst/>
                <a:highlight>
                  <a:srgbClr val="FFFF00"/>
                </a:highlight>
                <a:latin typeface="Consolas" panose="020B0609020204030204" pitchFamily="49" charset="0"/>
                <a:cs typeface="Consolas" panose="020B0609020204030204" pitchFamily="49" charset="0"/>
              </a:rPr>
              <a:t>cannot be resolved to a variable</a:t>
            </a:r>
            <a:endParaRPr lang="en-US">
              <a:highlight>
                <a:srgbClr val="FFFF00"/>
              </a:highlight>
              <a:latin typeface="Consolas" panose="020B0609020204030204" pitchFamily="49" charset="0"/>
              <a:cs typeface="Consolas" panose="020B0609020204030204" pitchFamily="49" charset="0"/>
            </a:endParaRPr>
          </a:p>
          <a:p>
            <a:pPr lvl="0"/>
            <a:endParaRPr lang="en-US">
              <a:solidFill>
                <a:srgbClr val="0000FF"/>
              </a:solidFill>
              <a:highlight>
                <a:srgbClr val="FFFF00"/>
              </a:highlight>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PRINT(foo);</a:t>
            </a:r>
          </a:p>
          <a:p>
            <a:pPr lvl="0"/>
            <a:r>
              <a:rPr lang="en-US">
                <a:latin typeface="Consolas"/>
              </a:rPr>
              <a:t>    }</a:t>
            </a:r>
          </a:p>
          <a:p>
            <a:pPr lvl="0"/>
            <a:r>
              <a:rPr lang="en-US">
                <a:latin typeface="Consolas"/>
              </a:rPr>
              <a:t>}</a:t>
            </a:r>
          </a:p>
          <a:p>
            <a:pPr lvl="0"/>
            <a:endParaRPr lang="en-US">
              <a:latin typeface="Consolas"/>
            </a:endParaRPr>
          </a:p>
        </p:txBody>
      </p:sp>
    </p:spTree>
    <p:extLst>
      <p:ext uri="{BB962C8B-B14F-4D97-AF65-F5344CB8AC3E}">
        <p14:creationId xmlns:p14="http://schemas.microsoft.com/office/powerpoint/2010/main" val="169126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pPr algn="l"/>
            <a:r>
              <a:rPr lang="en-US"/>
              <a:t>"Alternative" 2:</a:t>
            </a:r>
            <a:br>
              <a:rPr lang="en-US"/>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~30,000,000 elements</a:t>
            </a:r>
            <a:br>
              <a:rPr lang="en-US"/>
            </a:br>
            <a:r>
              <a:rPr lang="en-US" sz="2000">
                <a:solidFill>
                  <a:srgbClr val="000080"/>
                </a:solidFill>
                <a:latin typeface="+mj-lt"/>
              </a:rPr>
              <a:t>Vector2</a:t>
            </a:r>
            <a:r>
              <a:rPr lang="en-US" sz="2000">
                <a:latin typeface="+mj-lt"/>
              </a:rPr>
              <a:t>[][][] animation = </a:t>
            </a:r>
            <a:r>
              <a:rPr lang="en-US" sz="2000">
                <a:solidFill>
                  <a:srgbClr val="0000FF"/>
                </a:solidFill>
                <a:latin typeface="+mj-lt"/>
              </a:rPr>
              <a:t>new</a:t>
            </a:r>
            <a:r>
              <a:rPr lang="en-US" sz="2000">
                <a:latin typeface="+mj-lt"/>
              </a:rPr>
              <a:t> </a:t>
            </a:r>
            <a:r>
              <a:rPr lang="en-US" sz="2000">
                <a:solidFill>
                  <a:srgbClr val="000080"/>
                </a:solidFill>
                <a:latin typeface="+mj-lt"/>
              </a:rPr>
              <a:t>Vector2</a:t>
            </a:r>
            <a:r>
              <a:rPr lang="en-US" sz="2000">
                <a:latin typeface="+mj-lt"/>
              </a:rPr>
              <a:t>[</a:t>
            </a:r>
            <a:r>
              <a:rPr lang="en-US" sz="2000">
                <a:solidFill>
                  <a:srgbClr val="0CB5B5"/>
                </a:solidFill>
                <a:latin typeface="+mj-lt"/>
              </a:rPr>
              <a:t>64</a:t>
            </a:r>
            <a:r>
              <a:rPr lang="en-US" sz="2000">
                <a:latin typeface="+mj-lt"/>
              </a:rPr>
              <a:t>][</a:t>
            </a:r>
            <a:r>
              <a:rPr lang="en-US" sz="2000">
                <a:solidFill>
                  <a:srgbClr val="0CB5B5"/>
                </a:solidFill>
                <a:latin typeface="+mj-lt"/>
              </a:rPr>
              <a:t>512</a:t>
            </a:r>
            <a:r>
              <a:rPr lang="en-US" sz="2000">
                <a:latin typeface="+mj-lt"/>
              </a:rPr>
              <a:t>][</a:t>
            </a:r>
            <a:r>
              <a:rPr lang="en-US" sz="2000">
                <a:solidFill>
                  <a:srgbClr val="0CB5B5"/>
                </a:solidFill>
                <a:latin typeface="+mj-lt"/>
              </a:rPr>
              <a:t>1024</a:t>
            </a:r>
            <a:r>
              <a:rPr lang="en-US" sz="2000">
                <a:latin typeface="+mj-lt"/>
              </a:rPr>
              <a:t>];</a:t>
            </a:r>
            <a:br>
              <a:rPr lang="en-US" sz="2000">
                <a:latin typeface="+mj-lt"/>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need all these counter variables</a:t>
            </a:r>
            <a:b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can't just call .size() like before!</a:t>
            </a:r>
            <a:br>
              <a:rPr lang="en-US" sz="2000">
                <a:latin typeface="+mj-lt"/>
              </a:rPr>
            </a:br>
            <a:r>
              <a:rPr lang="en-US" sz="2000">
                <a:solidFill>
                  <a:srgbClr val="000080"/>
                </a:solidFill>
                <a:latin typeface="+mj-lt"/>
              </a:rPr>
              <a:t>int</a:t>
            </a:r>
            <a:r>
              <a:rPr lang="en-US" sz="2000">
                <a:latin typeface="+mj-lt"/>
              </a:rPr>
              <a:t> </a:t>
            </a:r>
            <a:r>
              <a:rPr lang="en-US" sz="2000" err="1">
                <a:latin typeface="+mj-lt"/>
              </a:rPr>
              <a:t>numFrames</a:t>
            </a:r>
            <a:r>
              <a:rPr lang="en-US" sz="2000">
                <a:latin typeface="+mj-lt"/>
              </a:rPr>
              <a:t> = </a:t>
            </a:r>
            <a:r>
              <a:rPr lang="en-US" sz="2000">
                <a:solidFill>
                  <a:srgbClr val="0CB5B5"/>
                </a:solidFill>
                <a:latin typeface="+mj-lt"/>
              </a:rPr>
              <a:t>0</a:t>
            </a:r>
            <a:r>
              <a:rPr lang="en-US" sz="2000">
                <a:latin typeface="+mj-lt"/>
              </a:rPr>
              <a:t>;</a:t>
            </a:r>
            <a:br>
              <a:rPr lang="en-US" sz="2000">
                <a:latin typeface="+mj-lt"/>
              </a:rPr>
            </a:br>
            <a:r>
              <a:rPr lang="en-US" sz="2000">
                <a:solidFill>
                  <a:srgbClr val="000080"/>
                </a:solidFill>
                <a:latin typeface="+mj-lt"/>
              </a:rPr>
              <a:t>int</a:t>
            </a:r>
            <a:r>
              <a:rPr lang="en-US" sz="2000">
                <a:latin typeface="+mj-lt"/>
              </a:rPr>
              <a:t>[] </a:t>
            </a:r>
            <a:r>
              <a:rPr lang="en-US" sz="2000" err="1">
                <a:latin typeface="+mj-lt"/>
              </a:rPr>
              <a:t>numStrokes</a:t>
            </a:r>
            <a:r>
              <a:rPr lang="en-US" sz="2000">
                <a:latin typeface="+mj-lt"/>
              </a:rPr>
              <a:t> = ...;</a:t>
            </a:r>
            <a:br>
              <a:rPr lang="en-US" sz="2000">
                <a:latin typeface="+mj-lt"/>
              </a:rPr>
            </a:br>
            <a:r>
              <a:rPr lang="en-US" sz="2000">
                <a:solidFill>
                  <a:srgbClr val="000080"/>
                </a:solidFill>
                <a:latin typeface="+mj-lt"/>
              </a:rPr>
              <a:t>int</a:t>
            </a:r>
            <a:r>
              <a:rPr lang="en-US" sz="2000">
                <a:latin typeface="+mj-lt"/>
              </a:rPr>
              <a:t>[][] </a:t>
            </a:r>
            <a:r>
              <a:rPr lang="en-US" sz="2000" err="1">
                <a:latin typeface="+mj-lt"/>
              </a:rPr>
              <a:t>numPoints</a:t>
            </a:r>
            <a:r>
              <a:rPr lang="en-US" sz="2000">
                <a:latin typeface="+mj-lt"/>
              </a:rPr>
              <a:t> = ...;</a:t>
            </a:r>
            <a:endParaRPr lang="en-US">
              <a:latin typeface="+mj-lt"/>
            </a:endParaRPr>
          </a:p>
        </p:txBody>
      </p:sp>
    </p:spTree>
    <p:extLst>
      <p:ext uri="{BB962C8B-B14F-4D97-AF65-F5344CB8AC3E}">
        <p14:creationId xmlns:p14="http://schemas.microsoft.com/office/powerpoint/2010/main" val="191926020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416399602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7A92B1-B01C-18A2-E92D-BD1A8712726B}"/>
              </a:ext>
            </a:extLst>
          </p:cNvPr>
          <p:cNvSpPr/>
          <p:nvPr/>
        </p:nvSpPr>
        <p:spPr>
          <a:xfrm>
            <a:off x="3329136" y="725180"/>
            <a:ext cx="113355" cy="4163920"/>
          </a:xfrm>
          <a:prstGeom prst="rect">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A8CF215-ADB3-7123-C70D-1B363029B144}"/>
              </a:ext>
            </a:extLst>
          </p:cNvPr>
          <p:cNvSpPr txBox="1"/>
          <p:nvPr/>
        </p:nvSpPr>
        <p:spPr>
          <a:xfrm>
            <a:off x="2557421" y="126749"/>
            <a:ext cx="1656784" cy="523220"/>
          </a:xfrm>
          <a:prstGeom prst="rect">
            <a:avLst/>
          </a:prstGeom>
          <a:noFill/>
        </p:spPr>
        <p:txBody>
          <a:bodyPr wrap="square" rtlCol="0">
            <a:spAutoFit/>
          </a:bodyPr>
          <a:lstStyle/>
          <a:p>
            <a:pPr algn="ctr"/>
            <a:r>
              <a:rPr lang="en-US" sz="2800">
                <a:solidFill>
                  <a:schemeClr val="accent6">
                    <a:lumMod val="50000"/>
                  </a:schemeClr>
                </a:solidFill>
              </a:rPr>
              <a:t>interface</a:t>
            </a:r>
          </a:p>
        </p:txBody>
      </p:sp>
      <p:sp>
        <p:nvSpPr>
          <p:cNvPr id="5" name="TextBox 4">
            <a:extLst>
              <a:ext uri="{FF2B5EF4-FFF2-40B4-BE49-F238E27FC236}">
                <a16:creationId xmlns:a16="http://schemas.microsoft.com/office/drawing/2014/main" id="{30625837-5A1D-E510-BCAF-30BAE26CA396}"/>
              </a:ext>
            </a:extLst>
          </p:cNvPr>
          <p:cNvSpPr txBox="1"/>
          <p:nvPr/>
        </p:nvSpPr>
        <p:spPr>
          <a:xfrm>
            <a:off x="556602" y="2204823"/>
            <a:ext cx="2381061" cy="584775"/>
          </a:xfrm>
          <a:prstGeom prst="rect">
            <a:avLst/>
          </a:prstGeom>
          <a:noFill/>
        </p:spPr>
        <p:txBody>
          <a:bodyPr wrap="square" rtlCol="0">
            <a:spAutoFit/>
          </a:bodyPr>
          <a:lstStyle/>
          <a:p>
            <a:r>
              <a:rPr lang="en-US" sz="3200"/>
              <a:t>your state</a:t>
            </a:r>
          </a:p>
        </p:txBody>
      </p:sp>
      <p:sp>
        <p:nvSpPr>
          <p:cNvPr id="6" name="TextBox 5">
            <a:extLst>
              <a:ext uri="{FF2B5EF4-FFF2-40B4-BE49-F238E27FC236}">
                <a16:creationId xmlns:a16="http://schemas.microsoft.com/office/drawing/2014/main" id="{A16038A0-0727-D3D9-7E96-83B662A2B011}"/>
              </a:ext>
            </a:extLst>
          </p:cNvPr>
          <p:cNvSpPr txBox="1"/>
          <p:nvPr/>
        </p:nvSpPr>
        <p:spPr>
          <a:xfrm>
            <a:off x="3911097" y="2094696"/>
            <a:ext cx="4970352" cy="954107"/>
          </a:xfrm>
          <a:prstGeom prst="rect">
            <a:avLst/>
          </a:prstGeom>
          <a:noFill/>
        </p:spPr>
        <p:txBody>
          <a:bodyPr wrap="square" rtlCol="0">
            <a:spAutoFit/>
          </a:bodyPr>
          <a:lstStyle/>
          <a:p>
            <a:pPr algn="ctr"/>
            <a:r>
              <a:rPr lang="en-US" sz="2800" err="1">
                <a:latin typeface="+mj-lt"/>
              </a:rPr>
              <a:t>ArrayList</a:t>
            </a:r>
            <a:r>
              <a:rPr lang="en-US" sz="2800">
                <a:latin typeface="+mj-lt"/>
              </a:rPr>
              <a:t>&lt;</a:t>
            </a:r>
            <a:r>
              <a:rPr lang="en-US" sz="2800" err="1">
                <a:latin typeface="+mj-lt"/>
              </a:rPr>
              <a:t>ElementType</a:t>
            </a:r>
            <a:r>
              <a:rPr lang="en-US" sz="2800">
                <a:latin typeface="+mj-lt"/>
              </a:rPr>
              <a:t>&gt;'s</a:t>
            </a:r>
          </a:p>
          <a:p>
            <a:pPr algn="ctr"/>
            <a:r>
              <a:rPr lang="en-US" sz="2800"/>
              <a:t>state</a:t>
            </a:r>
          </a:p>
        </p:txBody>
      </p:sp>
      <p:cxnSp>
        <p:nvCxnSpPr>
          <p:cNvPr id="8" name="Straight Arrow Connector 7">
            <a:extLst>
              <a:ext uri="{FF2B5EF4-FFF2-40B4-BE49-F238E27FC236}">
                <a16:creationId xmlns:a16="http://schemas.microsoft.com/office/drawing/2014/main" id="{CE0866F3-32D5-3FD7-81A7-4841454F63C1}"/>
              </a:ext>
            </a:extLst>
          </p:cNvPr>
          <p:cNvCxnSpPr/>
          <p:nvPr/>
        </p:nvCxnSpPr>
        <p:spPr>
          <a:xfrm>
            <a:off x="2657009" y="1638677"/>
            <a:ext cx="1457608" cy="0"/>
          </a:xfrm>
          <a:prstGeom prst="straightConnector1">
            <a:avLst/>
          </a:prstGeom>
          <a:ln w="76200">
            <a:solidFill>
              <a:schemeClr val="accent6"/>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9" name="TextBox 8">
            <a:extLst>
              <a:ext uri="{FF2B5EF4-FFF2-40B4-BE49-F238E27FC236}">
                <a16:creationId xmlns:a16="http://schemas.microsoft.com/office/drawing/2014/main" id="{4D7B2901-D9F4-65D5-3630-71FAAA194502}"/>
              </a:ext>
            </a:extLst>
          </p:cNvPr>
          <p:cNvSpPr txBox="1"/>
          <p:nvPr/>
        </p:nvSpPr>
        <p:spPr>
          <a:xfrm>
            <a:off x="3621385" y="1077362"/>
            <a:ext cx="4227969" cy="400110"/>
          </a:xfrm>
          <a:prstGeom prst="rect">
            <a:avLst/>
          </a:prstGeom>
          <a:noFill/>
        </p:spPr>
        <p:txBody>
          <a:bodyPr wrap="square" rtlCol="0">
            <a:spAutoFit/>
          </a:bodyPr>
          <a:lstStyle/>
          <a:p>
            <a:r>
              <a:rPr lang="en-US" sz="2000">
                <a:solidFill>
                  <a:schemeClr val="accent6"/>
                </a:solidFill>
                <a:latin typeface="+mj-lt"/>
              </a:rPr>
              <a:t>add, get, set, remove, ...</a:t>
            </a:r>
          </a:p>
        </p:txBody>
      </p:sp>
    </p:spTree>
    <p:extLst>
      <p:ext uri="{BB962C8B-B14F-4D97-AF65-F5344CB8AC3E}">
        <p14:creationId xmlns:p14="http://schemas.microsoft.com/office/powerpoint/2010/main" val="377879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About Hawai'i's Intertidal and the OPIHI Program - OPIHI">
            <a:extLst>
              <a:ext uri="{FF2B5EF4-FFF2-40B4-BE49-F238E27FC236}">
                <a16:creationId xmlns:a16="http://schemas.microsoft.com/office/drawing/2014/main" id="{B2602268-D620-03E6-493F-986D6F6E70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750" y="1485900"/>
            <a:ext cx="374650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05345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ransport Proteins: Definition, Types, Functions, &amp; Examples">
            <a:extLst>
              <a:ext uri="{FF2B5EF4-FFF2-40B4-BE49-F238E27FC236}">
                <a16:creationId xmlns:a16="http://schemas.microsoft.com/office/drawing/2014/main" id="{47510F15-4AD1-CFD6-22B3-3A4366D77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50" y="0"/>
            <a:ext cx="74787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21103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interface</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a data structure's </a:t>
            </a:r>
            <a:r>
              <a:rPr lang="en-US" b="1" i="0">
                <a:solidFill>
                  <a:srgbClr val="202122"/>
                </a:solidFill>
                <a:effectLst/>
                <a:latin typeface="Arial" panose="020B0604020202020204" pitchFamily="34" charset="0"/>
              </a:rPr>
              <a:t>interfa</a:t>
            </a:r>
            <a:r>
              <a:rPr lang="en-US" b="1">
                <a:solidFill>
                  <a:srgbClr val="202122"/>
                </a:solidFill>
                <a:latin typeface="Arial" panose="020B0604020202020204" pitchFamily="34" charset="0"/>
              </a:rPr>
              <a:t>ce</a:t>
            </a:r>
            <a:r>
              <a:rPr lang="en-US">
                <a:solidFill>
                  <a:srgbClr val="202122"/>
                </a:solidFill>
                <a:latin typeface="Arial" panose="020B0604020202020204" pitchFamily="34" charset="0"/>
              </a:rPr>
              <a:t> (</a:t>
            </a:r>
            <a:r>
              <a:rPr lang="en-US" b="1">
                <a:solidFill>
                  <a:srgbClr val="202122"/>
                </a:solidFill>
                <a:latin typeface="Arial" panose="020B0604020202020204" pitchFamily="34" charset="0"/>
              </a:rPr>
              <a:t>API</a:t>
            </a:r>
            <a:r>
              <a:rPr lang="en-US">
                <a:solidFill>
                  <a:srgbClr val="202122"/>
                </a:solidFill>
                <a:latin typeface="Arial" panose="020B0604020202020204" pitchFamily="34" charset="0"/>
              </a:rPr>
              <a:t>) or </a:t>
            </a:r>
            <a:r>
              <a:rPr lang="en-US" b="1">
                <a:solidFill>
                  <a:srgbClr val="202122"/>
                </a:solidFill>
                <a:latin typeface="Arial" panose="020B0604020202020204" pitchFamily="34" charset="0"/>
              </a:rPr>
              <a:t>abstract data type</a:t>
            </a:r>
            <a:r>
              <a:rPr lang="en-US">
                <a:solidFill>
                  <a:srgbClr val="202122"/>
                </a:solidFill>
                <a:latin typeface="Arial" panose="020B0604020202020204" pitchFamily="34" charset="0"/>
              </a:rPr>
              <a:t> is a set of functions a data structure must have</a:t>
            </a:r>
          </a:p>
          <a:p>
            <a:pPr lvl="1"/>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list</a:t>
            </a:r>
            <a:r>
              <a:rPr lang="en-US">
                <a:solidFill>
                  <a:srgbClr val="202122"/>
                </a:solidFill>
                <a:latin typeface="Arial" panose="020B0604020202020204" pitchFamily="34" charset="0"/>
              </a:rPr>
              <a:t> has...</a:t>
            </a:r>
          </a:p>
          <a:p>
            <a:pPr lvl="2"/>
            <a:r>
              <a:rPr lang="en-US" b="1" i="0">
                <a:solidFill>
                  <a:srgbClr val="202122"/>
                </a:solidFill>
                <a:effectLst/>
                <a:latin typeface="Arial" panose="020B0604020202020204" pitchFamily="34" charset="0"/>
              </a:rPr>
              <a:t>get</a:t>
            </a:r>
            <a:endParaRPr lang="en-US" b="1">
              <a:solidFill>
                <a:srgbClr val="202122"/>
              </a:solidFill>
              <a:latin typeface="Arial" panose="020B0604020202020204" pitchFamily="34" charset="0"/>
            </a:endParaRPr>
          </a:p>
          <a:p>
            <a:pPr lvl="2"/>
            <a:r>
              <a:rPr lang="en-US" b="1">
                <a:solidFill>
                  <a:srgbClr val="202122"/>
                </a:solidFill>
                <a:latin typeface="Arial" panose="020B0604020202020204" pitchFamily="34" charset="0"/>
              </a:rPr>
              <a:t>set</a:t>
            </a:r>
          </a:p>
          <a:p>
            <a:pPr lvl="2"/>
            <a:r>
              <a:rPr lang="en-US" b="1">
                <a:solidFill>
                  <a:srgbClr val="202122"/>
                </a:solidFill>
                <a:latin typeface="Arial" panose="020B0604020202020204" pitchFamily="34" charset="0"/>
              </a:rPr>
              <a:t>add</a:t>
            </a:r>
          </a:p>
          <a:p>
            <a:pPr lvl="2"/>
            <a:r>
              <a:rPr lang="en-US" b="1">
                <a:solidFill>
                  <a:srgbClr val="202122"/>
                </a:solidFill>
                <a:latin typeface="Arial" panose="020B0604020202020204" pitchFamily="34" charset="0"/>
              </a:rPr>
              <a:t>remove</a:t>
            </a:r>
          </a:p>
          <a:p>
            <a:pPr lvl="2"/>
            <a:r>
              <a:rPr lang="en-US">
                <a:solidFill>
                  <a:srgbClr val="202122"/>
                </a:solidFill>
                <a:latin typeface="Arial" panose="020B0604020202020204" pitchFamily="34" charset="0"/>
              </a:rPr>
              <a:t>etc.</a:t>
            </a:r>
          </a:p>
          <a:p>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data structure</a:t>
            </a:r>
            <a:r>
              <a:rPr lang="en-US">
                <a:solidFill>
                  <a:srgbClr val="202122"/>
                </a:solidFill>
                <a:latin typeface="Arial" panose="020B0604020202020204" pitchFamily="34" charset="0"/>
              </a:rPr>
              <a:t> is a specific </a:t>
            </a:r>
            <a:r>
              <a:rPr lang="en-US" b="1">
                <a:solidFill>
                  <a:srgbClr val="202122"/>
                </a:solidFill>
                <a:latin typeface="Arial" panose="020B0604020202020204" pitchFamily="34" charset="0"/>
              </a:rPr>
              <a:t>implementation </a:t>
            </a:r>
            <a:r>
              <a:rPr lang="en-US">
                <a:solidFill>
                  <a:srgbClr val="202122"/>
                </a:solidFill>
                <a:latin typeface="Arial" panose="020B0604020202020204" pitchFamily="34" charset="0"/>
              </a:rPr>
              <a:t>(code  that does the thing)</a:t>
            </a:r>
            <a:br>
              <a:rPr lang="en-US">
                <a:solidFill>
                  <a:srgbClr val="202122"/>
                </a:solidFill>
                <a:latin typeface="Arial" panose="020B0604020202020204" pitchFamily="34" charset="0"/>
              </a:rPr>
            </a:br>
            <a:r>
              <a:rPr lang="en-US">
                <a:solidFill>
                  <a:srgbClr val="202122"/>
                </a:solidFill>
                <a:latin typeface="Arial" panose="020B0604020202020204" pitchFamily="34" charset="0"/>
              </a:rPr>
              <a:t>of that interface</a:t>
            </a:r>
          </a:p>
          <a:p>
            <a:pPr lvl="1"/>
            <a:r>
              <a:rPr lang="en-US">
                <a:solidFill>
                  <a:srgbClr val="202122"/>
                </a:solidFill>
                <a:latin typeface="Arial" panose="020B0604020202020204" pitchFamily="34" charset="0"/>
              </a:rPr>
              <a:t>an </a:t>
            </a:r>
            <a:r>
              <a:rPr lang="en-US" b="1">
                <a:solidFill>
                  <a:srgbClr val="202122"/>
                </a:solidFill>
                <a:latin typeface="Arial" panose="020B0604020202020204" pitchFamily="34" charset="0"/>
              </a:rPr>
              <a:t>array list</a:t>
            </a:r>
            <a:r>
              <a:rPr lang="en-US">
                <a:solidFill>
                  <a:srgbClr val="202122"/>
                </a:solidFill>
                <a:latin typeface="Arial" panose="020B0604020202020204" pitchFamily="34" charset="0"/>
              </a:rPr>
              <a:t> implements the list interface using an array</a:t>
            </a:r>
          </a:p>
          <a:p>
            <a:pPr lvl="1"/>
            <a:r>
              <a:rPr lang="en-US" i="0">
                <a:solidFill>
                  <a:srgbClr val="202122"/>
                </a:solidFill>
                <a:effectLst/>
                <a:latin typeface="Arial" panose="020B0604020202020204" pitchFamily="34" charset="0"/>
              </a:rPr>
              <a:t>🔮 a </a:t>
            </a:r>
            <a:r>
              <a:rPr lang="en-US" b="1">
                <a:solidFill>
                  <a:srgbClr val="202122"/>
                </a:solidFill>
                <a:latin typeface="Arial" panose="020B0604020202020204" pitchFamily="34" charset="0"/>
              </a:rPr>
              <a:t>linked list</a:t>
            </a:r>
            <a:r>
              <a:rPr lang="en-US">
                <a:solidFill>
                  <a:srgbClr val="202122"/>
                </a:solidFill>
                <a:latin typeface="Arial" panose="020B0604020202020204" pitchFamily="34" charset="0"/>
              </a:rPr>
              <a:t> implements a list using nodes that refer to nodes</a:t>
            </a:r>
            <a:endParaRPr lang="en-US"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186681067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0C0887-2FFA-5DB0-F1C8-CAB1B7DCA301}"/>
              </a:ext>
            </a:extLst>
          </p:cNvPr>
          <p:cNvSpPr>
            <a:spLocks noGrp="1"/>
          </p:cNvSpPr>
          <p:nvPr>
            <p:ph type="title"/>
          </p:nvPr>
        </p:nvSpPr>
        <p:spPr/>
        <p:txBody>
          <a:bodyPr/>
          <a:lstStyle/>
          <a:p>
            <a:r>
              <a:rPr lang="en-US"/>
              <a:t>you can get (very) formal about this</a:t>
            </a:r>
          </a:p>
        </p:txBody>
      </p:sp>
      <p:sp>
        <p:nvSpPr>
          <p:cNvPr id="5" name="Content Placeholder 4">
            <a:extLst>
              <a:ext uri="{FF2B5EF4-FFF2-40B4-BE49-F238E27FC236}">
                <a16:creationId xmlns:a16="http://schemas.microsoft.com/office/drawing/2014/main" id="{779D0D7D-97DF-B599-1084-879F1AD7A6F8}"/>
              </a:ext>
            </a:extLst>
          </p:cNvPr>
          <p:cNvSpPr>
            <a:spLocks noGrp="1"/>
          </p:cNvSpPr>
          <p:nvPr>
            <p:ph sz="quarter" idx="10"/>
          </p:nvPr>
        </p:nvSpPr>
        <p:spPr/>
        <p:txBody>
          <a:bodyPr>
            <a:noAutofit/>
          </a:bodyPr>
          <a:lstStyle/>
          <a:p>
            <a:pPr algn="l"/>
            <a:r>
              <a:rPr lang="en-US" sz="1400" b="0" i="0" u="none" strike="noStrike">
                <a:solidFill>
                  <a:schemeClr val="bg2"/>
                </a:solidFill>
                <a:effectLst/>
                <a:latin typeface="Arial" panose="020B0604020202020204" pitchFamily="34" charset="0"/>
              </a:rPr>
              <a:t>The abstract list type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with elements of some type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 </a:t>
            </a:r>
            <a:r>
              <a:rPr lang="en-US" sz="1400" b="0" i="0" u="none" strike="noStrike">
                <a:solidFill>
                  <a:schemeClr val="bg2"/>
                </a:solidFill>
                <a:effectLst/>
                <a:latin typeface="Arial" panose="020B0604020202020204" pitchFamily="34" charset="0"/>
                <a:hlinkClick r:id="rId2" tooltip="Type polymorphism">
                  <a:extLst>
                    <a:ext uri="{A12FA001-AC4F-418D-AE19-62706E023703}">
                      <ahyp:hlinkClr xmlns:ahyp="http://schemas.microsoft.com/office/drawing/2018/hyperlinkcolor" val="tx"/>
                    </a:ext>
                  </a:extLst>
                </a:hlinkClick>
              </a:rPr>
              <a:t>monomorphic</a:t>
            </a:r>
            <a:r>
              <a:rPr lang="en-US" sz="1400" b="0" i="0" u="none" strike="noStrike">
                <a:solidFill>
                  <a:schemeClr val="bg2"/>
                </a:solidFill>
                <a:effectLst/>
                <a:latin typeface="Arial" panose="020B0604020202020204" pitchFamily="34" charset="0"/>
              </a:rPr>
              <a:t> list) is defined by the following functions:</a:t>
            </a:r>
          </a:p>
          <a:p>
            <a:pPr lvl="1"/>
            <a:r>
              <a:rPr lang="en-US" sz="1400">
                <a:solidFill>
                  <a:schemeClr val="bg2"/>
                </a:solidFill>
              </a:rPr>
              <a:t>nil: ()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first: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with the axioms</a:t>
            </a:r>
          </a:p>
          <a:p>
            <a:pPr lvl="1"/>
            <a:r>
              <a:rPr lang="en-US" sz="1400">
                <a:solidFill>
                  <a:schemeClr val="bg2"/>
                </a:solidFill>
              </a:rPr>
              <a:t>first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for any element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and any list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It is implicit that</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cons (</a:t>
            </a:r>
            <a:r>
              <a:rPr lang="en-US" sz="1400" i="1">
                <a:solidFill>
                  <a:schemeClr val="bg2"/>
                </a:solidFill>
                <a:effectLst/>
              </a:rPr>
              <a:t>e</a:t>
            </a:r>
            <a:r>
              <a:rPr lang="en-US" sz="1400" baseline="-25000">
                <a:solidFill>
                  <a:schemeClr val="bg2"/>
                </a:solidFill>
                <a:effectLst/>
              </a:rPr>
              <a:t>1</a:t>
            </a:r>
            <a:r>
              <a:rPr lang="en-US" sz="1400">
                <a:solidFill>
                  <a:schemeClr val="bg2"/>
                </a:solidFill>
              </a:rPr>
              <a:t>, </a:t>
            </a:r>
            <a:r>
              <a:rPr lang="en-US" sz="1400" i="1">
                <a:solidFill>
                  <a:schemeClr val="bg2"/>
                </a:solidFill>
                <a:effectLst/>
              </a:rPr>
              <a:t>l</a:t>
            </a:r>
            <a:r>
              <a:rPr lang="en-US" sz="1400" baseline="-25000">
                <a:solidFill>
                  <a:schemeClr val="bg2"/>
                </a:solidFill>
                <a:effectLst/>
              </a:rPr>
              <a:t>1</a:t>
            </a:r>
            <a:r>
              <a:rPr lang="en-US" sz="1400">
                <a:solidFill>
                  <a:schemeClr val="bg2"/>
                </a:solidFill>
              </a:rPr>
              <a:t>) = cons (</a:t>
            </a:r>
            <a:r>
              <a:rPr lang="en-US" sz="1400" i="1">
                <a:solidFill>
                  <a:schemeClr val="bg2"/>
                </a:solidFill>
                <a:effectLst/>
              </a:rPr>
              <a:t>e</a:t>
            </a:r>
            <a:r>
              <a:rPr lang="en-US" sz="1400" baseline="-25000">
                <a:solidFill>
                  <a:schemeClr val="bg2"/>
                </a:solidFill>
                <a:effectLst/>
              </a:rPr>
              <a:t>2</a:t>
            </a:r>
            <a:r>
              <a:rPr lang="en-US" sz="1400">
                <a:solidFill>
                  <a:schemeClr val="bg2"/>
                </a:solidFill>
              </a:rPr>
              <a:t>, </a:t>
            </a:r>
            <a:r>
              <a:rPr lang="en-US" sz="1400" i="1">
                <a:solidFill>
                  <a:schemeClr val="bg2"/>
                </a:solidFill>
                <a:effectLst/>
              </a:rPr>
              <a:t>l</a:t>
            </a:r>
            <a:r>
              <a:rPr lang="en-US" sz="1400" baseline="-25000">
                <a:solidFill>
                  <a:schemeClr val="bg2"/>
                </a:solidFill>
                <a:effectLst/>
              </a:rPr>
              <a:t>2</a:t>
            </a:r>
            <a:r>
              <a:rPr lang="en-US" sz="1400">
                <a:solidFill>
                  <a:schemeClr val="bg2"/>
                </a:solidFill>
              </a:rPr>
              <a:t>) if </a:t>
            </a:r>
            <a:r>
              <a:rPr lang="en-US" sz="1400" i="1">
                <a:solidFill>
                  <a:schemeClr val="bg2"/>
                </a:solidFill>
                <a:effectLst/>
              </a:rPr>
              <a:t>e</a:t>
            </a:r>
            <a:r>
              <a:rPr lang="en-US" sz="1400" baseline="-25000">
                <a:solidFill>
                  <a:schemeClr val="bg2"/>
                </a:solidFill>
                <a:effectLst/>
              </a:rPr>
              <a:t>1</a:t>
            </a:r>
            <a:r>
              <a:rPr lang="en-US" sz="1400">
                <a:solidFill>
                  <a:schemeClr val="bg2"/>
                </a:solidFill>
              </a:rPr>
              <a:t> = </a:t>
            </a:r>
            <a:r>
              <a:rPr lang="en-US" sz="1400" i="1">
                <a:solidFill>
                  <a:schemeClr val="bg2"/>
                </a:solidFill>
                <a:effectLst/>
              </a:rPr>
              <a:t>e</a:t>
            </a:r>
            <a:r>
              <a:rPr lang="en-US" sz="1400" baseline="-25000">
                <a:solidFill>
                  <a:schemeClr val="bg2"/>
                </a:solidFill>
                <a:effectLst/>
              </a:rPr>
              <a:t>2</a:t>
            </a:r>
            <a:r>
              <a:rPr lang="en-US" sz="1400">
                <a:solidFill>
                  <a:schemeClr val="bg2"/>
                </a:solidFill>
              </a:rPr>
              <a:t> and </a:t>
            </a:r>
            <a:r>
              <a:rPr lang="en-US" sz="1400" i="1">
                <a:solidFill>
                  <a:schemeClr val="bg2"/>
                </a:solidFill>
                <a:effectLst/>
              </a:rPr>
              <a:t>l</a:t>
            </a:r>
            <a:r>
              <a:rPr lang="en-US" sz="1400" baseline="-25000">
                <a:solidFill>
                  <a:schemeClr val="bg2"/>
                </a:solidFill>
                <a:effectLst/>
              </a:rPr>
              <a:t>1</a:t>
            </a:r>
            <a:r>
              <a:rPr lang="en-US" sz="1400">
                <a:solidFill>
                  <a:schemeClr val="bg2"/>
                </a:solidFill>
              </a:rPr>
              <a:t> = </a:t>
            </a:r>
            <a:r>
              <a:rPr lang="en-US" sz="1400" i="1">
                <a:solidFill>
                  <a:schemeClr val="bg2"/>
                </a:solidFill>
                <a:effectLst/>
              </a:rPr>
              <a:t>l</a:t>
            </a:r>
            <a:r>
              <a:rPr lang="en-US" sz="1400" baseline="-25000">
                <a:solidFill>
                  <a:schemeClr val="bg2"/>
                </a:solidFill>
                <a:effectLst/>
              </a:rPr>
              <a:t>2</a:t>
            </a:r>
          </a:p>
          <a:p>
            <a:pPr algn="l"/>
            <a:r>
              <a:rPr lang="en-US" sz="1400" b="0" i="0" u="none" strike="noStrike">
                <a:solidFill>
                  <a:schemeClr val="bg2"/>
                </a:solidFill>
                <a:effectLst/>
                <a:latin typeface="Arial" panose="020B0604020202020204" pitchFamily="34" charset="0"/>
              </a:rPr>
              <a:t>Note that first (nil ()) and rest (nil ()) are not defined.</a:t>
            </a:r>
          </a:p>
          <a:p>
            <a:pPr algn="l"/>
            <a:r>
              <a:rPr lang="en-US" sz="1400" b="0" i="0" u="none" strike="noStrike">
                <a:solidFill>
                  <a:schemeClr val="bg2"/>
                </a:solidFill>
                <a:effectLst/>
                <a:latin typeface="Arial" panose="020B0604020202020204" pitchFamily="34" charset="0"/>
              </a:rPr>
              <a:t>These axioms are equivalent to those of the abstract </a:t>
            </a:r>
            <a:r>
              <a:rPr lang="en-US" sz="1400" b="0" i="0" u="none" strike="noStrike">
                <a:solidFill>
                  <a:schemeClr val="bg2"/>
                </a:solidFill>
                <a:effectLst/>
                <a:latin typeface="Arial" panose="020B0604020202020204" pitchFamily="34" charset="0"/>
                <a:hlinkClick r:id="rId3" tooltip="Stack (abstract data type)">
                  <a:extLst>
                    <a:ext uri="{A12FA001-AC4F-418D-AE19-62706E023703}">
                      <ahyp:hlinkClr xmlns:ahyp="http://schemas.microsoft.com/office/drawing/2018/hyperlinkcolor" val="tx"/>
                    </a:ext>
                  </a:extLst>
                </a:hlinkClick>
              </a:rPr>
              <a:t>stack</a:t>
            </a:r>
            <a:r>
              <a:rPr lang="en-US" sz="1400" b="0" i="0" u="none" strike="noStrike">
                <a:solidFill>
                  <a:schemeClr val="bg2"/>
                </a:solidFill>
                <a:effectLst/>
                <a:latin typeface="Arial" panose="020B0604020202020204" pitchFamily="34" charset="0"/>
              </a:rPr>
              <a:t> data type.</a:t>
            </a:r>
          </a:p>
        </p:txBody>
      </p:sp>
    </p:spTree>
    <p:extLst>
      <p:ext uri="{BB962C8B-B14F-4D97-AF65-F5344CB8AC3E}">
        <p14:creationId xmlns:p14="http://schemas.microsoft.com/office/powerpoint/2010/main" val="202097143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184139-E67F-206A-1D8A-A1C5733627EB}"/>
              </a:ext>
            </a:extLst>
          </p:cNvPr>
          <p:cNvSpPr>
            <a:spLocks noGrp="1"/>
          </p:cNvSpPr>
          <p:nvPr>
            <p:ph type="title"/>
          </p:nvPr>
        </p:nvSpPr>
        <p:spPr/>
        <p:txBody>
          <a:bodyPr/>
          <a:lstStyle/>
          <a:p>
            <a:r>
              <a:rPr lang="en-US" sz="4800" err="1"/>
              <a:t>i</a:t>
            </a:r>
            <a:r>
              <a:rPr lang="en-US" sz="4800"/>
              <a:t> typically won't.</a:t>
            </a:r>
            <a:br>
              <a:rPr lang="en-US" sz="2800"/>
            </a:br>
            <a:br>
              <a:rPr lang="en-US" sz="2800"/>
            </a:br>
            <a:r>
              <a:rPr lang="en-US" sz="2800"/>
              <a:t>just know there is a difference between</a:t>
            </a:r>
            <a:br>
              <a:rPr lang="en-US" sz="2800"/>
            </a:br>
            <a:r>
              <a:rPr lang="en-US" sz="2800" b="1"/>
              <a:t>interface</a:t>
            </a:r>
            <a:r>
              <a:rPr lang="en-US" sz="2800"/>
              <a:t> ("list") and</a:t>
            </a:r>
            <a:br>
              <a:rPr lang="en-US" sz="2800"/>
            </a:br>
            <a:r>
              <a:rPr lang="en-US" sz="2800" b="1"/>
              <a:t>implementation</a:t>
            </a:r>
            <a:r>
              <a:rPr lang="en-US" sz="2800"/>
              <a:t> (</a:t>
            </a:r>
            <a:r>
              <a:rPr lang="en-US" sz="2800" err="1"/>
              <a:t>ArrayList</a:t>
            </a:r>
            <a:r>
              <a:rPr lang="en-US" sz="2800"/>
              <a:t>&lt;Element&gt;)</a:t>
            </a:r>
            <a:endParaRPr lang="en-US" sz="2800" b="1"/>
          </a:p>
        </p:txBody>
      </p:sp>
    </p:spTree>
    <p:extLst>
      <p:ext uri="{BB962C8B-B14F-4D97-AF65-F5344CB8AC3E}">
        <p14:creationId xmlns:p14="http://schemas.microsoft.com/office/powerpoint/2010/main" val="28130901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E3616-1361-62CC-3A67-93A3226E21E8}"/>
              </a:ext>
            </a:extLst>
          </p:cNvPr>
          <p:cNvSpPr>
            <a:spLocks noGrp="1"/>
          </p:cNvSpPr>
          <p:nvPr>
            <p:ph type="title"/>
          </p:nvPr>
        </p:nvSpPr>
        <p:spPr/>
        <p:txBody>
          <a:bodyPr/>
          <a:lstStyle/>
          <a:p>
            <a:r>
              <a:rPr lang="en-US" sz="8000"/>
              <a:t>Tungsten break </a:t>
            </a:r>
            <a:r>
              <a:rPr lang="en-US" sz="4000"/>
              <a:t>😀</a:t>
            </a:r>
            <a:br>
              <a:rPr lang="en-US" sz="8000"/>
            </a:br>
            <a:r>
              <a:rPr lang="en-US" sz="2000"/>
              <a:t>did you know the density of Tungsten is 19.25 g/cm</a:t>
            </a:r>
            <a:r>
              <a:rPr lang="en-US" sz="2000" baseline="30000"/>
              <a:t>3</a:t>
            </a:r>
            <a:r>
              <a:rPr lang="en-US" sz="2000"/>
              <a:t>?</a:t>
            </a:r>
            <a:br>
              <a:rPr lang="en-US" sz="2000"/>
            </a:br>
            <a:r>
              <a:rPr lang="en-US" sz="2000"/>
              <a:t>Gold is 19.32</a:t>
            </a:r>
            <a:r>
              <a:rPr kumimoji="0" lang="en-US" sz="20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g/cm</a:t>
            </a:r>
            <a: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t>3</a:t>
            </a: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did you know Tungsten is really hard?</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lang="en-US" sz="2000">
                <a:solidFill>
                  <a:srgbClr val="FFFFFF"/>
                </a:solidFill>
                <a:latin typeface="Arial"/>
              </a:rPr>
              <a:t>Tungsten alloys can be as hard as Sapphire! that's really hard!</a:t>
            </a:r>
            <a:br>
              <a:rPr lang="en-US" sz="2000">
                <a:solidFill>
                  <a:srgbClr val="FFFFFF"/>
                </a:solidFill>
                <a:latin typeface="Arial"/>
              </a:rPr>
            </a:br>
            <a:br>
              <a:rPr lang="en-US" sz="2000">
                <a:solidFill>
                  <a:srgbClr val="FFFFFF"/>
                </a:solidFill>
                <a:latin typeface="Arial"/>
              </a:rPr>
            </a:br>
            <a:r>
              <a:rPr lang="en-US" sz="2000">
                <a:solidFill>
                  <a:srgbClr val="FFFFFF"/>
                </a:solidFill>
                <a:latin typeface="Arial"/>
              </a:rPr>
              <a:t>Tungsten is expensive (that cube is $60) but not like...that expensive</a:t>
            </a:r>
            <a:br>
              <a:rPr lang="en-US" sz="2000">
                <a:solidFill>
                  <a:srgbClr val="FFFFFF"/>
                </a:solidFill>
                <a:latin typeface="Arial"/>
              </a:rPr>
            </a:br>
            <a:br>
              <a:rPr lang="en-US" sz="2000">
                <a:solidFill>
                  <a:srgbClr val="FFFFFF"/>
                </a:solidFill>
                <a:latin typeface="Arial"/>
              </a:rPr>
            </a:br>
            <a:r>
              <a:rPr lang="en-US" sz="2000">
                <a:solidFill>
                  <a:srgbClr val="FFB02E"/>
                </a:solidFill>
                <a:latin typeface="Arial"/>
              </a:rPr>
              <a:t>what could YOU do with Tungsten?</a:t>
            </a:r>
            <a:endParaRPr lang="en-US" sz="8000">
              <a:solidFill>
                <a:srgbClr val="FFB02E"/>
              </a:solidFill>
            </a:endParaRPr>
          </a:p>
        </p:txBody>
      </p:sp>
    </p:spTree>
    <p:extLst>
      <p:ext uri="{BB962C8B-B14F-4D97-AF65-F5344CB8AC3E}">
        <p14:creationId xmlns:p14="http://schemas.microsoft.com/office/powerpoint/2010/main" val="428919742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stacks</a:t>
            </a:r>
          </a:p>
        </p:txBody>
      </p:sp>
    </p:spTree>
    <p:extLst>
      <p:ext uri="{BB962C8B-B14F-4D97-AF65-F5344CB8AC3E}">
        <p14:creationId xmlns:p14="http://schemas.microsoft.com/office/powerpoint/2010/main" val="13707992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99AAA-7B47-A883-1A00-E015D7DF8C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9AB0A-0736-6087-CB93-850F78ABE5B8}"/>
              </a:ext>
            </a:extLst>
          </p:cNvPr>
          <p:cNvSpPr>
            <a:spLocks noGrp="1"/>
          </p:cNvSpPr>
          <p:nvPr>
            <p:ph type="title"/>
          </p:nvPr>
        </p:nvSpPr>
        <p:spPr/>
        <p:txBody>
          <a:bodyPr/>
          <a:lstStyle/>
          <a:p>
            <a:r>
              <a:rPr lang="en-US">
                <a:effectLst/>
              </a:rPr>
              <a:t>cannot be resolved to a variable</a:t>
            </a:r>
            <a:endParaRPr lang="en-US"/>
          </a:p>
        </p:txBody>
      </p:sp>
      <p:sp>
        <p:nvSpPr>
          <p:cNvPr id="3" name="TextBox 2">
            <a:extLst>
              <a:ext uri="{FF2B5EF4-FFF2-40B4-BE49-F238E27FC236}">
                <a16:creationId xmlns:a16="http://schemas.microsoft.com/office/drawing/2014/main" id="{EBE266BE-37EC-87A1-AB41-311675913FA8}"/>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solidFill>
                <a:srgbClr val="0000FF"/>
              </a:solidFill>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PRINT</a:t>
            </a:r>
            <a:r>
              <a:rPr lang="en-US">
                <a:latin typeface="Consolas"/>
              </a:rPr>
              <a: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513069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stack</a:t>
            </a:r>
          </a:p>
        </p:txBody>
      </p:sp>
    </p:spTree>
    <p:extLst>
      <p:ext uri="{BB962C8B-B14F-4D97-AF65-F5344CB8AC3E}">
        <p14:creationId xmlns:p14="http://schemas.microsoft.com/office/powerpoint/2010/main" val="81876469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70928186-C4A3-2EDA-E799-96FE0526F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63465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spen Rimmed Dinner Plates 10.5&quot;, Set of Eight + Reviews | Crate &amp; Barrel">
            <a:extLst>
              <a:ext uri="{FF2B5EF4-FFF2-40B4-BE49-F238E27FC236}">
                <a16:creationId xmlns:a16="http://schemas.microsoft.com/office/drawing/2014/main" id="{C5C7D438-7050-0DF5-C703-B063C2FDE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10290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Stack in C - Scaler Topics">
            <a:extLst>
              <a:ext uri="{FF2B5EF4-FFF2-40B4-BE49-F238E27FC236}">
                <a16:creationId xmlns:a16="http://schemas.microsoft.com/office/drawing/2014/main" id="{877C0C42-4FEA-5AB3-43BD-7CB2D10BD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0"/>
            <a:ext cx="37211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5AA1B3-75CC-F0B3-B89C-2C1C5614F829}"/>
              </a:ext>
            </a:extLst>
          </p:cNvPr>
          <p:cNvSpPr txBox="1"/>
          <p:nvPr/>
        </p:nvSpPr>
        <p:spPr>
          <a:xfrm>
            <a:off x="3544246" y="1330037"/>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pushing</a:t>
            </a:r>
          </a:p>
          <a:p>
            <a:pPr algn="r"/>
            <a:endParaRPr lang="en-US" sz="12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76E91768-A77E-E215-54BA-C75539A7C717}"/>
              </a:ext>
            </a:extLst>
          </p:cNvPr>
          <p:cNvSpPr txBox="1"/>
          <p:nvPr/>
        </p:nvSpPr>
        <p:spPr>
          <a:xfrm>
            <a:off x="3673975" y="2890134"/>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popping</a:t>
            </a:r>
          </a:p>
          <a:p>
            <a:pPr algn="r"/>
            <a:endParaRPr lang="en-US" sz="12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36C9A142-48D7-AE8F-7C69-5414FE3927EC}"/>
              </a:ext>
            </a:extLst>
          </p:cNvPr>
          <p:cNvSpPr txBox="1"/>
          <p:nvPr/>
        </p:nvSpPr>
        <p:spPr>
          <a:xfrm>
            <a:off x="4040491" y="4450231"/>
            <a:ext cx="1031534" cy="577081"/>
          </a:xfrm>
          <a:prstGeom prst="rect">
            <a:avLst/>
          </a:prstGeom>
          <a:solidFill>
            <a:srgbClr val="FFFFFF">
              <a:alpha val="74902"/>
            </a:srgbClr>
          </a:solidFill>
        </p:spPr>
        <p:txBody>
          <a:bodyPr wrap="square">
            <a:spAutoFit/>
          </a:bodyPr>
          <a:lstStyle/>
          <a:p>
            <a:pPr algn="r"/>
            <a:endParaRPr lang="en-US" sz="1050">
              <a:solidFill>
                <a:srgbClr val="0000FF"/>
              </a:solidFill>
              <a:latin typeface="Comic Sans MS" panose="030F0902030302020204" pitchFamily="66" charset="0"/>
            </a:endParaRPr>
          </a:p>
          <a:p>
            <a:pPr algn="r"/>
            <a:r>
              <a:rPr lang="en-US" sz="1050">
                <a:solidFill>
                  <a:srgbClr val="0000FF"/>
                </a:solidFill>
                <a:latin typeface="Comic Sans MS" panose="030F0902030302020204" pitchFamily="66" charset="0"/>
              </a:rPr>
              <a:t>         </a:t>
            </a:r>
          </a:p>
          <a:p>
            <a:pPr algn="r"/>
            <a:endParaRPr lang="en-US" sz="105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55770833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tack Operations in Data Structure | Scaler Topics">
            <a:extLst>
              <a:ext uri="{FF2B5EF4-FFF2-40B4-BE49-F238E27FC236}">
                <a16:creationId xmlns:a16="http://schemas.microsoft.com/office/drawing/2014/main" id="{D1299A71-A29A-76B1-CD64-0C5A06F439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4788"/>
            <a:ext cx="9144000" cy="47323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D7F0F91-D0D3-7F2A-BAEF-FF887695D9F2}"/>
              </a:ext>
            </a:extLst>
          </p:cNvPr>
          <p:cNvSpPr txBox="1"/>
          <p:nvPr/>
        </p:nvSpPr>
        <p:spPr>
          <a:xfrm>
            <a:off x="3980033" y="3649311"/>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15480111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395867515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queues</a:t>
            </a:r>
          </a:p>
        </p:txBody>
      </p:sp>
    </p:spTree>
    <p:extLst>
      <p:ext uri="{BB962C8B-B14F-4D97-AF65-F5344CB8AC3E}">
        <p14:creationId xmlns:p14="http://schemas.microsoft.com/office/powerpoint/2010/main" val="78128154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queue</a:t>
            </a:r>
          </a:p>
        </p:txBody>
      </p:sp>
    </p:spTree>
    <p:extLst>
      <p:ext uri="{BB962C8B-B14F-4D97-AF65-F5344CB8AC3E}">
        <p14:creationId xmlns:p14="http://schemas.microsoft.com/office/powerpoint/2010/main" val="40917800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611273F9-520A-DD71-CCF8-53959F4490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99953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Queue in Data Structure - Scaler Topics">
            <a:extLst>
              <a:ext uri="{FF2B5EF4-FFF2-40B4-BE49-F238E27FC236}">
                <a16:creationId xmlns:a16="http://schemas.microsoft.com/office/drawing/2014/main" id="{0071B6C3-F174-9AF6-3A45-46EFA5E29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5788"/>
            <a:ext cx="9144000" cy="39703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F749D69-D8E9-8806-6A15-A386BAA67BB5}"/>
              </a:ext>
            </a:extLst>
          </p:cNvPr>
          <p:cNvSpPr txBox="1"/>
          <p:nvPr/>
        </p:nvSpPr>
        <p:spPr>
          <a:xfrm>
            <a:off x="1046648" y="1660554"/>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ABF58147-96DA-16AD-55AD-AB8D211DD317}"/>
              </a:ext>
            </a:extLst>
          </p:cNvPr>
          <p:cNvSpPr txBox="1"/>
          <p:nvPr/>
        </p:nvSpPr>
        <p:spPr>
          <a:xfrm>
            <a:off x="7065818" y="1648692"/>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F89D6495-058C-159E-0004-9AE2B7BC2C0C}"/>
              </a:ext>
            </a:extLst>
          </p:cNvPr>
          <p:cNvSpPr txBox="1"/>
          <p:nvPr/>
        </p:nvSpPr>
        <p:spPr>
          <a:xfrm>
            <a:off x="1787236" y="1285953"/>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BC63EB4D-B29A-9C0A-3455-F211C60B3FB8}"/>
              </a:ext>
            </a:extLst>
          </p:cNvPr>
          <p:cNvSpPr txBox="1"/>
          <p:nvPr/>
        </p:nvSpPr>
        <p:spPr>
          <a:xfrm>
            <a:off x="3964919" y="3354587"/>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21425075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5D139-6AFF-56E6-3749-AE54AC5448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10644E-33BD-2A68-C0D2-3FE7D64BF5B3}"/>
              </a:ext>
            </a:extLst>
          </p:cNvPr>
          <p:cNvSpPr>
            <a:spLocks noGrp="1"/>
          </p:cNvSpPr>
          <p:nvPr>
            <p:ph type="title"/>
          </p:nvPr>
        </p:nvSpPr>
        <p:spPr/>
        <p:txBody>
          <a:bodyPr/>
          <a:lstStyle/>
          <a:p>
            <a:r>
              <a:rPr lang="en-US"/>
              <a:t>d</a:t>
            </a:r>
            <a:r>
              <a:rPr lang="en-US">
                <a:effectLst/>
              </a:rPr>
              <a:t>uplicate local variable</a:t>
            </a:r>
            <a:endParaRPr lang="en-US"/>
          </a:p>
        </p:txBody>
      </p:sp>
      <p:sp>
        <p:nvSpPr>
          <p:cNvPr id="4" name="TextBox 3">
            <a:extLst>
              <a:ext uri="{FF2B5EF4-FFF2-40B4-BE49-F238E27FC236}">
                <a16:creationId xmlns:a16="http://schemas.microsoft.com/office/drawing/2014/main" id="{59AB4DF6-D9FE-80D6-2045-B6D49B0B0D8E}"/>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duplicate local variable foo</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83667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Queue in Data Structure - Scaler Topics">
            <a:extLst>
              <a:ext uri="{FF2B5EF4-FFF2-40B4-BE49-F238E27FC236}">
                <a16:creationId xmlns:a16="http://schemas.microsoft.com/office/drawing/2014/main" id="{C0877184-109B-926C-E0E8-05C20EEA8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5913"/>
            <a:ext cx="9144000" cy="45116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3ECD781-9066-9EE8-F0B2-D02099EE3BFD}"/>
              </a:ext>
            </a:extLst>
          </p:cNvPr>
          <p:cNvSpPr txBox="1"/>
          <p:nvPr/>
        </p:nvSpPr>
        <p:spPr>
          <a:xfrm>
            <a:off x="1337593" y="1564304"/>
            <a:ext cx="770817"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add</a:t>
            </a:r>
          </a:p>
          <a:p>
            <a:endParaRPr lang="en-US" sz="2400">
              <a:solidFill>
                <a:srgbClr val="0000FF"/>
              </a:solidFill>
              <a:latin typeface="Comic Sans MS" panose="030F0902030302020204" pitchFamily="66" charset="0"/>
            </a:endParaRPr>
          </a:p>
        </p:txBody>
      </p:sp>
      <p:sp>
        <p:nvSpPr>
          <p:cNvPr id="3" name="TextBox 2">
            <a:extLst>
              <a:ext uri="{FF2B5EF4-FFF2-40B4-BE49-F238E27FC236}">
                <a16:creationId xmlns:a16="http://schemas.microsoft.com/office/drawing/2014/main" id="{19EBC171-7F55-5DC9-68FA-5151C87F15D8}"/>
              </a:ext>
            </a:extLst>
          </p:cNvPr>
          <p:cNvSpPr txBox="1"/>
          <p:nvPr/>
        </p:nvSpPr>
        <p:spPr>
          <a:xfrm>
            <a:off x="6976393" y="1497551"/>
            <a:ext cx="1222979"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remove</a:t>
            </a:r>
          </a:p>
          <a:p>
            <a:endParaRPr lang="en-US" sz="24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505AB962-5D0F-A2BB-DED2-3F730CD050A2}"/>
              </a:ext>
            </a:extLst>
          </p:cNvPr>
          <p:cNvSpPr txBox="1"/>
          <p:nvPr/>
        </p:nvSpPr>
        <p:spPr>
          <a:xfrm>
            <a:off x="2225543" y="1074357"/>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62F0054E-6ADD-4A60-A429-579AB4E33FF4}"/>
              </a:ext>
            </a:extLst>
          </p:cNvPr>
          <p:cNvSpPr txBox="1"/>
          <p:nvPr/>
        </p:nvSpPr>
        <p:spPr>
          <a:xfrm>
            <a:off x="4056233" y="3619083"/>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03408549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63074831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D84012-AB54-F3FD-E21F-B1A378C1E2A6}"/>
              </a:ext>
            </a:extLst>
          </p:cNvPr>
          <p:cNvSpPr>
            <a:spLocks noGrp="1"/>
          </p:cNvSpPr>
          <p:nvPr>
            <p:ph type="title"/>
          </p:nvPr>
        </p:nvSpPr>
        <p:spPr/>
        <p:txBody>
          <a:bodyPr/>
          <a:lstStyle/>
          <a:p>
            <a:r>
              <a:rPr lang="en-US"/>
              <a:t>why stacks and queues in the same lecture?</a:t>
            </a:r>
          </a:p>
        </p:txBody>
      </p:sp>
    </p:spTree>
    <p:extLst>
      <p:ext uri="{BB962C8B-B14F-4D97-AF65-F5344CB8AC3E}">
        <p14:creationId xmlns:p14="http://schemas.microsoft.com/office/powerpoint/2010/main" val="189488366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408020726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45983038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 what are some example uses of stacks and queues in computer science?</a:t>
            </a:r>
          </a:p>
        </p:txBody>
      </p:sp>
    </p:spTree>
    <p:extLst>
      <p:ext uri="{BB962C8B-B14F-4D97-AF65-F5344CB8AC3E}">
        <p14:creationId xmlns:p14="http://schemas.microsoft.com/office/powerpoint/2010/main" val="85896248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85EF80-5457-596A-951D-A33BC87F94EA}"/>
              </a:ext>
            </a:extLst>
          </p:cNvPr>
          <p:cNvPicPr>
            <a:picLocks noChangeAspect="1"/>
          </p:cNvPicPr>
          <p:nvPr/>
        </p:nvPicPr>
        <p:blipFill>
          <a:blip r:embed="rId2"/>
          <a:stretch>
            <a:fillRect/>
          </a:stretch>
        </p:blipFill>
        <p:spPr>
          <a:xfrm>
            <a:off x="438255" y="1498600"/>
            <a:ext cx="3816350" cy="2146300"/>
          </a:xfrm>
          <a:prstGeom prst="rect">
            <a:avLst/>
          </a:prstGeom>
          <a:ln>
            <a:solidFill>
              <a:schemeClr val="tx1"/>
            </a:solidFill>
          </a:ln>
        </p:spPr>
      </p:pic>
      <p:pic>
        <p:nvPicPr>
          <p:cNvPr id="9218" name="Picture 2" descr="How to Use the Print Queue for a HomeGroup Printer in Windows 7 - dummies">
            <a:extLst>
              <a:ext uri="{FF2B5EF4-FFF2-40B4-BE49-F238E27FC236}">
                <a16:creationId xmlns:a16="http://schemas.microsoft.com/office/drawing/2014/main" id="{F5960A5B-18FE-1E1B-7B01-867259C73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774" y="1887026"/>
            <a:ext cx="4234998" cy="13694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w to Use the Print Queue for a HomeGroup Printer in Windows 7 - dummies">
            <a:extLst>
              <a:ext uri="{FF2B5EF4-FFF2-40B4-BE49-F238E27FC236}">
                <a16:creationId xmlns:a16="http://schemas.microsoft.com/office/drawing/2014/main" id="{2CCA07B1-566B-98C4-9572-3073F43B0F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915" r="81264"/>
          <a:stretch/>
        </p:blipFill>
        <p:spPr bwMode="auto">
          <a:xfrm>
            <a:off x="5153889" y="3455645"/>
            <a:ext cx="2951813" cy="5646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EB1D722-FB9B-5534-45FB-D6984C6F1EE1}"/>
              </a:ext>
            </a:extLst>
          </p:cNvPr>
          <p:cNvPicPr>
            <a:picLocks noChangeAspect="1"/>
          </p:cNvPicPr>
          <p:nvPr/>
        </p:nvPicPr>
        <p:blipFill rotWithShape="1">
          <a:blip r:embed="rId2"/>
          <a:srcRect l="70693" t="23621" r="16237" b="70393"/>
          <a:stretch/>
        </p:blipFill>
        <p:spPr>
          <a:xfrm>
            <a:off x="1099514" y="3876753"/>
            <a:ext cx="2493832" cy="642348"/>
          </a:xfrm>
          <a:prstGeom prst="rect">
            <a:avLst/>
          </a:prstGeom>
          <a:ln>
            <a:noFill/>
          </a:ln>
        </p:spPr>
      </p:pic>
    </p:spTree>
    <p:extLst>
      <p:ext uri="{BB962C8B-B14F-4D97-AF65-F5344CB8AC3E}">
        <p14:creationId xmlns:p14="http://schemas.microsoft.com/office/powerpoint/2010/main" val="353608235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59738"/>
            <a:ext cx="8396548" cy="5262979"/>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replace interpret(...token</a:t>
            </a:r>
            <a:r>
              <a:rPr lang="en-US" sz="2400" b="1" u="sng">
                <a:solidFill>
                  <a:schemeClr val="accent4"/>
                </a:solidFill>
              </a:rPr>
              <a:t>s</a:t>
            </a:r>
            <a:r>
              <a:rPr lang="en-US" sz="2400">
                <a:solidFill>
                  <a:schemeClr val="accent4"/>
                </a:solidFill>
              </a:rPr>
              <a:t>) with version from </a:t>
            </a:r>
            <a:r>
              <a:rPr lang="en-US" sz="2400" b="1" u="sng">
                <a:solidFill>
                  <a:schemeClr val="accent4"/>
                </a:solidFill>
              </a:rPr>
              <a:t>the Writeup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a couple (slightly silly) interview questions</a:t>
            </a:r>
          </a:p>
          <a:p>
            <a:r>
              <a:rPr lang="en-US" sz="2400">
                <a:solidFill>
                  <a:schemeClr val="accent5"/>
                </a:solidFill>
                <a:sym typeface="Wingdings" pitchFamily="2" charset="2"/>
              </a:rPr>
              <a:t>- implement a stack using a (basic) queue</a:t>
            </a:r>
          </a:p>
          <a:p>
            <a:r>
              <a:rPr lang="en-US" sz="2400">
                <a:solidFill>
                  <a:schemeClr val="accent5"/>
                </a:solidFill>
                <a:sym typeface="Wingdings" pitchFamily="2" charset="2"/>
              </a:rPr>
              <a:t>  - just implement push and pop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r>
              <a:rPr lang="en-US" sz="2400">
                <a:solidFill>
                  <a:schemeClr val="accent5"/>
                </a:solidFill>
                <a:sym typeface="Wingdings" pitchFamily="2" charset="2"/>
              </a:rPr>
              <a:t>- implement a queue using 2 stacks</a:t>
            </a:r>
            <a:br>
              <a:rPr lang="en-US" sz="2400"/>
            </a:br>
            <a:r>
              <a:rPr lang="en-US" sz="3200" b="1">
                <a:solidFill>
                  <a:schemeClr val="accent6"/>
                </a:solidFill>
              </a:rPr>
              <a:t>TODAY</a:t>
            </a:r>
            <a:r>
              <a:rPr lang="en-US" sz="2400" b="1">
                <a:solidFill>
                  <a:schemeClr val="accent6"/>
                </a:solidFill>
              </a:rPr>
              <a:t> </a:t>
            </a:r>
            <a:r>
              <a:rPr lang="en-US" sz="2400">
                <a:solidFill>
                  <a:schemeClr val="accent6"/>
                </a:solidFill>
              </a:rPr>
              <a:t>stacks and queue tutorial</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345339365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33796146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7200"/>
              <a:t>Stack and Queue tutorial</a:t>
            </a:r>
            <a:br>
              <a:rPr lang="en-US" sz="7200"/>
            </a:br>
            <a:r>
              <a:rPr lang="en-US" sz="7200"/>
              <a:t>💻</a:t>
            </a:r>
          </a:p>
        </p:txBody>
      </p:sp>
    </p:spTree>
    <p:extLst>
      <p:ext uri="{BB962C8B-B14F-4D97-AF65-F5344CB8AC3E}">
        <p14:creationId xmlns:p14="http://schemas.microsoft.com/office/powerpoint/2010/main" val="16080759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A806E-99EC-D7ED-89B7-A7BFB6DB39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285EE4-FA4F-F8D0-0333-66D074413042}"/>
              </a:ext>
            </a:extLst>
          </p:cNvPr>
          <p:cNvSpPr>
            <a:spLocks noGrp="1"/>
          </p:cNvSpPr>
          <p:nvPr>
            <p:ph type="title"/>
          </p:nvPr>
        </p:nvSpPr>
        <p:spPr/>
        <p:txBody>
          <a:bodyPr/>
          <a:lstStyle/>
          <a:p>
            <a:r>
              <a:rPr lang="en-US"/>
              <a:t>d</a:t>
            </a:r>
            <a:r>
              <a:rPr lang="en-US">
                <a:effectLst/>
              </a:rPr>
              <a:t>uplicate local variable</a:t>
            </a:r>
            <a:endParaRPr lang="en-US"/>
          </a:p>
        </p:txBody>
      </p:sp>
      <p:sp>
        <p:nvSpPr>
          <p:cNvPr id="5" name="TextBox 4">
            <a:extLst>
              <a:ext uri="{FF2B5EF4-FFF2-40B4-BE49-F238E27FC236}">
                <a16:creationId xmlns:a16="http://schemas.microsoft.com/office/drawing/2014/main" id="{9C546448-514D-477A-70F9-C51DD124293D}"/>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3708044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the midterm 😱</a:t>
            </a:r>
          </a:p>
        </p:txBody>
      </p:sp>
    </p:spTree>
    <p:extLst>
      <p:ext uri="{BB962C8B-B14F-4D97-AF65-F5344CB8AC3E}">
        <p14:creationId xmlns:p14="http://schemas.microsoft.com/office/powerpoint/2010/main" val="176069346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graded the midterm over the weekend</a:t>
            </a:r>
          </a:p>
        </p:txBody>
      </p:sp>
    </p:spTree>
    <p:extLst>
      <p:ext uri="{BB962C8B-B14F-4D97-AF65-F5344CB8AC3E}">
        <p14:creationId xmlns:p14="http://schemas.microsoft.com/office/powerpoint/2010/main" val="371111979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had so much fun</a:t>
            </a:r>
          </a:p>
        </p:txBody>
      </p:sp>
    </p:spTree>
    <p:extLst>
      <p:ext uri="{BB962C8B-B14F-4D97-AF65-F5344CB8AC3E}">
        <p14:creationId xmlns:p14="http://schemas.microsoft.com/office/powerpoint/2010/main" val="104582533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sz="1800"/>
              <a:t>not really</a:t>
            </a:r>
          </a:p>
        </p:txBody>
      </p:sp>
    </p:spTree>
    <p:extLst>
      <p:ext uri="{BB962C8B-B14F-4D97-AF65-F5344CB8AC3E}">
        <p14:creationId xmlns:p14="http://schemas.microsoft.com/office/powerpoint/2010/main" val="20809691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a:off x="3400309" y="2727771"/>
            <a:ext cx="2551845"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0349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flipH="1">
            <a:off x="3842010" y="2569271"/>
            <a:ext cx="2241240"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6517984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the midterm</a:t>
            </a:r>
          </a:p>
        </p:txBody>
      </p:sp>
      <p:sp>
        <p:nvSpPr>
          <p:cNvPr id="4" name="Content Placeholder 3">
            <a:extLst>
              <a:ext uri="{FF2B5EF4-FFF2-40B4-BE49-F238E27FC236}">
                <a16:creationId xmlns:a16="http://schemas.microsoft.com/office/drawing/2014/main" id="{25013AB3-1F3A-2446-53A8-A22865C11714}"/>
              </a:ext>
            </a:extLst>
          </p:cNvPr>
          <p:cNvSpPr>
            <a:spLocks noGrp="1"/>
          </p:cNvSpPr>
          <p:nvPr>
            <p:ph sz="quarter" idx="10"/>
          </p:nvPr>
        </p:nvSpPr>
        <p:spPr/>
        <p:txBody>
          <a:bodyPr/>
          <a:lstStyle/>
          <a:p>
            <a:r>
              <a:rPr lang="en-US"/>
              <a:t>overall, </a:t>
            </a:r>
            <a:r>
              <a:rPr lang="en-US" err="1"/>
              <a:t>i</a:t>
            </a:r>
            <a:r>
              <a:rPr lang="en-US"/>
              <a:t> think it went well!</a:t>
            </a:r>
          </a:p>
          <a:p>
            <a:pPr lvl="1"/>
            <a:r>
              <a:rPr lang="en-US"/>
              <a:t>MEAN ~ 87</a:t>
            </a:r>
          </a:p>
          <a:p>
            <a:pPr lvl="1"/>
            <a:r>
              <a:rPr lang="en-US"/>
              <a:t>STANDARD DEVIATION ~ 11</a:t>
            </a:r>
          </a:p>
          <a:p>
            <a:pPr lvl="1"/>
            <a:r>
              <a:rPr lang="en-US"/>
              <a:t>if you have any questions (how to prep for final, why did you lose points), let's chat in Lab (we can also schedule a chat)</a:t>
            </a:r>
          </a:p>
          <a:p>
            <a:pPr lvl="1"/>
            <a:endParaRPr lang="en-US"/>
          </a:p>
          <a:p>
            <a:r>
              <a:rPr lang="en-US"/>
              <a:t>notes on grading</a:t>
            </a:r>
          </a:p>
          <a:p>
            <a:pPr lvl="1"/>
            <a:r>
              <a:rPr lang="en-US"/>
              <a:t>some feedback just for your benefit (no lost points) – variable names, etc.</a:t>
            </a:r>
          </a:p>
          <a:p>
            <a:pPr lvl="1"/>
            <a:r>
              <a:rPr lang="en-US"/>
              <a:t>feedback is </a:t>
            </a:r>
            <a:r>
              <a:rPr lang="en-US" b="1"/>
              <a:t>very</a:t>
            </a:r>
            <a:r>
              <a:rPr lang="en-US"/>
              <a:t> sparse! (please ask questions if unsure what </a:t>
            </a:r>
            <a:r>
              <a:rPr lang="en-US" err="1"/>
              <a:t>i</a:t>
            </a:r>
            <a:r>
              <a:rPr lang="en-US"/>
              <a:t> mean)</a:t>
            </a:r>
          </a:p>
          <a:p>
            <a:pPr marL="342886" lvl="1" indent="0">
              <a:buNone/>
            </a:pPr>
            <a:endParaRPr lang="en-US"/>
          </a:p>
          <a:p>
            <a:pPr lvl="1"/>
            <a:endParaRPr lang="en-US"/>
          </a:p>
        </p:txBody>
      </p:sp>
    </p:spTree>
    <p:extLst>
      <p:ext uri="{BB962C8B-B14F-4D97-AF65-F5344CB8AC3E}">
        <p14:creationId xmlns:p14="http://schemas.microsoft.com/office/powerpoint/2010/main" val="309806719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some common pain points</a:t>
            </a:r>
          </a:p>
        </p:txBody>
      </p:sp>
      <p:pic>
        <p:nvPicPr>
          <p:cNvPr id="2" name="Picture 1">
            <a:extLst>
              <a:ext uri="{FF2B5EF4-FFF2-40B4-BE49-F238E27FC236}">
                <a16:creationId xmlns:a16="http://schemas.microsoft.com/office/drawing/2014/main" id="{0E73E237-97FC-69A6-515E-0F0766D84A2A}"/>
              </a:ext>
            </a:extLst>
          </p:cNvPr>
          <p:cNvPicPr>
            <a:picLocks noChangeAspect="1"/>
          </p:cNvPicPr>
          <p:nvPr/>
        </p:nvPicPr>
        <p:blipFill>
          <a:blip r:embed="rId2"/>
          <a:stretch>
            <a:fillRect/>
          </a:stretch>
        </p:blipFill>
        <p:spPr>
          <a:xfrm>
            <a:off x="685800" y="2824813"/>
            <a:ext cx="7772400" cy="1481249"/>
          </a:xfrm>
          <a:prstGeom prst="rect">
            <a:avLst/>
          </a:prstGeom>
          <a:ln>
            <a:solidFill>
              <a:schemeClr val="tx1"/>
            </a:solidFill>
          </a:ln>
        </p:spPr>
      </p:pic>
      <p:pic>
        <p:nvPicPr>
          <p:cNvPr id="5" name="Picture 4">
            <a:extLst>
              <a:ext uri="{FF2B5EF4-FFF2-40B4-BE49-F238E27FC236}">
                <a16:creationId xmlns:a16="http://schemas.microsoft.com/office/drawing/2014/main" id="{BEFFBB65-0401-B79C-B2FF-BCA41CE59C56}"/>
              </a:ext>
            </a:extLst>
          </p:cNvPr>
          <p:cNvPicPr>
            <a:picLocks noChangeAspect="1"/>
          </p:cNvPicPr>
          <p:nvPr/>
        </p:nvPicPr>
        <p:blipFill>
          <a:blip r:embed="rId3"/>
          <a:stretch>
            <a:fillRect/>
          </a:stretch>
        </p:blipFill>
        <p:spPr>
          <a:xfrm>
            <a:off x="685800" y="1048177"/>
            <a:ext cx="7772400" cy="1650543"/>
          </a:xfrm>
          <a:prstGeom prst="rect">
            <a:avLst/>
          </a:prstGeom>
          <a:ln>
            <a:solidFill>
              <a:schemeClr val="tx1"/>
            </a:solidFill>
          </a:ln>
        </p:spPr>
      </p:pic>
      <p:sp>
        <p:nvSpPr>
          <p:cNvPr id="6" name="TextBox 5">
            <a:extLst>
              <a:ext uri="{FF2B5EF4-FFF2-40B4-BE49-F238E27FC236}">
                <a16:creationId xmlns:a16="http://schemas.microsoft.com/office/drawing/2014/main" id="{F5139726-CEDA-1721-09B3-8CC040D752A9}"/>
              </a:ext>
            </a:extLst>
          </p:cNvPr>
          <p:cNvSpPr txBox="1"/>
          <p:nvPr/>
        </p:nvSpPr>
        <p:spPr>
          <a:xfrm rot="21203723">
            <a:off x="941911" y="1457950"/>
            <a:ext cx="3594226" cy="830997"/>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"convenience variables" created lots of problems</a:t>
            </a:r>
          </a:p>
        </p:txBody>
      </p:sp>
      <p:sp>
        <p:nvSpPr>
          <p:cNvPr id="7" name="TextBox 6">
            <a:extLst>
              <a:ext uri="{FF2B5EF4-FFF2-40B4-BE49-F238E27FC236}">
                <a16:creationId xmlns:a16="http://schemas.microsoft.com/office/drawing/2014/main" id="{9096E922-FF5B-53F2-C4FE-26A0DA907F0E}"/>
              </a:ext>
            </a:extLst>
          </p:cNvPr>
          <p:cNvSpPr txBox="1"/>
          <p:nvPr/>
        </p:nvSpPr>
        <p:spPr>
          <a:xfrm rot="558555">
            <a:off x="4393088" y="1297438"/>
            <a:ext cx="2155432" cy="1569660"/>
          </a:xfrm>
          <a:prstGeom prst="rect">
            <a:avLst/>
          </a:prstGeom>
          <a:solidFill>
            <a:schemeClr val="tx1"/>
          </a:solidFill>
          <a:ln>
            <a:solidFill>
              <a:schemeClr val="accent4"/>
            </a:solidFill>
          </a:ln>
        </p:spPr>
        <p:txBody>
          <a:bodyPr wrap="square" rtlCol="0">
            <a:spAutoFit/>
          </a:bodyPr>
          <a:lstStyle/>
          <a:p>
            <a:r>
              <a:rPr lang="en-US" sz="1600" err="1">
                <a:solidFill>
                  <a:schemeClr val="accent4"/>
                </a:solidFill>
              </a:rPr>
              <a:t>i</a:t>
            </a:r>
            <a:r>
              <a:rPr lang="en-US" sz="1600">
                <a:solidFill>
                  <a:schemeClr val="accent4"/>
                </a:solidFill>
              </a:rPr>
              <a:t> have removed them from the HW-03;</a:t>
            </a:r>
          </a:p>
          <a:p>
            <a:r>
              <a:rPr lang="en-US" sz="1600">
                <a:solidFill>
                  <a:schemeClr val="accent4"/>
                </a:solidFill>
              </a:rPr>
              <a:t>let's take a look</a:t>
            </a:r>
          </a:p>
          <a:p>
            <a:r>
              <a:rPr lang="en-US" sz="1600">
                <a:solidFill>
                  <a:schemeClr val="accent4"/>
                </a:solidFill>
              </a:rPr>
              <a:t>let's also redo this problem together on the board</a:t>
            </a:r>
          </a:p>
        </p:txBody>
      </p:sp>
      <p:sp>
        <p:nvSpPr>
          <p:cNvPr id="8" name="TextBox 7">
            <a:extLst>
              <a:ext uri="{FF2B5EF4-FFF2-40B4-BE49-F238E27FC236}">
                <a16:creationId xmlns:a16="http://schemas.microsoft.com/office/drawing/2014/main" id="{EA0D3D3A-4F44-41FB-D92C-FB747042EFED}"/>
              </a:ext>
            </a:extLst>
          </p:cNvPr>
          <p:cNvSpPr txBox="1"/>
          <p:nvPr/>
        </p:nvSpPr>
        <p:spPr>
          <a:xfrm rot="263122">
            <a:off x="1159196" y="3243479"/>
            <a:ext cx="3594226" cy="1569660"/>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this is an example of modifying an array while you're iterating over it</a:t>
            </a:r>
            <a:br>
              <a:rPr lang="en-US" sz="2400">
                <a:solidFill>
                  <a:schemeClr val="accent1"/>
                </a:solidFill>
              </a:rPr>
            </a:br>
            <a:r>
              <a:rPr lang="en-US" sz="2400">
                <a:solidFill>
                  <a:schemeClr val="accent1"/>
                </a:solidFill>
              </a:rPr>
              <a:t>(see HW-02 README) </a:t>
            </a:r>
          </a:p>
        </p:txBody>
      </p:sp>
      <p:sp>
        <p:nvSpPr>
          <p:cNvPr id="9" name="TextBox 8">
            <a:extLst>
              <a:ext uri="{FF2B5EF4-FFF2-40B4-BE49-F238E27FC236}">
                <a16:creationId xmlns:a16="http://schemas.microsoft.com/office/drawing/2014/main" id="{AE0C4F16-302E-E5D7-5AA3-E5F0C9953C59}"/>
              </a:ext>
            </a:extLst>
          </p:cNvPr>
          <p:cNvSpPr txBox="1"/>
          <p:nvPr/>
        </p:nvSpPr>
        <p:spPr>
          <a:xfrm rot="21154025">
            <a:off x="4600769" y="3583842"/>
            <a:ext cx="2155432" cy="584775"/>
          </a:xfrm>
          <a:prstGeom prst="rect">
            <a:avLst/>
          </a:prstGeom>
          <a:solidFill>
            <a:schemeClr val="tx1"/>
          </a:solidFill>
          <a:ln>
            <a:solidFill>
              <a:schemeClr val="accent4"/>
            </a:solidFill>
          </a:ln>
        </p:spPr>
        <p:txBody>
          <a:bodyPr wrap="square" rtlCol="0">
            <a:spAutoFit/>
          </a:bodyPr>
          <a:lstStyle/>
          <a:p>
            <a:r>
              <a:rPr lang="en-US" sz="1600">
                <a:solidFill>
                  <a:schemeClr val="accent4"/>
                </a:solidFill>
              </a:rPr>
              <a:t>let's redo it together on the board</a:t>
            </a:r>
          </a:p>
        </p:txBody>
      </p:sp>
    </p:spTree>
    <p:extLst>
      <p:ext uri="{BB962C8B-B14F-4D97-AF65-F5344CB8AC3E}">
        <p14:creationId xmlns:p14="http://schemas.microsoft.com/office/powerpoint/2010/main" val="59195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Friday! (fun Colloquium today at 2:35 in TCL 123)</a:t>
            </a:r>
          </a:p>
          <a:p>
            <a:r>
              <a:rPr lang="en-US" sz="2400">
                <a:solidFill>
                  <a:schemeClr val="accent4"/>
                </a:solidFill>
              </a:rPr>
              <a:t>apply to </a:t>
            </a:r>
            <a:r>
              <a:rPr lang="en-US" sz="2400" b="1">
                <a:solidFill>
                  <a:schemeClr val="accent4"/>
                </a:solidFill>
              </a:rPr>
              <a:t>TA</a:t>
            </a:r>
            <a:r>
              <a:rPr lang="en-US" sz="2400">
                <a:solidFill>
                  <a:schemeClr val="accent4"/>
                </a:solidFill>
              </a:rPr>
              <a:t> next semester! also next next (next?) semester!</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sym typeface="Wingdings" pitchFamily="2" charset="2"/>
              </a:rPr>
              <a:t>implement a queue using two stacks</a:t>
            </a:r>
          </a:p>
          <a:p>
            <a:r>
              <a:rPr lang="en-US" sz="2400">
                <a:solidFill>
                  <a:schemeClr val="accent5"/>
                </a:solidFill>
                <a:sym typeface="Wingdings" pitchFamily="2" charset="2"/>
              </a:rPr>
              <a:t>  - just implement add and remove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br>
              <a:rPr lang="en-US" sz="2400"/>
            </a:br>
            <a:r>
              <a:rPr lang="en-US" sz="3200" b="1">
                <a:solidFill>
                  <a:schemeClr val="accent6"/>
                </a:solidFill>
              </a:rPr>
              <a:t>TODAY</a:t>
            </a:r>
            <a:r>
              <a:rPr lang="en-US" sz="2400" b="1">
                <a:solidFill>
                  <a:schemeClr val="accent6"/>
                </a:solidFill>
              </a:rPr>
              <a:t> </a:t>
            </a:r>
            <a:r>
              <a:rPr lang="en-US" sz="2400">
                <a:solidFill>
                  <a:schemeClr val="accent6"/>
                </a:solidFill>
              </a:rPr>
              <a:t>odds and ends</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1059947838"/>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8676985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1B3779-8BA3-4B5C-A9D6-3905EB7064E2}"/>
              </a:ext>
            </a:extLst>
          </p:cNvPr>
          <p:cNvSpPr>
            <a:spLocks noGrp="1"/>
          </p:cNvSpPr>
          <p:nvPr>
            <p:ph type="title"/>
          </p:nvPr>
        </p:nvSpPr>
        <p:spPr/>
        <p:txBody>
          <a:bodyPr/>
          <a:lstStyle/>
          <a:p>
            <a:r>
              <a:rPr lang="en-US"/>
              <a:t>questions?</a:t>
            </a:r>
          </a:p>
        </p:txBody>
      </p:sp>
    </p:spTree>
    <p:extLst>
      <p:ext uri="{BB962C8B-B14F-4D97-AF65-F5344CB8AC3E}">
        <p14:creationId xmlns:p14="http://schemas.microsoft.com/office/powerpoint/2010/main" val="65102254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tricky midterm questions</a:t>
            </a:r>
          </a:p>
        </p:txBody>
      </p:sp>
    </p:spTree>
    <p:extLst>
      <p:ext uri="{BB962C8B-B14F-4D97-AF65-F5344CB8AC3E}">
        <p14:creationId xmlns:p14="http://schemas.microsoft.com/office/powerpoint/2010/main" val="104994373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latin typeface="+mj-lt"/>
              </a:rPr>
              <a:t>Player -&gt; Player[]</a:t>
            </a:r>
          </a:p>
        </p:txBody>
      </p:sp>
    </p:spTree>
    <p:extLst>
      <p:ext uri="{BB962C8B-B14F-4D97-AF65-F5344CB8AC3E}">
        <p14:creationId xmlns:p14="http://schemas.microsoft.com/office/powerpoint/2010/main" val="108365088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2862322"/>
          </a:xfrm>
          <a:prstGeom prst="rect">
            <a:avLst/>
          </a:prstGeom>
          <a:noFill/>
          <a:ln>
            <a:solidFill>
              <a:schemeClr val="tx1"/>
            </a:solidFill>
          </a:ln>
        </p:spPr>
        <p:txBody>
          <a:bodyPr wrap="square">
            <a:spAutoFit/>
          </a:bodyPr>
          <a:lstStyle/>
          <a:p>
            <a:pPr algn="l" rtl="0">
              <a:spcBef>
                <a:spcPts val="0"/>
              </a:spcBef>
              <a:spcAft>
                <a:spcPts val="0"/>
              </a:spcAft>
            </a:pPr>
            <a:r>
              <a:rPr lang="en-US" sz="1800" b="0" i="0" u="none" strike="noStrike">
                <a:solidFill>
                  <a:srgbClr val="0000FF"/>
                </a:solidFill>
                <a:effectLst/>
                <a:latin typeface="Roboto Mono" pitchFamily="49" charset="0"/>
              </a:rPr>
              <a:t>class </a:t>
            </a:r>
            <a:r>
              <a:rPr lang="en-US" sz="1800" b="0" i="0" u="none" strike="noStrike">
                <a:solidFill>
                  <a:srgbClr val="272790"/>
                </a:solidFill>
                <a:effectLst/>
                <a:latin typeface="Roboto Mono" pitchFamily="49" charset="0"/>
              </a:rPr>
              <a:t>HW03 </a:t>
            </a:r>
            <a:r>
              <a:rPr lang="en-US" sz="1800" b="0" i="0" u="none" strike="noStrike">
                <a:solidFill>
                  <a:srgbClr val="0000FF"/>
                </a:solidFill>
                <a:effectLst/>
                <a:latin typeface="Roboto Mono" pitchFamily="49" charset="0"/>
              </a:rPr>
              <a:t>extends </a:t>
            </a:r>
            <a:r>
              <a:rPr lang="en-US" sz="1800" b="0" i="0" u="none" strike="noStrike">
                <a:solidFill>
                  <a:srgbClr val="272790"/>
                </a:solidFill>
                <a:effectLst/>
                <a:latin typeface="Roboto Mono" pitchFamily="49" charset="0"/>
              </a:rPr>
              <a:t>App </a:t>
            </a:r>
            <a:r>
              <a:rPr lang="en-US" sz="1800" b="0" i="0" u="none" strike="noStrike">
                <a:solidFill>
                  <a:srgbClr val="0E1116"/>
                </a:solidFill>
                <a:effectLst/>
                <a:latin typeface="Roboto Mono" pitchFamily="49" charset="0"/>
              </a:rPr>
              <a:t>{ </a:t>
            </a:r>
            <a:r>
              <a:rPr lang="en-US" sz="1800" b="0" i="0" u="none" strike="noStrike">
                <a:solidFill>
                  <a:srgbClr val="057F05"/>
                </a:solidFill>
                <a:effectLst/>
                <a:latin typeface="Roboto Mono" pitchFamily="49" charset="0"/>
              </a:rPr>
              <a:t>// BEFORE</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Player </a:t>
            </a:r>
            <a:r>
              <a:rPr lang="en-US" sz="1800" b="0" i="0" u="none" strike="noStrike">
                <a:solidFill>
                  <a:srgbClr val="0E1116"/>
                </a:solidFill>
                <a:effectLst/>
                <a:latin typeface="Roboto Mono" pitchFamily="49" charset="0"/>
              </a:rPr>
              <a:t>player;</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void </a:t>
            </a:r>
            <a:r>
              <a:rPr lang="en-US" sz="1800" b="0" i="0" u="none" strike="noStrike">
                <a:solidFill>
                  <a:srgbClr val="0E1116"/>
                </a:solidFill>
                <a:effectLst/>
                <a:latin typeface="Roboto Mono" pitchFamily="49" charset="0"/>
              </a:rPr>
              <a:t>setup()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player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Player</a:t>
            </a:r>
            <a:r>
              <a:rPr lang="en-US" sz="1800" b="0" i="0" u="none" strike="noStrike">
                <a:solidFill>
                  <a:srgbClr val="0E1116"/>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player.color</a:t>
            </a:r>
            <a:r>
              <a:rPr lang="en-US" sz="1800" b="0" i="0" u="none" strike="noStrike">
                <a:solidFill>
                  <a:srgbClr val="0E1116"/>
                </a:solidFill>
                <a:effectLst/>
                <a:latin typeface="Roboto Mono" pitchFamily="49" charset="0"/>
              </a:rPr>
              <a:t> = </a:t>
            </a:r>
            <a:r>
              <a:rPr lang="en-US" sz="1800" b="0" i="0" u="none" strike="noStrike">
                <a:solidFill>
                  <a:srgbClr val="272790"/>
                </a:solidFill>
                <a:effectLst/>
                <a:latin typeface="Roboto Mono" pitchFamily="49" charset="0"/>
              </a:rPr>
              <a:t>Vector3</a:t>
            </a:r>
            <a:r>
              <a:rPr lang="en-US" sz="1800" b="0" i="0" u="none" strike="noStrike">
                <a:solidFill>
                  <a:srgbClr val="0E1116"/>
                </a:solidFill>
                <a:effectLst/>
                <a:latin typeface="Roboto Mono" pitchFamily="49" charset="0"/>
              </a:rPr>
              <a:t>.cyan;</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player.radius</a:t>
            </a:r>
            <a:r>
              <a:rPr lang="en-US" sz="1800" b="0" i="0" u="none" strike="noStrike">
                <a:solidFill>
                  <a:srgbClr val="0E1116"/>
                </a:solidFill>
                <a:effectLst/>
                <a:latin typeface="Roboto Mono" pitchFamily="49" charset="0"/>
              </a:rPr>
              <a:t> = 4.0;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player.position</a:t>
            </a:r>
            <a:r>
              <a:rPr lang="en-US" sz="1800" b="0" i="0" u="none" strike="noStrike">
                <a:solidFill>
                  <a:srgbClr val="0E1116"/>
                </a:solidFill>
                <a:effectLst/>
                <a:latin typeface="Roboto Mono" pitchFamily="49" charset="0"/>
              </a:rPr>
              <a:t>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Vector2</a:t>
            </a:r>
            <a:r>
              <a:rPr lang="en-US" sz="1800" b="0" i="0" u="none" strike="noStrike">
                <a:solidFill>
                  <a:srgbClr val="0E1116"/>
                </a:solidFill>
                <a:effectLst/>
                <a:latin typeface="Roboto Mono" pitchFamily="49" charset="0"/>
              </a:rPr>
              <a:t>(0.0, 0.0)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a:t>
            </a:r>
            <a:endParaRPr lang="en-US"/>
          </a:p>
        </p:txBody>
      </p:sp>
    </p:spTree>
    <p:extLst>
      <p:ext uri="{BB962C8B-B14F-4D97-AF65-F5344CB8AC3E}">
        <p14:creationId xmlns:p14="http://schemas.microsoft.com/office/powerpoint/2010/main" val="272851009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539430"/>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pPr algn="l" rtl="0">
              <a:spcBef>
                <a:spcPts val="0"/>
              </a:spcBef>
              <a:spcAft>
                <a:spcPts val="0"/>
              </a:spcAft>
            </a:pPr>
            <a:r>
              <a:rPr lang="en-US" sz="1400">
                <a:solidFill>
                  <a:srgbClr val="0E1116"/>
                </a:solidFill>
                <a:latin typeface="Roboto Mono" pitchFamily="49" charset="0"/>
              </a:rPr>
              <a:t>        }</a:t>
            </a:r>
          </a:p>
          <a:p>
            <a:r>
              <a:rPr lang="en-US" sz="1400" b="0" i="0" u="none" strike="noStrike">
                <a:solidFill>
                  <a:srgbClr val="0E1116"/>
                </a:solidFill>
                <a:effectLst/>
                <a:latin typeface="Roboto Mono" pitchFamily="49" charset="0"/>
              </a:rPr>
              <a:t>        players[</a:t>
            </a:r>
            <a:r>
              <a:rPr lang="en-US" sz="1400">
                <a:solidFill>
                  <a:srgbClr val="0E1116"/>
                </a:solidFill>
                <a:latin typeface="Roboto Mono" pitchFamily="49" charset="0"/>
              </a:rPr>
              <a:t>0</a:t>
            </a:r>
            <a:r>
              <a:rPr lang="en-US" sz="1400" b="0" i="0" u="none" strike="noStrike">
                <a:solidFill>
                  <a:srgbClr val="0E1116"/>
                </a:solidFill>
                <a:effectLst/>
                <a:latin typeface="Roboto Mono" pitchFamily="49" charset="0"/>
              </a:rPr>
              <a:t>].color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a:t>
            </a:r>
          </a:p>
          <a:p>
            <a:r>
              <a:rPr lang="en-US" sz="1400" b="0" i="0" u="none" strike="noStrike">
                <a:solidFill>
                  <a:srgbClr val="0E1116"/>
                </a:solidFill>
                <a:effectLst/>
                <a:latin typeface="Roboto Mono" pitchFamily="49" charset="0"/>
              </a:rPr>
              <a:t>        players[1].color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players[2].color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players[3].color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71443433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alternate 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323987"/>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p>
          <a:p>
            <a:pPr algn="l" rtl="0">
              <a:spcBef>
                <a:spcPts val="0"/>
              </a:spcBef>
              <a:spcAft>
                <a:spcPts val="0"/>
              </a:spcAft>
            </a:pPr>
            <a:r>
              <a:rPr lang="en-US" sz="1400">
                <a:solidFill>
                  <a:srgbClr val="0E1116"/>
                </a:solidFill>
                <a:latin typeface="Roboto Mono" pitchFamily="49" charset="0"/>
              </a:rPr>
              <a:t>    Vector3[] colors =</a:t>
            </a:r>
          </a:p>
          <a:p>
            <a:pPr algn="l" rtl="0">
              <a:spcBef>
                <a:spcPts val="0"/>
              </a:spcBef>
              <a:spcAft>
                <a:spcPts val="0"/>
              </a:spcAft>
            </a:pPr>
            <a:r>
              <a:rPr lang="en-US" sz="1400">
                <a:solidFill>
                  <a:srgbClr val="0E1116"/>
                </a:solidFill>
                <a:latin typeface="Roboto Mono" pitchFamily="49" charset="0"/>
              </a:rPr>
              <a:t>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 }; </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].color = </a:t>
            </a:r>
            <a:r>
              <a:rPr lang="en-US" sz="1400" b="0" i="0" u="none" strike="noStrike">
                <a:solidFill>
                  <a:srgbClr val="000080"/>
                </a:solidFill>
                <a:effectLst/>
                <a:latin typeface="Roboto Mono" pitchFamily="49" charset="0"/>
              </a:rPr>
              <a:t>colors[</a:t>
            </a:r>
            <a:r>
              <a:rPr lang="en-US" sz="1400" b="0" i="0" u="none" strike="noStrike" err="1">
                <a:solidFill>
                  <a:srgbClr val="000080"/>
                </a:solidFill>
                <a:effectLst/>
                <a:latin typeface="Roboto Mono" pitchFamily="49" charset="0"/>
              </a:rPr>
              <a:t>i</a:t>
            </a:r>
            <a:r>
              <a:rPr lang="en-US" sz="1400" b="0" i="0" u="none" strike="noStrike">
                <a:solidFill>
                  <a:srgbClr val="000080"/>
                </a:solidFill>
                <a:effectLst/>
                <a:latin typeface="Roboto Mono" pitchFamily="49" charset="0"/>
              </a:rPr>
              <a:t>]</a:t>
            </a:r>
            <a:r>
              <a:rPr lang="en-US" sz="1400" b="0" i="0" u="none" strike="noStrike">
                <a:solidFill>
                  <a:srgbClr val="0000FF"/>
                </a:solidFill>
                <a:effectLst/>
                <a:latin typeface="Roboto Mono" pitchFamily="49" charset="0"/>
              </a:rPr>
              <a:t>;</a:t>
            </a:r>
            <a:endParaRPr lang="en-US" sz="1400" b="0" i="0" u="none" strike="noStrike">
              <a:solidFill>
                <a:srgbClr val="0E1116"/>
              </a:solidFill>
              <a:effectLst/>
              <a:latin typeface="Roboto Mono" pitchFamily="49" charset="0"/>
            </a:endParaRPr>
          </a:p>
          <a:p>
            <a:pPr algn="l" rtl="0">
              <a:spcBef>
                <a:spcPts val="0"/>
              </a:spcBef>
              <a:spcAft>
                <a:spcPts val="0"/>
              </a:spcAft>
            </a:pPr>
            <a:r>
              <a:rPr lang="en-US" sz="1400">
                <a:solidFill>
                  <a:srgbClr val="0E1116"/>
                </a:solidFill>
                <a:latin typeface="Roboto Mono" pitchFamily="49" charset="0"/>
              </a:rPr>
              <a:t>        }</a:t>
            </a: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39833370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t>what will this code print?</a:t>
            </a:r>
            <a:br>
              <a:rPr lang="en-US"/>
            </a:br>
            <a:r>
              <a:rPr lang="en-US"/>
              <a:t>(arrays and array lists)</a:t>
            </a:r>
          </a:p>
        </p:txBody>
      </p:sp>
    </p:spTree>
    <p:extLst>
      <p:ext uri="{BB962C8B-B14F-4D97-AF65-F5344CB8AC3E}">
        <p14:creationId xmlns:p14="http://schemas.microsoft.com/office/powerpoint/2010/main" val="272328130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031325"/>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&lt; </a:t>
            </a:r>
            <a:r>
              <a:rPr lang="en-US" b="0" i="0" u="none" strike="noStrike" err="1">
                <a:solidFill>
                  <a:srgbClr val="000000"/>
                </a:solidFill>
                <a:effectLst/>
                <a:latin typeface="Roboto Mono" pitchFamily="49" charset="0"/>
              </a:rPr>
              <a:t>array.length</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    </a:t>
            </a:r>
            <a:r>
              <a:rPr lang="en-US" b="0" i="0" u="none" strike="noStrike">
                <a:solidFill>
                  <a:srgbClr val="0000FF"/>
                </a:solidFill>
                <a:effectLst/>
                <a:latin typeface="Roboto Mono" pitchFamily="49" charset="0"/>
              </a:rPr>
              <a:t>for</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endParaRPr lang="en-US"/>
          </a:p>
        </p:txBody>
      </p:sp>
    </p:spTree>
    <p:extLst>
      <p:ext uri="{BB962C8B-B14F-4D97-AF65-F5344CB8AC3E}">
        <p14:creationId xmlns:p14="http://schemas.microsoft.com/office/powerpoint/2010/main" val="275209944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585323"/>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1</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61600210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1754326"/>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00102567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1470875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20E3C1-4139-8B57-59D0-8106F9688CDF}"/>
              </a:ext>
            </a:extLst>
          </p:cNvPr>
          <p:cNvSpPr>
            <a:spLocks noGrp="1"/>
          </p:cNvSpPr>
          <p:nvPr>
            <p:ph type="title"/>
          </p:nvPr>
        </p:nvSpPr>
        <p:spPr/>
        <p:txBody>
          <a:bodyPr/>
          <a:lstStyle/>
          <a:p>
            <a:r>
              <a:rPr lang="en-US"/>
              <a:t>[other slide deck]</a:t>
            </a:r>
          </a:p>
        </p:txBody>
      </p:sp>
    </p:spTree>
    <p:extLst>
      <p:ext uri="{BB962C8B-B14F-4D97-AF65-F5344CB8AC3E}">
        <p14:creationId xmlns:p14="http://schemas.microsoft.com/office/powerpoint/2010/main" val="5160329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16EA4-D384-27A5-0437-D1DFCB123587}"/>
              </a:ext>
            </a:extLst>
          </p:cNvPr>
          <p:cNvSpPr>
            <a:spLocks noGrp="1"/>
          </p:cNvSpPr>
          <p:nvPr>
            <p:ph type="title"/>
          </p:nvPr>
        </p:nvSpPr>
        <p:spPr/>
        <p:txBody>
          <a:bodyPr/>
          <a:lstStyle/>
          <a:p>
            <a:r>
              <a:rPr lang="en-US"/>
              <a:t>success tips</a:t>
            </a:r>
          </a:p>
        </p:txBody>
      </p:sp>
    </p:spTree>
    <p:extLst>
      <p:ext uri="{BB962C8B-B14F-4D97-AF65-F5344CB8AC3E}">
        <p14:creationId xmlns:p14="http://schemas.microsoft.com/office/powerpoint/2010/main" val="122150014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202682751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693319"/>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a:solidFill>
                  <a:srgbClr val="007B00"/>
                </a:solidFill>
                <a:latin typeface="Roboto Mono" pitchFamily="49" charset="0"/>
              </a:rPr>
              <a:t>// { 2, 2, 2, 3, 3, 3, 4, 4, 4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37474550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68455826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br>
              <a:rPr lang="en-US"/>
            </a:br>
            <a:r>
              <a:rPr lang="en-US">
                <a:solidFill>
                  <a:srgbClr val="007B00"/>
                </a:solidFill>
                <a:latin typeface="Roboto Mono" pitchFamily="49" charset="0"/>
              </a:rPr>
              <a:t>// { 4, 4, 4, 3, 3, 3, 2, 2, 2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16591209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07950502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25357957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4,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89852195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6975431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   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75219822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594775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(1/3)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establish basic study habits</a:t>
            </a:r>
            <a:br>
              <a:rPr lang="en-US"/>
            </a:br>
            <a:r>
              <a:rPr lang="en-US"/>
              <a:t>(this might not have been necessary in highschool; it most likely is now)</a:t>
            </a:r>
          </a:p>
          <a:p>
            <a:pPr lvl="1"/>
            <a:r>
              <a:rPr lang="en-US"/>
              <a:t>start homework early! (very hard to code well while stressed)</a:t>
            </a:r>
          </a:p>
          <a:p>
            <a:endParaRPr lang="en-US"/>
          </a:p>
          <a:p>
            <a:r>
              <a:rPr lang="en-US"/>
              <a:t>don't work in a vaccuum</a:t>
            </a:r>
          </a:p>
          <a:p>
            <a:pPr lvl="1"/>
            <a:r>
              <a:rPr lang="en-US"/>
              <a:t>collaborate with your friends / acquaintences / enemies</a:t>
            </a:r>
          </a:p>
          <a:p>
            <a:pPr lvl="1"/>
            <a:r>
              <a:rPr lang="en-US"/>
              <a:t>come to help hours (they are there for you!)</a:t>
            </a:r>
          </a:p>
          <a:p>
            <a:endParaRPr lang="en-US"/>
          </a:p>
          <a:p>
            <a:r>
              <a:rPr lang="en-US"/>
              <a:t>code a lot (ideally, 5+ days per week)</a:t>
            </a:r>
          </a:p>
          <a:p>
            <a:pPr lvl="1"/>
            <a:r>
              <a:rPr lang="en-US"/>
              <a:t>if the homeworks are feeling too hard, talk to me; we have </a:t>
            </a:r>
            <a:r>
              <a:rPr lang="en-US" b="1"/>
              <a:t>resources</a:t>
            </a:r>
            <a:r>
              <a:rPr lang="en-US"/>
              <a:t>!</a:t>
            </a:r>
          </a:p>
          <a:p>
            <a:pPr lvl="1"/>
            <a:r>
              <a:rPr lang="en-US"/>
              <a:t>if the homeworks are too easy, do the A+ / A++; do side projects;</a:t>
            </a:r>
            <a:br>
              <a:rPr lang="en-US"/>
            </a:br>
            <a:r>
              <a:rPr lang="en-US"/>
              <a:t>just keep coding; code code code code code; COOOOOOOOODE</a:t>
            </a:r>
          </a:p>
        </p:txBody>
      </p:sp>
    </p:spTree>
    <p:extLst>
      <p:ext uri="{BB962C8B-B14F-4D97-AF65-F5344CB8AC3E}">
        <p14:creationId xmlns:p14="http://schemas.microsoft.com/office/powerpoint/2010/main" val="226168110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19929061"/>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06677824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int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92493065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94227132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57507704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1621820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5287725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16555756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18825684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516419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(2/3)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try to find your own bugs</a:t>
            </a:r>
          </a:p>
          <a:p>
            <a:pPr lvl="1"/>
            <a:r>
              <a:rPr lang="en-US"/>
              <a:t>this is a huge skill; it takes time (and pain) to build</a:t>
            </a:r>
          </a:p>
          <a:p>
            <a:endParaRPr lang="en-US"/>
          </a:p>
          <a:p>
            <a:r>
              <a:rPr lang="en-US"/>
              <a:t>try to answer your own questions (using Google!)</a:t>
            </a:r>
            <a:br>
              <a:rPr lang="en-US"/>
            </a:br>
            <a:r>
              <a:rPr lang="en-US"/>
              <a:t>("what does IDE stand for?"; "what does this error message mean?")</a:t>
            </a:r>
          </a:p>
          <a:p>
            <a:pPr lvl="1"/>
            <a:r>
              <a:rPr lang="en-US"/>
              <a:t>this is also a huge skill; it also takes time (and pain) to build</a:t>
            </a:r>
            <a:br>
              <a:rPr lang="en-US"/>
            </a:br>
            <a:endParaRPr lang="en-US"/>
          </a:p>
          <a:p>
            <a:r>
              <a:rPr lang="en-US"/>
              <a:t>however, if you are stuck (&gt;= 10+ minutes of pain), ASK FOR HELP</a:t>
            </a:r>
          </a:p>
          <a:p>
            <a:pPr lvl="1"/>
            <a:r>
              <a:rPr lang="en-US"/>
              <a:t>there is literally no judgement here; we all have different starting points; my only goal is for all students to get stronger and have fun </a:t>
            </a:r>
            <a:r>
              <a:rPr lang="en-US">
                <a:sym typeface="Wingdings" pitchFamily="2" charset="2"/>
              </a:rPr>
              <a:t>🙂👍</a:t>
            </a:r>
          </a:p>
          <a:p>
            <a:pPr lvl="2"/>
            <a:r>
              <a:rPr lang="en-US">
                <a:sym typeface="Wingdings" pitchFamily="2" charset="2"/>
              </a:rPr>
              <a:t>and, for what it's worth, i was a mechanical engineering undergrad and my first comp sci course was *terrifying* (though, eventually, fun)</a:t>
            </a:r>
            <a:endParaRPr lang="en-US"/>
          </a:p>
        </p:txBody>
      </p:sp>
    </p:spTree>
    <p:extLst>
      <p:ext uri="{BB962C8B-B14F-4D97-AF65-F5344CB8AC3E}">
        <p14:creationId xmlns:p14="http://schemas.microsoft.com/office/powerpoint/2010/main" val="175327427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4398146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82861487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1268238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5393006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HW06.java</a:t>
            </a:r>
            <a:br>
              <a:rPr lang="en-US" sz="4800"/>
            </a:br>
            <a:r>
              <a:rPr lang="en-US" sz="4800"/>
              <a:t>HW06.class</a:t>
            </a:r>
            <a:br>
              <a:rPr lang="en-US" sz="4800"/>
            </a:br>
            <a:r>
              <a:rPr lang="en-US" sz="4800"/>
              <a:t>~HW06.java</a:t>
            </a:r>
          </a:p>
        </p:txBody>
      </p:sp>
    </p:spTree>
    <p:extLst>
      <p:ext uri="{BB962C8B-B14F-4D97-AF65-F5344CB8AC3E}">
        <p14:creationId xmlns:p14="http://schemas.microsoft.com/office/powerpoint/2010/main" val="421227213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BB0012-8D96-FBCB-F761-8443F95EA604}"/>
              </a:ext>
            </a:extLst>
          </p:cNvPr>
          <p:cNvSpPr>
            <a:spLocks noGrp="1"/>
          </p:cNvSpPr>
          <p:nvPr>
            <p:ph type="title"/>
          </p:nvPr>
        </p:nvSpPr>
        <p:spPr/>
        <p:txBody>
          <a:bodyPr/>
          <a:lstStyle/>
          <a:p>
            <a:r>
              <a:rPr lang="en-US"/>
              <a:t>filetypes</a:t>
            </a:r>
          </a:p>
        </p:txBody>
      </p:sp>
      <p:sp>
        <p:nvSpPr>
          <p:cNvPr id="4" name="Content Placeholder 3">
            <a:extLst>
              <a:ext uri="{FF2B5EF4-FFF2-40B4-BE49-F238E27FC236}">
                <a16:creationId xmlns:a16="http://schemas.microsoft.com/office/drawing/2014/main" id="{8864C279-628C-B8C6-4B9D-B0531FD46FA2}"/>
              </a:ext>
            </a:extLst>
          </p:cNvPr>
          <p:cNvSpPr>
            <a:spLocks noGrp="1"/>
          </p:cNvSpPr>
          <p:nvPr>
            <p:ph sz="quarter" idx="10"/>
          </p:nvPr>
        </p:nvSpPr>
        <p:spPr/>
        <p:txBody>
          <a:bodyPr/>
          <a:lstStyle/>
          <a:p>
            <a:r>
              <a:rPr lang="en-US" sz="1800"/>
              <a:t>HW06.java is </a:t>
            </a:r>
            <a:r>
              <a:rPr lang="en-US" sz="1800" b="1"/>
              <a:t>source code </a:t>
            </a:r>
            <a:r>
              <a:rPr lang="en-US" sz="1800"/>
              <a:t>(</a:t>
            </a:r>
            <a:r>
              <a:rPr lang="en-US" sz="1800" b="1"/>
              <a:t>input</a:t>
            </a:r>
            <a:r>
              <a:rPr lang="en-US" sz="1800"/>
              <a:t> to the compiler)</a:t>
            </a:r>
            <a:endParaRPr lang="en-US" sz="1800" b="1"/>
          </a:p>
          <a:p>
            <a:r>
              <a:rPr lang="en-US" sz="1800"/>
              <a:t>HW06.class is bytecode (</a:t>
            </a:r>
            <a:r>
              <a:rPr lang="en-US" sz="1800" b="1"/>
              <a:t>output</a:t>
            </a:r>
            <a:r>
              <a:rPr lang="en-US" sz="1800"/>
              <a:t> from the compiler)</a:t>
            </a:r>
          </a:p>
          <a:p>
            <a:r>
              <a:rPr lang="en-US" sz="1800"/>
              <a:t>~HW06.java </a:t>
            </a:r>
            <a:r>
              <a:rPr lang="en-US"/>
              <a:t>is a backup file created by </a:t>
            </a:r>
            <a:r>
              <a:rPr lang="en-US" err="1"/>
              <a:t>DrJava</a:t>
            </a:r>
            <a:r>
              <a:rPr lang="en-US"/>
              <a:t> 🤨</a:t>
            </a:r>
          </a:p>
        </p:txBody>
      </p:sp>
      <p:pic>
        <p:nvPicPr>
          <p:cNvPr id="5" name="Picture 4">
            <a:extLst>
              <a:ext uri="{FF2B5EF4-FFF2-40B4-BE49-F238E27FC236}">
                <a16:creationId xmlns:a16="http://schemas.microsoft.com/office/drawing/2014/main" id="{3AEF2184-B016-5B40-CD76-7969407845FD}"/>
              </a:ext>
            </a:extLst>
          </p:cNvPr>
          <p:cNvPicPr>
            <a:picLocks noChangeAspect="1"/>
          </p:cNvPicPr>
          <p:nvPr/>
        </p:nvPicPr>
        <p:blipFill>
          <a:blip r:embed="rId2"/>
          <a:stretch>
            <a:fillRect/>
          </a:stretch>
        </p:blipFill>
        <p:spPr>
          <a:xfrm>
            <a:off x="685800" y="2035761"/>
            <a:ext cx="7772400" cy="2144402"/>
          </a:xfrm>
          <a:prstGeom prst="rect">
            <a:avLst/>
          </a:prstGeom>
          <a:ln>
            <a:solidFill>
              <a:schemeClr val="tx1"/>
            </a:solidFill>
          </a:ln>
        </p:spPr>
      </p:pic>
    </p:spTree>
    <p:extLst>
      <p:ext uri="{BB962C8B-B14F-4D97-AF65-F5344CB8AC3E}">
        <p14:creationId xmlns:p14="http://schemas.microsoft.com/office/powerpoint/2010/main" val="2361657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3600">
                <a:latin typeface="+mj-lt"/>
              </a:rPr>
              <a:t>_</a:t>
            </a:r>
            <a:r>
              <a:rPr lang="en-US" sz="3600" err="1">
                <a:latin typeface="+mj-lt"/>
              </a:rPr>
              <a:t>thisUnderscoreMeansDoNotUse</a:t>
            </a:r>
            <a:br>
              <a:rPr lang="en-US" sz="3600"/>
            </a:br>
            <a:r>
              <a:rPr lang="en-US" sz="1800"/>
              <a:t>(unless you really know what you're doing)</a:t>
            </a:r>
            <a:endParaRPr lang="en-US" sz="3600"/>
          </a:p>
        </p:txBody>
      </p:sp>
    </p:spTree>
    <p:extLst>
      <p:ext uri="{BB962C8B-B14F-4D97-AF65-F5344CB8AC3E}">
        <p14:creationId xmlns:p14="http://schemas.microsoft.com/office/powerpoint/2010/main" val="214815263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a:xfrm>
            <a:off x="457200" y="2143125"/>
            <a:ext cx="8229600" cy="857250"/>
          </a:xfrm>
        </p:spPr>
        <p:txBody>
          <a:bodyPr/>
          <a:lstStyle/>
          <a:p>
            <a:r>
              <a:rPr lang="en-US"/>
              <a:t>constants and </a:t>
            </a:r>
            <a:r>
              <a:rPr lang="en-US" sz="5400"/>
              <a:t>readability &amp; searchability</a:t>
            </a:r>
            <a:endParaRPr lang="en-US"/>
          </a:p>
        </p:txBody>
      </p:sp>
    </p:spTree>
    <p:extLst>
      <p:ext uri="{BB962C8B-B14F-4D97-AF65-F5344CB8AC3E}">
        <p14:creationId xmlns:p14="http://schemas.microsoft.com/office/powerpoint/2010/main" val="325680126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hrek Alternative for drake meme : r/MemeTemplatesOfficial">
            <a:extLst>
              <a:ext uri="{FF2B5EF4-FFF2-40B4-BE49-F238E27FC236}">
                <a16:creationId xmlns:a16="http://schemas.microsoft.com/office/drawing/2014/main" id="{ABB0DCDC-26F1-D25E-60AB-720408EA0E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435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2B9D889-B8D2-2A7B-7949-886C342C68F0}"/>
              </a:ext>
            </a:extLst>
          </p:cNvPr>
          <p:cNvSpPr txBox="1"/>
          <p:nvPr/>
        </p:nvSpPr>
        <p:spPr>
          <a:xfrm>
            <a:off x="2951429" y="801053"/>
            <a:ext cx="5703683" cy="1200329"/>
          </a:xfrm>
          <a:prstGeom prst="rect">
            <a:avLst/>
          </a:prstGeom>
          <a:noFill/>
        </p:spPr>
        <p:txBody>
          <a:bodyPr wrap="square" rtlCol="0">
            <a:spAutoFit/>
          </a:bodyPr>
          <a:lstStyle/>
          <a:p>
            <a:r>
              <a:rPr lang="en-US" sz="2400">
                <a:latin typeface="+mj-lt"/>
              </a:rPr>
              <a:t>if (</a:t>
            </a:r>
            <a:r>
              <a:rPr lang="en-US" sz="2400" err="1">
                <a:latin typeface="+mj-lt"/>
              </a:rPr>
              <a:t>token.type</a:t>
            </a:r>
            <a:r>
              <a:rPr lang="en-US" sz="2400">
                <a:latin typeface="+mj-lt"/>
              </a:rPr>
              <a:t> == </a:t>
            </a:r>
            <a:r>
              <a:rPr lang="en-US" sz="2400">
                <a:solidFill>
                  <a:srgbClr val="0CB5B5"/>
                </a:solidFill>
                <a:latin typeface="+mj-lt"/>
              </a:rPr>
              <a:t>2</a:t>
            </a:r>
            <a:r>
              <a:rPr lang="en-US" sz="2400">
                <a:latin typeface="+mj-lt"/>
              </a:rPr>
              <a:t>) {</a:t>
            </a:r>
          </a:p>
          <a:p>
            <a:r>
              <a:rPr lang="en-US" sz="2400">
                <a:latin typeface="+mj-lt"/>
              </a:rPr>
              <a:t>    ...</a:t>
            </a:r>
          </a:p>
          <a:p>
            <a:r>
              <a:rPr lang="en-US" sz="2400">
                <a:latin typeface="+mj-lt"/>
              </a:rPr>
              <a:t>}</a:t>
            </a:r>
          </a:p>
        </p:txBody>
      </p:sp>
      <p:sp>
        <p:nvSpPr>
          <p:cNvPr id="4" name="TextBox 3">
            <a:extLst>
              <a:ext uri="{FF2B5EF4-FFF2-40B4-BE49-F238E27FC236}">
                <a16:creationId xmlns:a16="http://schemas.microsoft.com/office/drawing/2014/main" id="{8E215A39-C9B5-2959-67EF-CE3FB73BDA02}"/>
              </a:ext>
            </a:extLst>
          </p:cNvPr>
          <p:cNvSpPr txBox="1"/>
          <p:nvPr/>
        </p:nvSpPr>
        <p:spPr>
          <a:xfrm>
            <a:off x="2951430" y="3142118"/>
            <a:ext cx="5703683" cy="1015663"/>
          </a:xfrm>
          <a:prstGeom prst="rect">
            <a:avLst/>
          </a:prstGeom>
          <a:noFill/>
        </p:spPr>
        <p:txBody>
          <a:bodyPr wrap="square" rtlCol="0">
            <a:spAutoFit/>
          </a:bodyPr>
          <a:lstStyle/>
          <a:p>
            <a:r>
              <a:rPr lang="en-US" sz="2000">
                <a:latin typeface="+mj-lt"/>
              </a:rPr>
              <a:t>if (</a:t>
            </a:r>
            <a:r>
              <a:rPr lang="en-US" sz="2000" err="1">
                <a:latin typeface="+mj-lt"/>
              </a:rPr>
              <a:t>token.type</a:t>
            </a:r>
            <a:r>
              <a:rPr lang="en-US" sz="2000">
                <a:latin typeface="+mj-lt"/>
              </a:rPr>
              <a:t> == </a:t>
            </a:r>
            <a:r>
              <a:rPr lang="en-US" sz="2000" err="1">
                <a:solidFill>
                  <a:srgbClr val="000080"/>
                </a:solidFill>
                <a:latin typeface="+mj-lt"/>
              </a:rPr>
              <a:t>Token</a:t>
            </a:r>
            <a:r>
              <a:rPr lang="en-US" sz="2000" err="1">
                <a:latin typeface="+mj-lt"/>
              </a:rPr>
              <a:t>.TYPE_STRING</a:t>
            </a:r>
            <a:r>
              <a:rPr lang="en-US" sz="2000">
                <a:latin typeface="+mj-lt"/>
              </a:rPr>
              <a:t>) {</a:t>
            </a:r>
          </a:p>
          <a:p>
            <a:r>
              <a:rPr lang="en-US" sz="2000">
                <a:latin typeface="+mj-lt"/>
              </a:rPr>
              <a:t>    ...</a:t>
            </a:r>
          </a:p>
          <a:p>
            <a:r>
              <a:rPr lang="en-US" sz="2000">
                <a:latin typeface="+mj-lt"/>
              </a:rPr>
              <a:t>}</a:t>
            </a:r>
          </a:p>
        </p:txBody>
      </p:sp>
    </p:spTree>
    <p:extLst>
      <p:ext uri="{BB962C8B-B14F-4D97-AF65-F5344CB8AC3E}">
        <p14:creationId xmlns:p14="http://schemas.microsoft.com/office/powerpoint/2010/main" val="113589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where did the Starter Code come from?</a:t>
            </a:r>
            <a:br>
              <a:rPr lang="en-US" sz="4800"/>
            </a:br>
            <a:r>
              <a:rPr lang="en-US" sz="2000"/>
              <a:t>(forgive me, I know this should have been on Wednesday)</a:t>
            </a:r>
            <a:endParaRPr lang="en-US" sz="4800"/>
          </a:p>
        </p:txBody>
      </p:sp>
    </p:spTree>
    <p:extLst>
      <p:ext uri="{BB962C8B-B14F-4D97-AF65-F5344CB8AC3E}">
        <p14:creationId xmlns:p14="http://schemas.microsoft.com/office/powerpoint/2010/main" val="12912211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21AF9F-FE3B-A2C8-58C3-7F294DF5772E}"/>
              </a:ext>
            </a:extLst>
          </p:cNvPr>
          <p:cNvSpPr>
            <a:spLocks noGrp="1"/>
          </p:cNvSpPr>
          <p:nvPr>
            <p:ph type="title"/>
          </p:nvPr>
        </p:nvSpPr>
        <p:spPr/>
        <p:txBody>
          <a:bodyPr/>
          <a:lstStyle/>
          <a:p>
            <a:r>
              <a:rPr lang="en-US"/>
              <a:t>most importantly though</a:t>
            </a:r>
          </a:p>
        </p:txBody>
      </p:sp>
    </p:spTree>
    <p:extLst>
      <p:ext uri="{BB962C8B-B14F-4D97-AF65-F5344CB8AC3E}">
        <p14:creationId xmlns:p14="http://schemas.microsoft.com/office/powerpoint/2010/main" val="2530757068"/>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9BDA19-FF3A-D624-F106-18C114047C73}"/>
              </a:ext>
            </a:extLst>
          </p:cNvPr>
          <p:cNvSpPr>
            <a:spLocks noGrp="1"/>
          </p:cNvSpPr>
          <p:nvPr>
            <p:ph type="title"/>
          </p:nvPr>
        </p:nvSpPr>
        <p:spPr/>
        <p:txBody>
          <a:bodyPr/>
          <a:lstStyle/>
          <a:p>
            <a:r>
              <a:rPr lang="en-US" sz="4000"/>
              <a:t>the big decision in the Starter Code is that we're going to chop the program into a list of "tokens"</a:t>
            </a:r>
            <a:br>
              <a:rPr lang="en-US" sz="4000"/>
            </a:br>
            <a:br>
              <a:rPr lang="en-US" sz="4000"/>
            </a:br>
            <a:r>
              <a:rPr lang="en-US" sz="4000"/>
              <a:t>and each token could be a </a:t>
            </a:r>
            <a:r>
              <a:rPr lang="en-US" sz="4000" err="1"/>
              <a:t>boolean</a:t>
            </a:r>
            <a:r>
              <a:rPr lang="en-US" sz="4000"/>
              <a:t>, double, String, or list</a:t>
            </a:r>
          </a:p>
        </p:txBody>
      </p:sp>
    </p:spTree>
    <p:extLst>
      <p:ext uri="{BB962C8B-B14F-4D97-AF65-F5344CB8AC3E}">
        <p14:creationId xmlns:p14="http://schemas.microsoft.com/office/powerpoint/2010/main" val="447380909"/>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Python, a variable's type is </a:t>
            </a:r>
            <a:r>
              <a:rPr lang="en-US" b="1"/>
              <a:t>dynamic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1223688"/>
            <a:ext cx="8229600" cy="369331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000FF"/>
                </a:solidFill>
                <a:latin typeface="Consolas"/>
                <a:ea typeface="Segoe UI Emoji" panose="020B0502040204020203" pitchFamily="34" charset="0"/>
                <a:cs typeface="Consolas" panose="020B0609020204030204" pitchFamily="49" charset="0"/>
              </a:rPr>
              <a:t>True</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'bool'&gt;</a:t>
            </a:r>
          </a:p>
          <a:p>
            <a:pPr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'float'&gt;</a:t>
            </a:r>
          </a:p>
          <a:p>
            <a:pPr defTabSz="342886">
              <a:spcBef>
                <a:spcPct val="20000"/>
              </a:spcBef>
              <a:buClr>
                <a:srgbClr val="FFFFFF">
                  <a:lumMod val="65000"/>
                </a:srgbClr>
              </a:buClr>
            </a:pPr>
            <a:endParaRPr lang="en-US">
              <a:solidFill>
                <a:srgbClr val="007B00"/>
              </a:solidFill>
              <a:latin typeface="Consolas"/>
              <a:ea typeface="Segoe UI Emoji" panose="020B0502040204020203" pitchFamily="34" charset="0"/>
              <a:cs typeface="Consolas" panose="020B0609020204030204" pitchFamily="49" charset="0"/>
            </a:endParaRPr>
          </a:p>
          <a:p>
            <a:pP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'str'&gt;</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CB5B5"/>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"add"</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'list'&gt;</a:t>
            </a:r>
          </a:p>
        </p:txBody>
      </p:sp>
    </p:spTree>
    <p:extLst>
      <p:ext uri="{BB962C8B-B14F-4D97-AF65-F5344CB8AC3E}">
        <p14:creationId xmlns:p14="http://schemas.microsoft.com/office/powerpoint/2010/main" val="39175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922084"/>
            <a:ext cx="5963194" cy="4025717"/>
          </a:xfrm>
          <a:prstGeom prst="rect">
            <a:avLst/>
          </a:prstGeom>
          <a:noFill/>
          <a:ln>
            <a:noFill/>
          </a:ln>
        </p:spPr>
        <p:txBody>
          <a:bodyPr wrap="square" rtlCol="0">
            <a:spAutoFit/>
          </a:bodyPr>
          <a:lstStyle/>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class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type;</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boolean</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valueIfTypeBoolean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valueIfTypeDouble</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ArrayList</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&gt; _</a:t>
            </a:r>
            <a:r>
              <a:rPr lang="en-US" err="1">
                <a:latin typeface="Consolas"/>
                <a:ea typeface="Segoe UI Emoji" panose="020B0502040204020203" pitchFamily="34" charset="0"/>
                <a:cs typeface="Consolas" panose="020B0609020204030204" pitchFamily="49" charset="0"/>
              </a:rPr>
              <a:t>valueIfTypeList</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TYPE_BOOLEAN = 0;</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TYPE_DOUBLE = 1;</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TYPE_STRING = 2;</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TYPE_LIST = 3;</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graphicFrame>
        <p:nvGraphicFramePr>
          <p:cNvPr id="4" name="Table 3">
            <a:extLst>
              <a:ext uri="{FF2B5EF4-FFF2-40B4-BE49-F238E27FC236}">
                <a16:creationId xmlns:a16="http://schemas.microsoft.com/office/drawing/2014/main" id="{B17FF78C-C33A-6FB4-4A12-C3586EB498B9}"/>
              </a:ext>
            </a:extLst>
          </p:cNvPr>
          <p:cNvGraphicFramePr>
            <a:graphicFrameLocks noGrp="1"/>
          </p:cNvGraphicFramePr>
          <p:nvPr>
            <p:extLst>
              <p:ext uri="{D42A27DB-BD31-4B8C-83A1-F6EECF244321}">
                <p14:modId xmlns:p14="http://schemas.microsoft.com/office/powerpoint/2010/main" val="19676579"/>
              </p:ext>
            </p:extLst>
          </p:nvPr>
        </p:nvGraphicFramePr>
        <p:xfrm>
          <a:off x="4833257" y="1129693"/>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Tree>
    <p:extLst>
      <p:ext uri="{BB962C8B-B14F-4D97-AF65-F5344CB8AC3E}">
        <p14:creationId xmlns:p14="http://schemas.microsoft.com/office/powerpoint/2010/main" val="394054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5BFBD5-64C5-BA9F-9C9B-6340EFB19B14}"/>
              </a:ext>
            </a:extLst>
          </p:cNvPr>
          <p:cNvSpPr>
            <a:spLocks noGrp="1"/>
          </p:cNvSpPr>
          <p:nvPr>
            <p:ph type="title"/>
          </p:nvPr>
        </p:nvSpPr>
        <p:spPr/>
        <p:txBody>
          <a:bodyPr/>
          <a:lstStyle/>
          <a:p>
            <a:r>
              <a:rPr lang="en-US"/>
              <a:t>examples</a:t>
            </a:r>
          </a:p>
        </p:txBody>
      </p:sp>
      <p:sp>
        <p:nvSpPr>
          <p:cNvPr id="4" name="Content Placeholder 3">
            <a:extLst>
              <a:ext uri="{FF2B5EF4-FFF2-40B4-BE49-F238E27FC236}">
                <a16:creationId xmlns:a16="http://schemas.microsoft.com/office/drawing/2014/main" id="{ED88E17F-C052-B424-B4AC-FBE744BA2950}"/>
              </a:ext>
            </a:extLst>
          </p:cNvPr>
          <p:cNvSpPr>
            <a:spLocks noGrp="1"/>
          </p:cNvSpPr>
          <p:nvPr>
            <p:ph sz="quarter" idx="10"/>
          </p:nvPr>
        </p:nvSpPr>
        <p:spPr/>
        <p:txBody>
          <a:bodyPr/>
          <a:lstStyle/>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000FF"/>
                </a:solidFill>
                <a:latin typeface="+mj-lt"/>
              </a:rPr>
              <a:t>true</a:t>
            </a:r>
            <a:r>
              <a:rPr lang="en-US">
                <a:latin typeface="+mj-lt"/>
              </a:rPr>
              <a:t>)  </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CB5B5"/>
                </a:solidFill>
                <a:latin typeface="+mj-lt"/>
              </a:rPr>
              <a:t>5</a:t>
            </a:r>
            <a:r>
              <a:rPr lang="en-US">
                <a:latin typeface="+mj-lt"/>
              </a:rPr>
              <a:t>.</a:t>
            </a:r>
            <a:r>
              <a:rPr lang="en-US">
                <a:solidFill>
                  <a:srgbClr val="0CB5B5"/>
                </a:solidFill>
                <a:latin typeface="+mj-lt"/>
              </a:rPr>
              <a:t>0</a:t>
            </a:r>
            <a:r>
              <a:rPr lang="en-US">
                <a:latin typeface="+mj-lt"/>
              </a:rPr>
              <a:t>)</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r>
              <a:rPr lang="en-US">
                <a:latin typeface="+mj-lt"/>
              </a:rPr>
              <a:t>)</a:t>
            </a:r>
          </a:p>
        </p:txBody>
      </p:sp>
      <p:graphicFrame>
        <p:nvGraphicFramePr>
          <p:cNvPr id="5" name="Table 4">
            <a:extLst>
              <a:ext uri="{FF2B5EF4-FFF2-40B4-BE49-F238E27FC236}">
                <a16:creationId xmlns:a16="http://schemas.microsoft.com/office/drawing/2014/main" id="{E1D8C3A0-00A4-E84C-6B63-F7FF74988D34}"/>
              </a:ext>
            </a:extLst>
          </p:cNvPr>
          <p:cNvGraphicFramePr>
            <a:graphicFrameLocks noGrp="1"/>
          </p:cNvGraphicFramePr>
          <p:nvPr>
            <p:extLst>
              <p:ext uri="{D42A27DB-BD31-4B8C-83A1-F6EECF244321}">
                <p14:modId xmlns:p14="http://schemas.microsoft.com/office/powerpoint/2010/main" val="2513909252"/>
              </p:ext>
            </p:extLst>
          </p:nvPr>
        </p:nvGraphicFramePr>
        <p:xfrm>
          <a:off x="3638001" y="1547704"/>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6" name="Table 5">
            <a:extLst>
              <a:ext uri="{FF2B5EF4-FFF2-40B4-BE49-F238E27FC236}">
                <a16:creationId xmlns:a16="http://schemas.microsoft.com/office/drawing/2014/main" id="{107CD601-8C1B-B4A5-F311-12F1229D3450}"/>
              </a:ext>
            </a:extLst>
          </p:cNvPr>
          <p:cNvGraphicFramePr>
            <a:graphicFrameLocks noGrp="1"/>
          </p:cNvGraphicFramePr>
          <p:nvPr>
            <p:extLst>
              <p:ext uri="{D42A27DB-BD31-4B8C-83A1-F6EECF244321}">
                <p14:modId xmlns:p14="http://schemas.microsoft.com/office/powerpoint/2010/main" val="219304393"/>
              </p:ext>
            </p:extLst>
          </p:nvPr>
        </p:nvGraphicFramePr>
        <p:xfrm>
          <a:off x="3638001" y="2569627"/>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5</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7" name="Table 6">
            <a:extLst>
              <a:ext uri="{FF2B5EF4-FFF2-40B4-BE49-F238E27FC236}">
                <a16:creationId xmlns:a16="http://schemas.microsoft.com/office/drawing/2014/main" id="{2B1C137F-DA4A-7E15-BB37-BE4A5D5D3B9F}"/>
              </a:ext>
            </a:extLst>
          </p:cNvPr>
          <p:cNvGraphicFramePr>
            <a:graphicFrameLocks noGrp="1"/>
          </p:cNvGraphicFramePr>
          <p:nvPr>
            <p:extLst>
              <p:ext uri="{D42A27DB-BD31-4B8C-83A1-F6EECF244321}">
                <p14:modId xmlns:p14="http://schemas.microsoft.com/office/powerpoint/2010/main" val="1638276829"/>
              </p:ext>
            </p:extLst>
          </p:nvPr>
        </p:nvGraphicFramePr>
        <p:xfrm>
          <a:off x="3638000" y="3591550"/>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100" b="0">
                          <a:solidFill>
                            <a:srgbClr val="0CB5B5"/>
                          </a:solidFill>
                          <a:latin typeface="+mj-lt"/>
                        </a:rPr>
                        <a:t>0x02343af34...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3F88A35D-B159-1187-624F-9CBCC48285D0}"/>
              </a:ext>
            </a:extLst>
          </p:cNvPr>
          <p:cNvCxnSpPr>
            <a:cxnSpLocks/>
          </p:cNvCxnSpPr>
          <p:nvPr/>
        </p:nvCxnSpPr>
        <p:spPr>
          <a:xfrm>
            <a:off x="6289766" y="3812500"/>
            <a:ext cx="1391194" cy="8009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2F303F6-1B2A-C18A-0272-2353E79F29FB}"/>
              </a:ext>
            </a:extLst>
          </p:cNvPr>
          <p:cNvSpPr txBox="1"/>
          <p:nvPr/>
        </p:nvSpPr>
        <p:spPr>
          <a:xfrm>
            <a:off x="7680960" y="4428807"/>
            <a:ext cx="4572000" cy="369332"/>
          </a:xfrm>
          <a:prstGeom prst="rect">
            <a:avLst/>
          </a:prstGeom>
          <a:noFill/>
        </p:spPr>
        <p:txBody>
          <a:bodyPr wrap="square">
            <a:spAutoFit/>
          </a:bodyPr>
          <a:lstStyle/>
          <a:p>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endParaRPr lang="en-US"/>
          </a:p>
        </p:txBody>
      </p:sp>
    </p:spTree>
    <p:extLst>
      <p:ext uri="{BB962C8B-B14F-4D97-AF65-F5344CB8AC3E}">
        <p14:creationId xmlns:p14="http://schemas.microsoft.com/office/powerpoint/2010/main" val="131677998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solidFill>
                  <a:srgbClr val="000080"/>
                </a:solidFill>
                <a:latin typeface="Consolas"/>
                <a:ea typeface="Segoe UI Emoji" panose="020B0502040204020203" pitchFamily="34" charset="0"/>
                <a:cs typeface="Consolas" panose="020B0609020204030204" pitchFamily="49" charset="0"/>
              </a:rPr>
              <a:t>Token</a:t>
            </a:r>
            <a:r>
              <a:rPr lang="en-US" err="1">
                <a:latin typeface="Consolas"/>
                <a:ea typeface="Segoe UI Emoji" panose="020B0502040204020203" pitchFamily="34" charset="0"/>
                <a:cs typeface="Consolas" panose="020B0609020204030204" pitchFamily="49" charset="0"/>
              </a:rPr>
              <a:t>.</a:t>
            </a:r>
            <a:r>
              <a:rPr lang="en-US" err="1">
                <a:solidFill>
                  <a:srgbClr val="000080"/>
                </a:solidFill>
                <a:latin typeface="Consolas"/>
                <a:ea typeface="Segoe UI Emoji" panose="020B0502040204020203" pitchFamily="34" charset="0"/>
                <a:cs typeface="Consolas" panose="020B0609020204030204" pitchFamily="49" charset="0"/>
              </a:rPr>
              <a:t>TYPE_STRING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latin typeface="Consolas"/>
                <a:ea typeface="Segoe UI Emoji" panose="020B0502040204020203" pitchFamily="34" charset="0"/>
                <a:cs typeface="Consolas" panose="020B0609020204030204" pitchFamily="49" charset="0"/>
              </a:rPr>
              <a:t>Token.TYPE_STRING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check type!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r>
              <a:rPr lang="en-US" sz="2800">
                <a:solidFill>
                  <a:schemeClr val="accent2"/>
                </a:solidFill>
                <a:latin typeface="Comic Sans MS" panose="030F0902030302020204" pitchFamily="66" charset="0"/>
              </a:rPr>
              <a:t>this usage code makes me sad</a:t>
            </a:r>
            <a:r>
              <a:rPr lang="en-US" sz="2800">
                <a:latin typeface="Consolas"/>
                <a:ea typeface="Segoe UI Emoji" panose="020B0502040204020203" pitchFamily="34" charset="0"/>
                <a:cs typeface="Consolas" panose="020B0609020204030204" pitchFamily="49" charset="0"/>
              </a:rPr>
              <a:t> ☹️</a:t>
            </a:r>
            <a:endParaRPr lang="en-US" sz="2800">
              <a:solidFill>
                <a:schemeClr val="accent2"/>
              </a:solidFill>
              <a:latin typeface="Comic Sans MS" panose="030F0902030302020204" pitchFamily="66" charset="0"/>
            </a:endParaRPr>
          </a:p>
          <a:p>
            <a:r>
              <a:rPr lang="en-US" sz="2800">
                <a:solidFill>
                  <a:schemeClr val="accent2"/>
                </a:solidFill>
                <a:latin typeface="Comic Sans MS" panose="030F0902030302020204" pitchFamily="66" charset="0"/>
              </a:rPr>
              <a:t>let's write some </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b="1">
                <a:solidFill>
                  <a:schemeClr val="accent2"/>
                </a:solidFill>
                <a:latin typeface="Comic Sans MS" panose="030F0902030302020204" pitchFamily="66" charset="0"/>
              </a:rPr>
              <a:t>functions</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a:solidFill>
                  <a:schemeClr val="accent2"/>
                </a:solidFill>
                <a:latin typeface="Comic Sans MS" panose="030F0902030302020204" pitchFamily="66" charset="0"/>
              </a:rPr>
              <a:t>!</a:t>
            </a:r>
          </a:p>
        </p:txBody>
      </p:sp>
    </p:spTree>
    <p:extLst>
      <p:ext uri="{BB962C8B-B14F-4D97-AF65-F5344CB8AC3E}">
        <p14:creationId xmlns:p14="http://schemas.microsoft.com/office/powerpoint/2010/main" val="330531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p:bldLst>
  </p:timing>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a:t>
            </a:r>
            <a:r>
              <a:rPr lang="en-US" err="1">
                <a:latin typeface="Consolas"/>
                <a:ea typeface="Segoe UI Emoji" panose="020B0502040204020203" pitchFamily="34" charset="0"/>
                <a:cs typeface="Consolas" panose="020B0609020204030204" pitchFamily="49" charset="0"/>
              </a:rPr>
              <a:t>token.getString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endParaRPr lang="en-US" sz="2800">
              <a:solidFill>
                <a:schemeClr val="accent2"/>
              </a:solidFill>
              <a:latin typeface="Comic Sans MS" panose="030F0902030302020204" pitchFamily="66" charset="0"/>
            </a:endParaRPr>
          </a:p>
          <a:p>
            <a:pPr algn="r"/>
            <a:r>
              <a:rPr lang="en-US" sz="2800">
                <a:solidFill>
                  <a:schemeClr val="accent2"/>
                </a:solidFill>
                <a:latin typeface="Comic Sans MS" panose="030F0902030302020204" pitchFamily="66" charset="0"/>
              </a:rPr>
              <a:t>all better </a:t>
            </a:r>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Tree>
    <p:extLst>
      <p:ext uri="{BB962C8B-B14F-4D97-AF65-F5344CB8AC3E}">
        <p14:creationId xmlns:p14="http://schemas.microsoft.com/office/powerpoint/2010/main" val="71946622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0F333-2351-2141-017E-6FF87C03D72E}"/>
              </a:ext>
            </a:extLst>
          </p:cNvPr>
          <p:cNvSpPr>
            <a:spLocks noGrp="1"/>
          </p:cNvSpPr>
          <p:nvPr>
            <p:ph type="title"/>
          </p:nvPr>
        </p:nvSpPr>
        <p:spPr/>
        <p:txBody>
          <a:bodyPr/>
          <a:lstStyle/>
          <a:p>
            <a:r>
              <a:rPr lang="en-US" err="1"/>
              <a:t>tl;dr</a:t>
            </a:r>
            <a:endParaRPr lang="en-US"/>
          </a:p>
        </p:txBody>
      </p:sp>
    </p:spTree>
    <p:extLst>
      <p:ext uri="{BB962C8B-B14F-4D97-AF65-F5344CB8AC3E}">
        <p14:creationId xmlns:p14="http://schemas.microsoft.com/office/powerpoint/2010/main" val="335703768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use these functions 🙂👍</a:t>
            </a:r>
          </a:p>
        </p:txBody>
      </p:sp>
      <p:pic>
        <p:nvPicPr>
          <p:cNvPr id="5" name="Picture 4">
            <a:extLst>
              <a:ext uri="{FF2B5EF4-FFF2-40B4-BE49-F238E27FC236}">
                <a16:creationId xmlns:a16="http://schemas.microsoft.com/office/drawing/2014/main" id="{5DD008E0-A6E7-E0CC-AF7F-E2242378E60D}"/>
              </a:ext>
            </a:extLst>
          </p:cNvPr>
          <p:cNvPicPr>
            <a:picLocks noChangeAspect="1"/>
          </p:cNvPicPr>
          <p:nvPr/>
        </p:nvPicPr>
        <p:blipFill>
          <a:blip r:embed="rId2"/>
          <a:stretch>
            <a:fillRect/>
          </a:stretch>
        </p:blipFill>
        <p:spPr>
          <a:xfrm>
            <a:off x="1113679" y="1086416"/>
            <a:ext cx="6916641" cy="3802168"/>
          </a:xfrm>
          <a:prstGeom prst="rect">
            <a:avLst/>
          </a:prstGeom>
        </p:spPr>
      </p:pic>
    </p:spTree>
    <p:extLst>
      <p:ext uri="{BB962C8B-B14F-4D97-AF65-F5344CB8AC3E}">
        <p14:creationId xmlns:p14="http://schemas.microsoft.com/office/powerpoint/2010/main" val="981267135"/>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and these functions!! 🙂👍</a:t>
            </a:r>
          </a:p>
        </p:txBody>
      </p:sp>
      <p:pic>
        <p:nvPicPr>
          <p:cNvPr id="2" name="Picture 1">
            <a:extLst>
              <a:ext uri="{FF2B5EF4-FFF2-40B4-BE49-F238E27FC236}">
                <a16:creationId xmlns:a16="http://schemas.microsoft.com/office/drawing/2014/main" id="{658F7570-03D6-1B15-3AD5-D6B9AB4B1A48}"/>
              </a:ext>
            </a:extLst>
          </p:cNvPr>
          <p:cNvPicPr>
            <a:picLocks noChangeAspect="1"/>
          </p:cNvPicPr>
          <p:nvPr/>
        </p:nvPicPr>
        <p:blipFill>
          <a:blip r:embed="rId2"/>
          <a:stretch>
            <a:fillRect/>
          </a:stretch>
        </p:blipFill>
        <p:spPr>
          <a:xfrm>
            <a:off x="1501743" y="922084"/>
            <a:ext cx="6140513" cy="4061306"/>
          </a:xfrm>
          <a:prstGeom prst="rect">
            <a:avLst/>
          </a:prstGeom>
        </p:spPr>
      </p:pic>
    </p:spTree>
    <p:extLst>
      <p:ext uri="{BB962C8B-B14F-4D97-AF65-F5344CB8AC3E}">
        <p14:creationId xmlns:p14="http://schemas.microsoft.com/office/powerpoint/2010/main" val="12136924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stack.size</a:t>
            </a:r>
            <a:r>
              <a:rPr lang="en-US">
                <a:latin typeface="Consolas"/>
                <a:ea typeface="Segoe UI Emoji" panose="020B0502040204020203" pitchFamily="34" charset="0"/>
                <a:cs typeface="Consolas" panose="020B0609020204030204" pitchFamily="49" charset="0"/>
              </a:rPr>
              <a:t>() &gt;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_</a:t>
            </a:r>
            <a:r>
              <a:rPr lang="en-US" err="1">
                <a:latin typeface="Consolas"/>
                <a:ea typeface="Segoe UI Emoji" panose="020B0502040204020203" pitchFamily="34" charset="0"/>
                <a:cs typeface="Consolas" panose="020B0609020204030204" pitchFamily="49" charset="0"/>
              </a:rPr>
              <a:t>stack.pop</a:t>
            </a:r>
            <a:r>
              <a:rPr lang="en-US">
                <a:latin typeface="Consolas"/>
                <a:ea typeface="Segoe UI Emoji" panose="020B0502040204020203" pitchFamily="34" charset="0"/>
                <a:cs typeface="Consolas" panose="020B0609020204030204" pitchFamily="49" charset="0"/>
              </a:rPr>
              <a:t>();</a:t>
            </a: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token.getDouble</a:t>
            </a:r>
            <a:r>
              <a:rPr lang="en-US">
                <a:latin typeface="Consolas"/>
                <a:ea typeface="Segoe UI Emoji" panose="020B0502040204020203" pitchFamily="34" charset="0"/>
                <a:cs typeface="Consolas" panose="020B0609020204030204" pitchFamily="49" charset="0"/>
              </a:rPr>
              <a:t>();</a:t>
            </a:r>
          </a:p>
        </p:txBody>
      </p:sp>
      <p:sp>
        <p:nvSpPr>
          <p:cNvPr id="5" name="TextBox 4">
            <a:extLst>
              <a:ext uri="{FF2B5EF4-FFF2-40B4-BE49-F238E27FC236}">
                <a16:creationId xmlns:a16="http://schemas.microsoft.com/office/drawing/2014/main" id="{5BB0DC6F-E52D-21BC-0701-14085CD8F0C2}"/>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8" name="TextBox 7">
            <a:extLst>
              <a:ext uri="{FF2B5EF4-FFF2-40B4-BE49-F238E27FC236}">
                <a16:creationId xmlns:a16="http://schemas.microsoft.com/office/drawing/2014/main" id="{8B3278DC-B024-1472-90FE-DAA42FB3E99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_</a:t>
            </a: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55187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n installs new pedestrian crossing lights, signs along Main Street – The  Williams Record">
            <a:extLst>
              <a:ext uri="{FF2B5EF4-FFF2-40B4-BE49-F238E27FC236}">
                <a16:creationId xmlns:a16="http://schemas.microsoft.com/office/drawing/2014/main" id="{475F1FF6-1FF9-A1AB-8B2D-21EEC2BA5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5762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Town installs new pedestrian crossing lights, signs along Main Street – The  Williams Record">
            <a:extLst>
              <a:ext uri="{FF2B5EF4-FFF2-40B4-BE49-F238E27FC236}">
                <a16:creationId xmlns:a16="http://schemas.microsoft.com/office/drawing/2014/main" id="{B31D1394-D1CA-0421-7E96-2338740608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4572000" y="889522"/>
            <a:ext cx="2784389" cy="336445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89F68B8C-2B80-9809-A7FC-77FF59078EB1}"/>
              </a:ext>
            </a:extLst>
          </p:cNvPr>
          <p:cNvCxnSpPr>
            <a:cxnSpLocks/>
          </p:cNvCxnSpPr>
          <p:nvPr/>
        </p:nvCxnSpPr>
        <p:spPr>
          <a:xfrm flipH="1">
            <a:off x="6038335" y="2940908"/>
            <a:ext cx="1606379" cy="518984"/>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2" name="Title 3">
            <a:extLst>
              <a:ext uri="{FF2B5EF4-FFF2-40B4-BE49-F238E27FC236}">
                <a16:creationId xmlns:a16="http://schemas.microsoft.com/office/drawing/2014/main" id="{171BF83E-3E72-ECD1-E097-4D9B02EDF623}"/>
              </a:ext>
            </a:extLst>
          </p:cNvPr>
          <p:cNvSpPr txBox="1">
            <a:spLocks/>
          </p:cNvSpPr>
          <p:nvPr/>
        </p:nvSpPr>
        <p:spPr>
          <a:xfrm>
            <a:off x="2487706" y="179855"/>
            <a:ext cx="8054788" cy="857250"/>
          </a:xfrm>
          <a:prstGeom prst="rect">
            <a:avLst/>
          </a:prstGeom>
        </p:spPr>
        <p:txBody>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a:t>you gotta push the button</a:t>
            </a:r>
          </a:p>
        </p:txBody>
      </p:sp>
    </p:spTree>
    <p:extLst>
      <p:ext uri="{BB962C8B-B14F-4D97-AF65-F5344CB8AC3E}">
        <p14:creationId xmlns:p14="http://schemas.microsoft.com/office/powerpoint/2010/main" val="387832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stackPopDouble</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0A70CA4A-9703-7AC1-724E-1B5288312155}"/>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5" name="TextBox 4">
            <a:extLst>
              <a:ext uri="{FF2B5EF4-FFF2-40B4-BE49-F238E27FC236}">
                <a16:creationId xmlns:a16="http://schemas.microsoft.com/office/drawing/2014/main" id="{EB7B2722-70B1-5940-2EF6-80371A01A42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3946332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midsemester feedback</a:t>
            </a:r>
          </a:p>
        </p:txBody>
      </p:sp>
    </p:spTree>
    <p:extLst>
      <p:ext uri="{BB962C8B-B14F-4D97-AF65-F5344CB8AC3E}">
        <p14:creationId xmlns:p14="http://schemas.microsoft.com/office/powerpoint/2010/main" val="348632080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AC0460-3EA0-BC65-DD57-97328E026B5F}"/>
              </a:ext>
            </a:extLst>
          </p:cNvPr>
          <p:cNvSpPr>
            <a:spLocks noGrp="1"/>
          </p:cNvSpPr>
          <p:nvPr>
            <p:ph type="title"/>
          </p:nvPr>
        </p:nvSpPr>
        <p:spPr/>
        <p:txBody>
          <a:bodyPr/>
          <a:lstStyle/>
          <a:p>
            <a:r>
              <a:rPr lang="en-US" sz="2400"/>
              <a:t>do you </a:t>
            </a:r>
            <a:r>
              <a:rPr lang="en-US" sz="2400" i="1"/>
              <a:t>want</a:t>
            </a:r>
            <a:r>
              <a:rPr lang="en-US" sz="2400"/>
              <a:t> to give midsemester feedback?</a:t>
            </a:r>
          </a:p>
        </p:txBody>
      </p:sp>
    </p:spTree>
    <p:extLst>
      <p:ext uri="{BB962C8B-B14F-4D97-AF65-F5344CB8AC3E}">
        <p14:creationId xmlns:p14="http://schemas.microsoft.com/office/powerpoint/2010/main" val="220901376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The true meaning of life is to plant trees, under whose shade you do not  expect to sit.&quot; _ Nelson Henderso… | True meaning of life, Trees to plant,  Meaning of life">
            <a:extLst>
              <a:ext uri="{FF2B5EF4-FFF2-40B4-BE49-F238E27FC236}">
                <a16:creationId xmlns:a16="http://schemas.microsoft.com/office/drawing/2014/main" id="{B6132C17-03BA-5F72-FDF8-48CE663A6B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350" y="-388839"/>
            <a:ext cx="12139750" cy="75873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D6EF5C-F53D-4F44-E72F-2663196838BB}"/>
              </a:ext>
            </a:extLst>
          </p:cNvPr>
          <p:cNvSpPr txBox="1"/>
          <p:nvPr/>
        </p:nvSpPr>
        <p:spPr>
          <a:xfrm>
            <a:off x="2253343" y="2283816"/>
            <a:ext cx="6509657" cy="2862322"/>
          </a:xfrm>
          <a:prstGeom prst="rect">
            <a:avLst/>
          </a:prstGeom>
          <a:solidFill>
            <a:schemeClr val="tx1">
              <a:alpha val="85000"/>
            </a:schemeClr>
          </a:solidFill>
        </p:spPr>
        <p:txBody>
          <a:bodyPr wrap="square" rtlCol="0">
            <a:spAutoFit/>
          </a:bodyPr>
          <a:lstStyle/>
          <a:p>
            <a:r>
              <a:rPr lang="en-US" sz="3600">
                <a:solidFill>
                  <a:schemeClr val="tx2">
                    <a:lumMod val="20000"/>
                    <a:lumOff val="80000"/>
                  </a:schemeClr>
                </a:solidFill>
                <a:latin typeface="Comic Sans MS" panose="030F0702030302020204" pitchFamily="66" charset="0"/>
              </a:rPr>
              <a:t>help improve cs136</a:t>
            </a:r>
          </a:p>
          <a:p>
            <a:pPr algn="ctr"/>
            <a:r>
              <a:rPr lang="en-US" sz="3600">
                <a:solidFill>
                  <a:schemeClr val="tx2">
                    <a:lumMod val="20000"/>
                    <a:lumOff val="80000"/>
                  </a:schemeClr>
                </a:solidFill>
                <a:latin typeface="Comic Sans MS" panose="030F0702030302020204" pitchFamily="66" charset="0"/>
              </a:rPr>
              <a:t>even though</a:t>
            </a:r>
          </a:p>
          <a:p>
            <a:endParaRPr lang="en-US" sz="3600">
              <a:solidFill>
                <a:schemeClr val="tx2">
                  <a:lumMod val="20000"/>
                  <a:lumOff val="80000"/>
                </a:schemeClr>
              </a:solidFill>
              <a:latin typeface="Comic Sans MS" panose="030F0702030302020204" pitchFamily="66" charset="0"/>
            </a:endParaRPr>
          </a:p>
          <a:p>
            <a:pPr algn="r"/>
            <a:r>
              <a:rPr lang="en-US" sz="3600">
                <a:solidFill>
                  <a:schemeClr val="tx2">
                    <a:lumMod val="20000"/>
                    <a:lumOff val="80000"/>
                  </a:schemeClr>
                </a:solidFill>
                <a:latin typeface="Comic Sans MS" panose="030F0702030302020204" pitchFamily="66" charset="0"/>
              </a:rPr>
              <a:t>you're never going to</a:t>
            </a:r>
          </a:p>
          <a:p>
            <a:pPr algn="r"/>
            <a:r>
              <a:rPr lang="en-US" sz="3600">
                <a:solidFill>
                  <a:schemeClr val="tx2">
                    <a:lumMod val="20000"/>
                    <a:lumOff val="80000"/>
                  </a:schemeClr>
                </a:solidFill>
                <a:latin typeface="Comic Sans MS" panose="030F0702030302020204" pitchFamily="66" charset="0"/>
              </a:rPr>
              <a:t>take it again</a:t>
            </a:r>
          </a:p>
        </p:txBody>
      </p:sp>
    </p:spTree>
    <p:extLst>
      <p:ext uri="{BB962C8B-B14F-4D97-AF65-F5344CB8AC3E}">
        <p14:creationId xmlns:p14="http://schemas.microsoft.com/office/powerpoint/2010/main" val="231996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56B2D-B691-332B-2CF7-DC0C5D843685}"/>
              </a:ext>
            </a:extLst>
          </p:cNvPr>
          <p:cNvSpPr>
            <a:spLocks noGrp="1"/>
          </p:cNvSpPr>
          <p:nvPr>
            <p:ph type="title"/>
          </p:nvPr>
        </p:nvSpPr>
        <p:spPr>
          <a:xfrm>
            <a:off x="457200" y="254916"/>
            <a:ext cx="8229600" cy="667168"/>
          </a:xfrm>
        </p:spPr>
        <p:txBody>
          <a:bodyPr/>
          <a:lstStyle/>
          <a:p>
            <a:r>
              <a:rPr lang="en-US" err="1">
                <a:latin typeface="+mj-lt"/>
              </a:rPr>
              <a:t>tinyurl.com</a:t>
            </a:r>
            <a:r>
              <a:rPr lang="en-US">
                <a:latin typeface="+mj-lt"/>
              </a:rPr>
              <a:t>/yf725rdk</a:t>
            </a:r>
          </a:p>
        </p:txBody>
      </p:sp>
      <p:pic>
        <p:nvPicPr>
          <p:cNvPr id="4" name="Picture 3">
            <a:extLst>
              <a:ext uri="{FF2B5EF4-FFF2-40B4-BE49-F238E27FC236}">
                <a16:creationId xmlns:a16="http://schemas.microsoft.com/office/drawing/2014/main" id="{B98DE15F-809B-EEBF-563D-B49FF41966C8}"/>
              </a:ext>
            </a:extLst>
          </p:cNvPr>
          <p:cNvPicPr>
            <a:picLocks noChangeAspect="1"/>
          </p:cNvPicPr>
          <p:nvPr/>
        </p:nvPicPr>
        <p:blipFill>
          <a:blip r:embed="rId2"/>
          <a:stretch>
            <a:fillRect/>
          </a:stretch>
        </p:blipFill>
        <p:spPr>
          <a:xfrm>
            <a:off x="2681195" y="1149790"/>
            <a:ext cx="3781610" cy="3781610"/>
          </a:xfrm>
          <a:prstGeom prst="rect">
            <a:avLst/>
          </a:prstGeom>
        </p:spPr>
      </p:pic>
    </p:spTree>
    <p:extLst>
      <p:ext uri="{BB962C8B-B14F-4D97-AF65-F5344CB8AC3E}">
        <p14:creationId xmlns:p14="http://schemas.microsoft.com/office/powerpoint/2010/main" val="328543071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396548" cy="4524315"/>
          </a:xfrm>
          <a:prstGeom prst="rect">
            <a:avLst/>
          </a:prstGeom>
          <a:noFill/>
        </p:spPr>
        <p:txBody>
          <a:bodyPr wrap="square" rtlCol="0" anchor="ctr">
            <a:spAutoFit/>
          </a:bodyPr>
          <a:lstStyle/>
          <a:p>
            <a:r>
              <a:rPr lang="en-US" sz="3200" b="1">
                <a:solidFill>
                  <a:schemeClr val="accent3"/>
                </a:solidFill>
              </a:rPr>
              <a:t>ANNOUNCEMENTS</a:t>
            </a:r>
            <a:br>
              <a:rPr lang="en-US" sz="2400" b="1">
                <a:solidFill>
                  <a:schemeClr val="accent3"/>
                </a:solidFill>
              </a:rPr>
            </a:br>
            <a:r>
              <a:rPr lang="en-US" sz="2400">
                <a:solidFill>
                  <a:schemeClr val="accent3"/>
                </a:solidFill>
              </a:rPr>
              <a:t>today is </a:t>
            </a:r>
            <a:r>
              <a:rPr lang="en-US" sz="2400" b="1">
                <a:solidFill>
                  <a:schemeClr val="accent3"/>
                </a:solidFill>
              </a:rPr>
              <a:t>No Laptop For the First Half of Lecture Monday</a:t>
            </a:r>
            <a:r>
              <a:rPr lang="en-US" sz="2400">
                <a:solidFill>
                  <a:schemeClr val="accent3"/>
                </a:solidFill>
              </a:rPr>
              <a:t>!</a:t>
            </a:r>
          </a:p>
          <a:p>
            <a:r>
              <a:rPr lang="en-US" sz="2400">
                <a:solidFill>
                  <a:schemeClr val="accent3"/>
                </a:solidFill>
              </a:rPr>
              <a:t>today is </a:t>
            </a:r>
            <a:r>
              <a:rPr lang="en-US" sz="2400" b="1">
                <a:solidFill>
                  <a:schemeClr val="accent3"/>
                </a:solidFill>
              </a:rPr>
              <a:t>Prof. Bill Jannen Is Visiting LEC-02 Monday</a:t>
            </a:r>
            <a:r>
              <a:rPr lang="en-US" sz="2400">
                <a:solidFill>
                  <a:schemeClr val="accent3"/>
                </a:solidFill>
              </a:rPr>
              <a:t>!</a:t>
            </a: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sym typeface="Wingdings" pitchFamily="2" charset="2"/>
              </a:rPr>
              <a:t>long, long, ago, many people owned a large, physical book called a </a:t>
            </a:r>
            <a:r>
              <a:rPr kumimoji="0" lang="en-US" sz="20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r>
              <a:rPr lang="en-US" sz="2400">
                <a:solidFill>
                  <a:schemeClr val="accent2"/>
                </a:solidFill>
                <a:sym typeface="Wingdings" pitchFamily="2" charset="2"/>
              </a:rPr>
              <a:t>Dictionary</a:t>
            </a:r>
            <a:r>
              <a:rPr kumimoji="0" lang="en-US" sz="24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endParaRPr lang="en-US" sz="2400">
              <a:solidFill>
                <a:schemeClr val="accent2"/>
              </a:solidFill>
              <a:sym typeface="Wingdings" pitchFamily="2" charset="2"/>
            </a:endParaRPr>
          </a:p>
          <a:p>
            <a:r>
              <a:rPr lang="en-US" sz="2400">
                <a:solidFill>
                  <a:schemeClr val="accent2"/>
                </a:solidFill>
                <a:sym typeface="Wingdings" pitchFamily="2" charset="2"/>
              </a:rPr>
              <a:t>    - what was it used for?</a:t>
            </a:r>
          </a:p>
          <a:p>
            <a:r>
              <a:rPr lang="en-US" sz="2400">
                <a:solidFill>
                  <a:schemeClr val="accent2"/>
                </a:solidFill>
                <a:sym typeface="Wingdings" pitchFamily="2" charset="2"/>
              </a:rPr>
              <a:t>    - did you know there were different kinds of dictionaries?</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maps (dictionaries, tables)</a:t>
            </a:r>
          </a:p>
        </p:txBody>
      </p:sp>
    </p:spTree>
    <p:extLst>
      <p:ext uri="{BB962C8B-B14F-4D97-AF65-F5344CB8AC3E}">
        <p14:creationId xmlns:p14="http://schemas.microsoft.com/office/powerpoint/2010/main" val="136640468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58102236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E61D64-C71C-A24C-A9C4-2C0A9261CC49}"/>
              </a:ext>
            </a:extLst>
          </p:cNvPr>
          <p:cNvSpPr txBox="1"/>
          <p:nvPr/>
        </p:nvSpPr>
        <p:spPr>
          <a:xfrm>
            <a:off x="1430968" y="753370"/>
            <a:ext cx="7901799"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dictionary;</a:t>
            </a:r>
          </a:p>
          <a:p>
            <a:pPr lvl="0"/>
            <a:r>
              <a:rPr lang="en-US" sz="2000">
                <a:solidFill>
                  <a:srgbClr val="007B00"/>
                </a:solidFill>
                <a:latin typeface="Consolas"/>
              </a:rPr>
              <a:t>// {Dog=A cute, four-legged mammal, </a:t>
            </a:r>
            <a:r>
              <a:rPr lang="en-US" sz="2000">
                <a:solidFill>
                  <a:srgbClr val="BFBFBF"/>
                </a:solidFill>
                <a:latin typeface="Consolas"/>
              </a:rPr>
              <a:t>...</a:t>
            </a:r>
            <a:r>
              <a:rPr lang="en-US" sz="2000">
                <a:solidFill>
                  <a:srgbClr val="007B00"/>
                </a:solidFill>
                <a:latin typeface="Consolas"/>
              </a:rPr>
              <a:t>}</a:t>
            </a:r>
          </a:p>
        </p:txBody>
      </p:sp>
      <p:sp>
        <p:nvSpPr>
          <p:cNvPr id="4" name="TextBox 3">
            <a:extLst>
              <a:ext uri="{FF2B5EF4-FFF2-40B4-BE49-F238E27FC236}">
                <a16:creationId xmlns:a16="http://schemas.microsoft.com/office/drawing/2014/main" id="{D58ACC7A-5D71-F5A2-CF2B-DC57DC070220}"/>
              </a:ext>
            </a:extLst>
          </p:cNvPr>
          <p:cNvSpPr txBox="1"/>
          <p:nvPr/>
        </p:nvSpPr>
        <p:spPr>
          <a:xfrm>
            <a:off x="1430969" y="2235436"/>
            <a:ext cx="7477018"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a:t>
            </a:r>
            <a:r>
              <a:rPr lang="en-US" sz="2000" err="1">
                <a:latin typeface="+mj-lt"/>
              </a:rPr>
              <a:t>englishToSpanishDictionary</a:t>
            </a:r>
            <a:r>
              <a:rPr lang="en-US" sz="2000">
                <a:latin typeface="+mj-lt"/>
              </a:rPr>
              <a:t>;</a:t>
            </a:r>
          </a:p>
          <a:p>
            <a:r>
              <a:rPr lang="en-US" sz="2000">
                <a:solidFill>
                  <a:srgbClr val="007B00"/>
                </a:solidFill>
                <a:latin typeface="+mj-lt"/>
              </a:rPr>
              <a:t>// {</a:t>
            </a:r>
            <a:r>
              <a:rPr lang="en-US" sz="2000" err="1">
                <a:solidFill>
                  <a:srgbClr val="007B00"/>
                </a:solidFill>
                <a:latin typeface="Consolas"/>
              </a:rPr>
              <a:t>Gato</a:t>
            </a:r>
            <a:r>
              <a:rPr lang="en-US" sz="2000">
                <a:solidFill>
                  <a:srgbClr val="007B00"/>
                </a:solidFill>
                <a:latin typeface="Consolas"/>
              </a:rPr>
              <a:t>=Cat, </a:t>
            </a:r>
            <a:r>
              <a:rPr lang="en-US" sz="2000" err="1">
                <a:solidFill>
                  <a:srgbClr val="007B00"/>
                </a:solidFill>
                <a:latin typeface="+mj-lt"/>
              </a:rPr>
              <a:t>Perro</a:t>
            </a:r>
            <a:r>
              <a:rPr lang="en-US" sz="2000">
                <a:solidFill>
                  <a:srgbClr val="007B00"/>
                </a:solidFill>
                <a:latin typeface="+mj-lt"/>
              </a:rPr>
              <a:t>=Dog, </a:t>
            </a:r>
            <a:r>
              <a:rPr lang="en-US" sz="2000">
                <a:solidFill>
                  <a:srgbClr val="BFBFBF"/>
                </a:solidFill>
                <a:latin typeface="+mj-lt"/>
              </a:rPr>
              <a:t>...</a:t>
            </a:r>
            <a:r>
              <a:rPr lang="en-US" sz="2000">
                <a:solidFill>
                  <a:srgbClr val="007B00"/>
                </a:solidFill>
                <a:latin typeface="+mj-lt"/>
              </a:rPr>
              <a:t>}</a:t>
            </a:r>
          </a:p>
        </p:txBody>
      </p:sp>
      <p:sp>
        <p:nvSpPr>
          <p:cNvPr id="5" name="TextBox 4">
            <a:extLst>
              <a:ext uri="{FF2B5EF4-FFF2-40B4-BE49-F238E27FC236}">
                <a16:creationId xmlns:a16="http://schemas.microsoft.com/office/drawing/2014/main" id="{5A8B0648-EC1F-327E-BCF1-B08AC8F57B51}"/>
              </a:ext>
            </a:extLst>
          </p:cNvPr>
          <p:cNvSpPr txBox="1"/>
          <p:nvPr/>
        </p:nvSpPr>
        <p:spPr>
          <a:xfrm>
            <a:off x="1430968" y="3784389"/>
            <a:ext cx="7767963"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err="1">
                <a:solidFill>
                  <a:srgbClr val="000080"/>
                </a:solidFill>
                <a:latin typeface="+mj-lt"/>
              </a:rPr>
              <a:t>ArrayList</a:t>
            </a:r>
            <a:r>
              <a:rPr lang="en-US" sz="2000">
                <a:latin typeface="+mj-lt"/>
              </a:rPr>
              <a:t>&lt;</a:t>
            </a:r>
            <a:r>
              <a:rPr lang="en-US" sz="2000">
                <a:solidFill>
                  <a:srgbClr val="000080"/>
                </a:solidFill>
                <a:latin typeface="+mj-lt"/>
              </a:rPr>
              <a:t>String&gt;</a:t>
            </a:r>
            <a:r>
              <a:rPr lang="en-US" sz="2000">
                <a:latin typeface="+mj-lt"/>
              </a:rPr>
              <a:t>&gt; </a:t>
            </a:r>
            <a:r>
              <a:rPr lang="en-US" sz="2000" err="1">
                <a:latin typeface="+mj-lt"/>
              </a:rPr>
              <a:t>rhymingDictionary</a:t>
            </a:r>
            <a:r>
              <a:rPr lang="en-US" sz="2000">
                <a:latin typeface="+mj-lt"/>
              </a:rPr>
              <a:t>;</a:t>
            </a:r>
          </a:p>
          <a:p>
            <a:pPr lvl="0"/>
            <a:r>
              <a:rPr lang="en-US" sz="2000">
                <a:solidFill>
                  <a:srgbClr val="007B00"/>
                </a:solidFill>
                <a:latin typeface="Consolas"/>
              </a:rPr>
              <a:t>// {Dog=[Bog, Cog, Frog], </a:t>
            </a:r>
            <a:r>
              <a:rPr lang="en-US" sz="2000">
                <a:solidFill>
                  <a:srgbClr val="BFBFBF"/>
                </a:solidFill>
                <a:latin typeface="Consolas"/>
              </a:rPr>
              <a:t>...</a:t>
            </a:r>
            <a:r>
              <a:rPr lang="en-US" sz="2000">
                <a:solidFill>
                  <a:srgbClr val="007B00"/>
                </a:solidFill>
                <a:latin typeface="Consolas"/>
              </a:rPr>
              <a:t>}</a:t>
            </a:r>
          </a:p>
        </p:txBody>
      </p:sp>
      <p:pic>
        <p:nvPicPr>
          <p:cNvPr id="1026" name="Picture 2" descr="Websters Dictionary Of The English Language - Office Depot">
            <a:extLst>
              <a:ext uri="{FF2B5EF4-FFF2-40B4-BE49-F238E27FC236}">
                <a16:creationId xmlns:a16="http://schemas.microsoft.com/office/drawing/2014/main" id="{17C23192-B7DA-C1A4-8271-DD5ABCBA6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46" y="423669"/>
            <a:ext cx="1383557" cy="15073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azon.com: Merriam-Webster Webster's Spanish-English Dictionary for  Students, Second Edition (English and Spanish Edition): 9781596951655:  Editors of Merriam-Webster, Merriam-Webster: Office Products">
            <a:extLst>
              <a:ext uri="{FF2B5EF4-FFF2-40B4-BE49-F238E27FC236}">
                <a16:creationId xmlns:a16="http://schemas.microsoft.com/office/drawing/2014/main" id="{1EE58A2E-79EB-C29E-C48D-CE6B71D12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733" y="1912715"/>
            <a:ext cx="995362" cy="14813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ster's Rhyming Dictionary">
            <a:extLst>
              <a:ext uri="{FF2B5EF4-FFF2-40B4-BE49-F238E27FC236}">
                <a16:creationId xmlns:a16="http://schemas.microsoft.com/office/drawing/2014/main" id="{A50B03A7-4901-E836-4319-1F52323FA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2" y="3479929"/>
            <a:ext cx="1507305" cy="1507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95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cGraw-Hill Dictionary of Misspelled and Easily Confused Words:  9780071459853: David, Downing, Deborah, Williams K.: Books - Amazon.com">
            <a:extLst>
              <a:ext uri="{FF2B5EF4-FFF2-40B4-BE49-F238E27FC236}">
                <a16:creationId xmlns:a16="http://schemas.microsoft.com/office/drawing/2014/main" id="{84ACEB26-F20D-4D7E-50F2-6579DB15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3" y="0"/>
            <a:ext cx="34305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25516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oogle - Wikipedia">
            <a:extLst>
              <a:ext uri="{FF2B5EF4-FFF2-40B4-BE49-F238E27FC236}">
                <a16:creationId xmlns:a16="http://schemas.microsoft.com/office/drawing/2014/main" id="{D258A017-A7F7-095E-83AF-9F47F475D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3938"/>
            <a:ext cx="9144000" cy="3094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1008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5034A-14ED-C784-2570-03BD419CDE8D}"/>
            </a:ext>
          </a:extLst>
        </p:cNvPr>
        <p:cNvGrpSpPr/>
        <p:nvPr/>
      </p:nvGrpSpPr>
      <p:grpSpPr>
        <a:xfrm>
          <a:off x="0" y="0"/>
          <a:ext cx="0" cy="0"/>
          <a:chOff x="0" y="0"/>
          <a:chExt cx="0" cy="0"/>
        </a:xfrm>
      </p:grpSpPr>
      <p:pic>
        <p:nvPicPr>
          <p:cNvPr id="3" name="Picture 2" descr="Town installs new pedestrian crossing lights, signs along Main Street – The  Williams Record">
            <a:extLst>
              <a:ext uri="{FF2B5EF4-FFF2-40B4-BE49-F238E27FC236}">
                <a16:creationId xmlns:a16="http://schemas.microsoft.com/office/drawing/2014/main" id="{63160A3B-3788-4434-5BC8-91DD8DDD62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0" y="-6857249"/>
            <a:ext cx="10415171" cy="1258494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F7D9DC74-842D-0A8E-1FF9-566E38998ABB}"/>
              </a:ext>
            </a:extLst>
          </p:cNvPr>
          <p:cNvCxnSpPr>
            <a:cxnSpLocks/>
          </p:cNvCxnSpPr>
          <p:nvPr/>
        </p:nvCxnSpPr>
        <p:spPr>
          <a:xfrm flipH="1">
            <a:off x="5567688" y="1210235"/>
            <a:ext cx="3966277" cy="1456280"/>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ED11A382-03E7-CE1A-54F0-D6ECD366B3EA}"/>
              </a:ext>
            </a:extLst>
          </p:cNvPr>
          <p:cNvCxnSpPr>
            <a:cxnSpLocks/>
          </p:cNvCxnSpPr>
          <p:nvPr/>
        </p:nvCxnSpPr>
        <p:spPr>
          <a:xfrm flipH="1" flipV="1">
            <a:off x="5567688" y="3184469"/>
            <a:ext cx="2939818" cy="1497591"/>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5B3FA0B-F809-71CA-86C7-C9AA40D67A06}"/>
              </a:ext>
            </a:extLst>
          </p:cNvPr>
          <p:cNvCxnSpPr>
            <a:cxnSpLocks/>
          </p:cNvCxnSpPr>
          <p:nvPr/>
        </p:nvCxnSpPr>
        <p:spPr>
          <a:xfrm>
            <a:off x="1887720" y="445116"/>
            <a:ext cx="2684280" cy="212663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35B315A-B0BC-E69F-2301-E97B11560E5F}"/>
              </a:ext>
            </a:extLst>
          </p:cNvPr>
          <p:cNvCxnSpPr>
            <a:cxnSpLocks/>
          </p:cNvCxnSpPr>
          <p:nvPr/>
        </p:nvCxnSpPr>
        <p:spPr>
          <a:xfrm flipH="1">
            <a:off x="5207585" y="-1699631"/>
            <a:ext cx="483185" cy="393115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556F9CC-E518-F4CE-397E-4F500B99420A}"/>
              </a:ext>
            </a:extLst>
          </p:cNvPr>
          <p:cNvCxnSpPr>
            <a:cxnSpLocks/>
          </p:cNvCxnSpPr>
          <p:nvPr/>
        </p:nvCxnSpPr>
        <p:spPr>
          <a:xfrm flipV="1">
            <a:off x="3576313" y="3471615"/>
            <a:ext cx="1153745" cy="3343769"/>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0AD0BF6-E7F7-0710-2564-6E747150A34C}"/>
              </a:ext>
            </a:extLst>
          </p:cNvPr>
          <p:cNvCxnSpPr>
            <a:cxnSpLocks/>
          </p:cNvCxnSpPr>
          <p:nvPr/>
        </p:nvCxnSpPr>
        <p:spPr>
          <a:xfrm flipV="1">
            <a:off x="636494" y="3053052"/>
            <a:ext cx="3756678" cy="209044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A90494E-7CE5-A5F1-797E-D721C0FB1E48}"/>
              </a:ext>
            </a:extLst>
          </p:cNvPr>
          <p:cNvCxnSpPr>
            <a:cxnSpLocks/>
          </p:cNvCxnSpPr>
          <p:nvPr/>
        </p:nvCxnSpPr>
        <p:spPr>
          <a:xfrm flipH="1" flipV="1">
            <a:off x="5690770" y="2935983"/>
            <a:ext cx="5869599" cy="252224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53787EC-3335-18CA-52E0-EEB09C457BF1}"/>
              </a:ext>
            </a:extLst>
          </p:cNvPr>
          <p:cNvCxnSpPr>
            <a:cxnSpLocks/>
          </p:cNvCxnSpPr>
          <p:nvPr/>
        </p:nvCxnSpPr>
        <p:spPr>
          <a:xfrm flipH="1" flipV="1">
            <a:off x="5100593" y="3413118"/>
            <a:ext cx="5208495" cy="4629153"/>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FCA86B46-EB98-2789-38FF-08431D62AA62}"/>
              </a:ext>
            </a:extLst>
          </p:cNvPr>
          <p:cNvCxnSpPr>
            <a:cxnSpLocks/>
          </p:cNvCxnSpPr>
          <p:nvPr/>
        </p:nvCxnSpPr>
        <p:spPr>
          <a:xfrm flipH="1" flipV="1">
            <a:off x="4946578" y="3848106"/>
            <a:ext cx="3022907" cy="6885893"/>
          </a:xfrm>
          <a:prstGeom prst="straightConnector1">
            <a:avLst/>
          </a:prstGeom>
          <a:ln w="584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346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a:t>
            </a:r>
          </a:p>
        </p:txBody>
      </p:sp>
    </p:spTree>
    <p:extLst>
      <p:ext uri="{BB962C8B-B14F-4D97-AF65-F5344CB8AC3E}">
        <p14:creationId xmlns:p14="http://schemas.microsoft.com/office/powerpoint/2010/main" val="369614545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 interface</a:t>
            </a:r>
          </a:p>
        </p:txBody>
      </p:sp>
    </p:spTree>
    <p:extLst>
      <p:ext uri="{BB962C8B-B14F-4D97-AF65-F5344CB8AC3E}">
        <p14:creationId xmlns:p14="http://schemas.microsoft.com/office/powerpoint/2010/main" val="57387271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map</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pair</a:t>
            </a:r>
            <a:r>
              <a:rPr lang="en-US"/>
              <a:t> is two things</a:t>
            </a:r>
          </a:p>
          <a:p>
            <a:endParaRPr lang="en-US"/>
          </a:p>
          <a:p>
            <a:r>
              <a:rPr lang="en-US"/>
              <a:t>a </a:t>
            </a:r>
            <a:r>
              <a:rPr lang="en-US" b="1"/>
              <a:t>map</a:t>
            </a:r>
            <a:r>
              <a:rPr lang="en-US"/>
              <a:t> (</a:t>
            </a:r>
            <a:r>
              <a:rPr lang="en-US" b="1"/>
              <a:t>dictionary</a:t>
            </a:r>
            <a:r>
              <a:rPr lang="en-US"/>
              <a:t>, </a:t>
            </a:r>
            <a:r>
              <a:rPr lang="en-US" b="1"/>
              <a:t>table</a:t>
            </a:r>
            <a:r>
              <a:rPr lang="en-US"/>
              <a:t>) stores </a:t>
            </a:r>
            <a:r>
              <a:rPr lang="en-US" b="1"/>
              <a:t>key-value pairs</a:t>
            </a:r>
          </a:p>
          <a:p>
            <a:pPr lvl="1"/>
            <a:r>
              <a:rPr lang="en-US"/>
              <a:t>a map is used to </a:t>
            </a:r>
            <a:r>
              <a:rPr lang="en-US" b="1"/>
              <a:t>lookup</a:t>
            </a:r>
            <a:r>
              <a:rPr lang="en-US"/>
              <a:t> a key's value</a:t>
            </a:r>
          </a:p>
          <a:p>
            <a:pPr lvl="1"/>
            <a:r>
              <a:rPr lang="en-US"/>
              <a:t>a map in Java's standard library is </a:t>
            </a:r>
            <a:r>
              <a:rPr lang="en-US">
                <a:solidFill>
                  <a:srgbClr val="000080"/>
                </a:solidFill>
                <a:latin typeface="+mj-lt"/>
              </a:rPr>
              <a:t>HashMap</a:t>
            </a:r>
            <a:r>
              <a:rPr lang="en-US">
                <a:latin typeface="+mj-lt"/>
              </a:rPr>
              <a:t>&lt;</a:t>
            </a:r>
            <a:r>
              <a:rPr lang="en-US" err="1">
                <a:solidFill>
                  <a:srgbClr val="000080"/>
                </a:solidFill>
                <a:latin typeface="+mj-lt"/>
              </a:rPr>
              <a:t>KeyType</a:t>
            </a:r>
            <a:r>
              <a:rPr lang="en-US">
                <a:latin typeface="+mj-lt"/>
              </a:rPr>
              <a:t>, </a:t>
            </a:r>
            <a:r>
              <a:rPr lang="en-US" err="1">
                <a:solidFill>
                  <a:srgbClr val="000080"/>
                </a:solidFill>
                <a:latin typeface="+mj-lt"/>
              </a:rPr>
              <a:t>ValueType</a:t>
            </a:r>
            <a:r>
              <a:rPr lang="en-US">
                <a:latin typeface="+mj-lt"/>
              </a:rPr>
              <a:t>&gt;</a:t>
            </a:r>
          </a:p>
          <a:p>
            <a:pPr lvl="2"/>
            <a:r>
              <a:rPr lang="en-US" sz="1800">
                <a:solidFill>
                  <a:srgbClr val="000080"/>
                </a:solidFill>
                <a:latin typeface="+mj-lt"/>
              </a:rPr>
              <a:t>HashMap</a:t>
            </a:r>
            <a:r>
              <a:rPr lang="en-US" sz="1800">
                <a:latin typeface="+mj-lt"/>
              </a:rPr>
              <a:t>&lt;</a:t>
            </a:r>
            <a:r>
              <a:rPr lang="en-US" sz="1800">
                <a:solidFill>
                  <a:srgbClr val="000080"/>
                </a:solidFill>
                <a:latin typeface="+mj-lt"/>
              </a:rPr>
              <a:t>String</a:t>
            </a:r>
            <a:r>
              <a:rPr lang="en-US" sz="1800">
                <a:latin typeface="+mj-lt"/>
              </a:rPr>
              <a:t>, </a:t>
            </a:r>
            <a:r>
              <a:rPr lang="en-US" sz="1800" err="1">
                <a:solidFill>
                  <a:srgbClr val="000080"/>
                </a:solidFill>
                <a:latin typeface="+mj-lt"/>
              </a:rPr>
              <a:t>ArrayList</a:t>
            </a:r>
            <a:r>
              <a:rPr lang="en-US" sz="1800">
                <a:latin typeface="+mj-lt"/>
              </a:rPr>
              <a:t>&lt;</a:t>
            </a:r>
            <a:r>
              <a:rPr lang="en-US" sz="1800">
                <a:solidFill>
                  <a:srgbClr val="000080"/>
                </a:solidFill>
                <a:latin typeface="+mj-lt"/>
              </a:rPr>
              <a:t>String&gt;</a:t>
            </a:r>
            <a:r>
              <a:rPr lang="en-US" sz="1800">
                <a:latin typeface="+mj-lt"/>
              </a:rPr>
              <a:t>&gt; </a:t>
            </a:r>
            <a:r>
              <a:rPr lang="en-US" sz="1800" err="1">
                <a:latin typeface="+mj-lt"/>
              </a:rPr>
              <a:t>rhymingDictionary</a:t>
            </a:r>
            <a:r>
              <a:rPr lang="en-US" sz="1800">
                <a:latin typeface="+mj-lt"/>
              </a:rPr>
              <a:t>;</a:t>
            </a:r>
          </a:p>
        </p:txBody>
      </p:sp>
    </p:spTree>
    <p:extLst>
      <p:ext uri="{BB962C8B-B14F-4D97-AF65-F5344CB8AC3E}">
        <p14:creationId xmlns:p14="http://schemas.microsoft.com/office/powerpoint/2010/main" val="240746488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52263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232097979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657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64709175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98325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250552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map</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Put</a:t>
            </a:r>
            <a:r>
              <a:rPr lang="en-US">
                <a:solidFill>
                  <a:srgbClr val="007B00"/>
                </a:solidFill>
                <a:effectLst/>
                <a:latin typeface="+mj-lt"/>
              </a:rPr>
              <a:t> (</a:t>
            </a:r>
            <a:r>
              <a:rPr lang="en-US" b="1">
                <a:solidFill>
                  <a:srgbClr val="007B00"/>
                </a:solidFill>
                <a:effectLst/>
                <a:latin typeface="+mj-lt"/>
              </a:rPr>
              <a:t>add</a:t>
            </a:r>
            <a:r>
              <a:rPr lang="en-US">
                <a:solidFill>
                  <a:srgbClr val="007B00"/>
                </a:solidFill>
                <a:latin typeface="+mj-lt"/>
              </a:rPr>
              <a:t>,</a:t>
            </a:r>
            <a:r>
              <a:rPr lang="en-US" b="1">
                <a:solidFill>
                  <a:srgbClr val="007B00"/>
                </a:solidFill>
                <a:latin typeface="+mj-lt"/>
              </a:rPr>
              <a:t> insert</a:t>
            </a:r>
            <a:r>
              <a:rPr lang="en-US">
                <a:solidFill>
                  <a:srgbClr val="007B00"/>
                </a:solidFill>
                <a:effectLst/>
                <a:latin typeface="+mj-lt"/>
              </a:rPr>
              <a:t>) a new key-value pair into the map.</a:t>
            </a:r>
            <a:br>
              <a:rPr lang="en-US">
                <a:solidFill>
                  <a:srgbClr val="007B00"/>
                </a:solidFill>
                <a:effectLst/>
                <a:latin typeface="+mj-lt"/>
              </a:rPr>
            </a:br>
            <a:r>
              <a:rPr lang="en-US">
                <a:solidFill>
                  <a:srgbClr val="007B00"/>
                </a:solidFill>
                <a:effectLst/>
                <a:latin typeface="+mj-lt"/>
              </a:rPr>
              <a:t>// NOTE: Can also be used to update a key's value.</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 </a:t>
            </a:r>
            <a:r>
              <a:rPr lang="en-US" err="1">
                <a:solidFill>
                  <a:srgbClr val="000080"/>
                </a:solidFill>
                <a:effectLst/>
                <a:latin typeface="+mj-lt"/>
              </a:rPr>
              <a:t>ValueType</a:t>
            </a:r>
            <a:r>
              <a:rPr lang="en-US">
                <a:effectLst/>
                <a:latin typeface="+mj-lt"/>
              </a:rPr>
              <a:t> value</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Get</a:t>
            </a:r>
            <a:r>
              <a:rPr lang="en-US">
                <a:solidFill>
                  <a:srgbClr val="007B00"/>
                </a:solidFill>
                <a:effectLst/>
                <a:latin typeface="+mj-lt"/>
              </a:rPr>
              <a:t> (</a:t>
            </a:r>
            <a:r>
              <a:rPr lang="en-US" b="1">
                <a:solidFill>
                  <a:srgbClr val="007B00"/>
                </a:solidFill>
                <a:latin typeface="+mj-lt"/>
              </a:rPr>
              <a:t>lookup</a:t>
            </a:r>
            <a:r>
              <a:rPr lang="en-US">
                <a:solidFill>
                  <a:srgbClr val="007B00"/>
                </a:solidFill>
                <a:effectLst/>
                <a:latin typeface="+mj-lt"/>
              </a:rPr>
              <a:t>) a key's </a:t>
            </a:r>
            <a:r>
              <a:rPr lang="en-US">
                <a:solidFill>
                  <a:srgbClr val="007B00"/>
                </a:solidFill>
                <a:latin typeface="+mj-lt"/>
              </a:rPr>
              <a:t>value in the map.</a:t>
            </a:r>
            <a:br>
              <a:rPr lang="en-US">
                <a:solidFill>
                  <a:srgbClr val="000080"/>
                </a:solidFill>
                <a:effectLst/>
                <a:latin typeface="+mj-lt"/>
              </a:rPr>
            </a:br>
            <a:r>
              <a:rPr lang="en-US" err="1">
                <a:solidFill>
                  <a:srgbClr val="000080"/>
                </a:solidFill>
                <a:latin typeface="+mj-lt"/>
              </a:rPr>
              <a:t>ValueType</a:t>
            </a:r>
            <a:r>
              <a:rPr lang="en-US">
                <a:latin typeface="+mj-lt"/>
              </a:rPr>
              <a:t> </a:t>
            </a:r>
            <a:r>
              <a:rPr lang="en-US">
                <a:effectLst/>
                <a:latin typeface="+mj-lt"/>
              </a:rPr>
              <a:t>get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Get the (unordered) set of all keys.</a:t>
            </a:r>
            <a:br>
              <a:rPr lang="en-US">
                <a:solidFill>
                  <a:srgbClr val="007B00"/>
                </a:solidFill>
                <a:effectLst/>
                <a:latin typeface="+mj-lt"/>
              </a:rPr>
            </a:br>
            <a:r>
              <a:rPr lang="en-US">
                <a:solidFill>
                  <a:srgbClr val="007B00"/>
                </a:solidFill>
                <a:effectLst/>
                <a:latin typeface="+mj-lt"/>
              </a:rPr>
              <a:t>// NOTE: Use this to iterate through all keys.</a:t>
            </a:r>
            <a:br>
              <a:rPr lang="en-US">
                <a:solidFill>
                  <a:srgbClr val="007B00"/>
                </a:solidFill>
                <a:effectLst/>
                <a:latin typeface="+mj-lt"/>
              </a:rPr>
            </a:br>
            <a:r>
              <a:rPr lang="en-US">
                <a:solidFill>
                  <a:srgbClr val="007B00"/>
                </a:solidFill>
                <a:effectLst/>
                <a:latin typeface="+mj-lt"/>
              </a:rPr>
              <a:t>//       for (</a:t>
            </a:r>
            <a:r>
              <a:rPr lang="en-US" err="1">
                <a:solidFill>
                  <a:srgbClr val="007B00"/>
                </a:solidFill>
                <a:effectLst/>
                <a:latin typeface="+mj-lt"/>
              </a:rPr>
              <a:t>KeyType</a:t>
            </a:r>
            <a:r>
              <a:rPr lang="en-US">
                <a:solidFill>
                  <a:srgbClr val="007B00"/>
                </a:solidFill>
                <a:effectLst/>
                <a:latin typeface="+mj-lt"/>
              </a:rPr>
              <a:t> key : </a:t>
            </a:r>
            <a:r>
              <a:rPr lang="en-US" err="1">
                <a:solidFill>
                  <a:srgbClr val="007B00"/>
                </a:solidFill>
                <a:effectLst/>
                <a:latin typeface="+mj-lt"/>
              </a:rPr>
              <a:t>map.keySet</a:t>
            </a:r>
            <a:r>
              <a:rPr lang="en-US">
                <a:solidFill>
                  <a:srgbClr val="007B00"/>
                </a:solidFill>
                <a:effectLst/>
                <a:latin typeface="+mj-lt"/>
              </a:rPr>
              <a:t>()) { ... }</a:t>
            </a:r>
            <a:br>
              <a:rPr lang="en-US">
                <a:solidFill>
                  <a:srgbClr val="000080"/>
                </a:solidFill>
                <a:effectLst/>
                <a:latin typeface="+mj-lt"/>
              </a:rPr>
            </a:br>
            <a:r>
              <a:rPr lang="en-US">
                <a:solidFill>
                  <a:srgbClr val="000080"/>
                </a:solidFill>
                <a:effectLst/>
                <a:latin typeface="+mj-lt"/>
              </a:rPr>
              <a:t>Set&lt;</a:t>
            </a:r>
            <a:r>
              <a:rPr lang="en-US" err="1">
                <a:solidFill>
                  <a:srgbClr val="000080"/>
                </a:solidFill>
                <a:effectLst/>
                <a:latin typeface="+mj-lt"/>
              </a:rPr>
              <a:t>KeyType</a:t>
            </a:r>
            <a:r>
              <a:rPr lang="en-US">
                <a:solidFill>
                  <a:srgbClr val="000080"/>
                </a:solidFill>
                <a:effectLst/>
                <a:latin typeface="+mj-lt"/>
              </a:rPr>
              <a:t>&gt;</a:t>
            </a:r>
            <a:r>
              <a:rPr lang="en-US">
                <a:latin typeface="+mj-lt"/>
              </a:rPr>
              <a:t> </a:t>
            </a:r>
            <a:r>
              <a:rPr lang="en-US" err="1">
                <a:effectLst/>
                <a:latin typeface="+mj-lt"/>
              </a:rPr>
              <a:t>keySet</a:t>
            </a:r>
            <a:r>
              <a:rPr lang="en-US">
                <a:latin typeface="+mj-lt"/>
              </a:rPr>
              <a:t>();</a:t>
            </a:r>
          </a:p>
        </p:txBody>
      </p:sp>
    </p:spTree>
    <p:extLst>
      <p:ext uri="{BB962C8B-B14F-4D97-AF65-F5344CB8AC3E}">
        <p14:creationId xmlns:p14="http://schemas.microsoft.com/office/powerpoint/2010/main" val="39901473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425987-C4B1-7D5C-F71C-1B1D2CEA1B5A}"/>
              </a:ext>
            </a:extLst>
          </p:cNvPr>
          <p:cNvPicPr>
            <a:picLocks noChangeAspect="1"/>
          </p:cNvPicPr>
          <p:nvPr/>
        </p:nvPicPr>
        <p:blipFill>
          <a:blip r:embed="rId2"/>
          <a:stretch>
            <a:fillRect/>
          </a:stretch>
        </p:blipFill>
        <p:spPr>
          <a:xfrm rot="9000000">
            <a:off x="-11079357" y="-2723669"/>
            <a:ext cx="29123585" cy="17733683"/>
          </a:xfrm>
          <a:prstGeom prst="rect">
            <a:avLst/>
          </a:prstGeom>
        </p:spPr>
      </p:pic>
    </p:spTree>
    <p:extLst>
      <p:ext uri="{BB962C8B-B14F-4D97-AF65-F5344CB8AC3E}">
        <p14:creationId xmlns:p14="http://schemas.microsoft.com/office/powerpoint/2010/main" val="273694721"/>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motivating example</a:t>
            </a:r>
          </a:p>
        </p:txBody>
      </p:sp>
    </p:spTree>
    <p:extLst>
      <p:ext uri="{BB962C8B-B14F-4D97-AF65-F5344CB8AC3E}">
        <p14:creationId xmlns:p14="http://schemas.microsoft.com/office/powerpoint/2010/main" val="110193391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00762A-DC35-0E87-5C87-5945885FF963}"/>
              </a:ext>
            </a:extLst>
          </p:cNvPr>
          <p:cNvSpPr>
            <a:spLocks noGrp="1"/>
          </p:cNvSpPr>
          <p:nvPr>
            <p:ph type="title"/>
          </p:nvPr>
        </p:nvSpPr>
        <p:spPr>
          <a:noFill/>
        </p:spPr>
        <p:txBody>
          <a:bodyPr/>
          <a:lstStyle/>
          <a:p>
            <a:r>
              <a:rPr lang="en-US" sz="2800"/>
              <a:t>Pokémon</a:t>
            </a:r>
            <a:endParaRPr lang="en-US" sz="2800" b="1"/>
          </a:p>
        </p:txBody>
      </p:sp>
      <p:sp>
        <p:nvSpPr>
          <p:cNvPr id="5" name="Content Placeholder 4">
            <a:extLst>
              <a:ext uri="{FF2B5EF4-FFF2-40B4-BE49-F238E27FC236}">
                <a16:creationId xmlns:a16="http://schemas.microsoft.com/office/drawing/2014/main" id="{12DFC81B-3493-959B-0207-B0D945DF59BA}"/>
              </a:ext>
            </a:extLst>
          </p:cNvPr>
          <p:cNvSpPr>
            <a:spLocks noGrp="1"/>
          </p:cNvSpPr>
          <p:nvPr>
            <p:ph sz="quarter" idx="10"/>
          </p:nvPr>
        </p:nvSpPr>
        <p:spPr>
          <a:noFill/>
        </p:spPr>
        <p:txBody>
          <a:bodyPr/>
          <a:lstStyle/>
          <a:p>
            <a:r>
              <a:rPr lang="en-US" sz="1800"/>
              <a:t>there are 151 </a:t>
            </a:r>
            <a:r>
              <a:rPr lang="en-US" sz="1800" b="1"/>
              <a:t>Pokémon</a:t>
            </a:r>
            <a:endParaRPr lang="en-US" sz="1400" b="1"/>
          </a:p>
          <a:p>
            <a:r>
              <a:rPr kumimoji="0" lang="en-US" sz="180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each has its own </a:t>
            </a:r>
            <a:r>
              <a:rPr kumimoji="0" lang="en-US" sz="18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number</a:t>
            </a:r>
            <a:endParaRPr lang="en-US" b="1">
              <a:solidFill>
                <a:srgbClr val="000000"/>
              </a:solidFill>
              <a:latin typeface="Arial"/>
              <a:cs typeface="+mj-cs"/>
            </a:endParaRPr>
          </a:p>
          <a:p>
            <a:pPr marL="685786" lvl="1" indent="-342900">
              <a:buFont typeface="+mj-lt"/>
              <a:buAutoNum type="arabicPeriod"/>
            </a:pPr>
            <a:r>
              <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Bulbasaur</a:t>
            </a:r>
          </a:p>
          <a:p>
            <a:pPr marL="685786" lvl="1" indent="-342900">
              <a:buFont typeface="+mj-lt"/>
              <a:buAutoNum type="arabicPeriod"/>
            </a:pPr>
            <a:r>
              <a:rPr kumimoji="0" lang="en-US" i="0" u="none" strike="noStrike" kern="1200" cap="none" spc="0" normalizeH="0" baseline="0" noProof="0" err="1">
                <a:ln>
                  <a:noFill/>
                </a:ln>
                <a:solidFill>
                  <a:srgbClr val="000000"/>
                </a:solidFill>
                <a:effectLst/>
                <a:uLnTx/>
                <a:uFillTx/>
                <a:latin typeface="Arial"/>
                <a:ea typeface="Segoe UI Emoji" panose="020B0502040204020203" pitchFamily="34" charset="0"/>
                <a:cs typeface="+mj-cs"/>
              </a:rPr>
              <a:t>Ivysaur</a:t>
            </a:r>
            <a:endPar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a:p>
            <a:pPr marL="685786" lvl="1" indent="-342900">
              <a:buFont typeface="+mj-lt"/>
              <a:buAutoNum type="arabicPeriod"/>
            </a:pPr>
            <a:r>
              <a:rPr lang="en-US" err="1">
                <a:solidFill>
                  <a:srgbClr val="000000"/>
                </a:solidFill>
                <a:latin typeface="Arial"/>
                <a:cs typeface="+mj-cs"/>
              </a:rPr>
              <a:t>Venusaur</a:t>
            </a:r>
            <a:endParaRPr lang="en-US">
              <a:solidFill>
                <a:srgbClr val="000000"/>
              </a:solidFill>
              <a:latin typeface="Arial"/>
              <a:cs typeface="+mj-cs"/>
            </a:endParaRPr>
          </a:p>
          <a:p>
            <a:pPr marL="685786" lvl="1" indent="-342900">
              <a:buFont typeface="+mj-lt"/>
              <a:buAutoNum type="arabicPeriod"/>
            </a:pPr>
            <a:r>
              <a:rPr lang="en-US">
                <a:solidFill>
                  <a:srgbClr val="000000"/>
                </a:solidFill>
                <a:latin typeface="Arial"/>
                <a:cs typeface="+mj-cs"/>
              </a:rPr>
              <a:t>Charmander</a:t>
            </a:r>
          </a:p>
          <a:p>
            <a:pPr marL="685786" lvl="1" indent="-342900">
              <a:buFont typeface="+mj-lt"/>
              <a:buAutoNum type="arabicPeriod"/>
            </a:pPr>
            <a:r>
              <a:rPr lang="en-US">
                <a:solidFill>
                  <a:srgbClr val="BFBFBF"/>
                </a:solidFill>
                <a:latin typeface="Arial"/>
                <a:cs typeface="+mj-cs"/>
              </a:rPr>
              <a:t>...</a:t>
            </a:r>
            <a:endParaRPr lang="en-US">
              <a:solidFill>
                <a:srgbClr val="BFBFBF"/>
              </a:solidFill>
            </a:endParaRPr>
          </a:p>
        </p:txBody>
      </p:sp>
      <p:pic>
        <p:nvPicPr>
          <p:cNvPr id="6" name="Picture 2" descr="Classic Pokemon Red and Blue Sprites All 151 First Generation image 1">
            <a:extLst>
              <a:ext uri="{FF2B5EF4-FFF2-40B4-BE49-F238E27FC236}">
                <a16:creationId xmlns:a16="http://schemas.microsoft.com/office/drawing/2014/main" id="{7856367C-7E66-C468-2552-62E2C1579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9994" y="1004590"/>
            <a:ext cx="5564005" cy="408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82702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1</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2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3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4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016178856"/>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8187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_names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return</a:t>
            </a:r>
            <a:r>
              <a:rPr lang="en-US">
                <a:latin typeface="Consolas"/>
                <a:ea typeface="Segoe UI Emoji" panose="020B0502040204020203" pitchFamily="34" charset="0"/>
                <a:cs typeface="Consolas" panose="020B0609020204030204" pitchFamily="49" charset="0"/>
              </a:rPr>
              <a:t> _names[number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32463899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326168891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10410243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b="1"/>
              <a:t>lesson:</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something like 0, 1, 2, 3, ...</a:t>
            </a:r>
            <a:br>
              <a:rPr lang="en-US" sz="3600">
                <a:sym typeface="Wingdings" pitchFamily="2" charset="2"/>
              </a:rPr>
            </a:br>
            <a:br>
              <a:rPr lang="en-US" sz="3600">
                <a:sym typeface="Wingdings" pitchFamily="2" charset="2"/>
              </a:rPr>
            </a:br>
            <a:r>
              <a:rPr lang="en-US" sz="3600">
                <a:sym typeface="Wingdings" pitchFamily="2" charset="2"/>
              </a:rPr>
              <a:t>...then you can just use an array 🙂👍</a:t>
            </a:r>
            <a:r>
              <a:rPr lang="en-US" sz="3600"/>
              <a:t> </a:t>
            </a:r>
            <a:endParaRPr lang="en-US" sz="3600" b="1"/>
          </a:p>
        </p:txBody>
      </p:sp>
    </p:spTree>
    <p:extLst>
      <p:ext uri="{BB962C8B-B14F-4D97-AF65-F5344CB8AC3E}">
        <p14:creationId xmlns:p14="http://schemas.microsoft.com/office/powerpoint/2010/main" val="362095606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err="1"/>
              <a:t>buuut</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a:t>
            </a:r>
            <a:r>
              <a:rPr lang="en-US" sz="3600" i="1">
                <a:sym typeface="Wingdings" pitchFamily="2" charset="2"/>
              </a:rPr>
              <a:t>nothing</a:t>
            </a:r>
            <a:r>
              <a:rPr lang="en-US" sz="3600">
                <a:sym typeface="Wingdings" pitchFamily="2" charset="2"/>
              </a:rPr>
              <a:t> like 0, 1, 2, 3, ...</a:t>
            </a:r>
            <a:br>
              <a:rPr lang="en-US" sz="3600">
                <a:sym typeface="Wingdings" pitchFamily="2" charset="2"/>
              </a:rPr>
            </a:br>
            <a:br>
              <a:rPr lang="en-US" sz="3600">
                <a:sym typeface="Wingdings" pitchFamily="2" charset="2"/>
              </a:rPr>
            </a:br>
            <a:r>
              <a:rPr lang="en-US" sz="3600">
                <a:sym typeface="Wingdings" pitchFamily="2" charset="2"/>
              </a:rPr>
              <a:t>...then you're going to want a </a:t>
            </a:r>
            <a:r>
              <a:rPr lang="en-US" sz="3600" b="1">
                <a:sym typeface="Wingdings" pitchFamily="2" charset="2"/>
              </a:rPr>
              <a:t>map</a:t>
            </a:r>
            <a:r>
              <a:rPr lang="en-US" sz="3600">
                <a:sym typeface="Wingdings" pitchFamily="2" charset="2"/>
              </a:rPr>
              <a:t> 🗺️</a:t>
            </a:r>
            <a:r>
              <a:rPr lang="en-US" sz="3600"/>
              <a:t> </a:t>
            </a:r>
            <a:endParaRPr lang="en-US" sz="3600" b="1"/>
          </a:p>
        </p:txBody>
      </p:sp>
    </p:spTree>
    <p:extLst>
      <p:ext uri="{BB962C8B-B14F-4D97-AF65-F5344CB8AC3E}">
        <p14:creationId xmlns:p14="http://schemas.microsoft.com/office/powerpoint/2010/main" val="129283370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1</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2</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3</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4</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
        <p:nvSpPr>
          <p:cNvPr id="3" name="Title 2">
            <a:extLst>
              <a:ext uri="{FF2B5EF4-FFF2-40B4-BE49-F238E27FC236}">
                <a16:creationId xmlns:a16="http://schemas.microsoft.com/office/drawing/2014/main" id="{11EC96D2-A4A2-1323-1572-0C103716AB0D}"/>
              </a:ext>
            </a:extLst>
          </p:cNvPr>
          <p:cNvSpPr txBox="1">
            <a:spLocks/>
          </p:cNvSpPr>
          <p:nvPr/>
        </p:nvSpPr>
        <p:spPr>
          <a:xfrm>
            <a:off x="3366654" y="922084"/>
            <a:ext cx="5569527" cy="801228"/>
          </a:xfrm>
          <a:prstGeom prst="rect">
            <a:avLst/>
          </a:prstGeom>
        </p:spPr>
        <p:txBody>
          <a:bodyPr vert="horz" lIns="91440" tIns="45720" rIns="91440" bIns="45720" rtlCol="0" anchor="ctr">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algn="l"/>
            <a:r>
              <a:rPr lang="en-US" sz="1800" b="1">
                <a:solidFill>
                  <a:srgbClr val="00D26A"/>
                </a:solidFill>
              </a:rPr>
              <a:t>🗺️ solve this problem using a</a:t>
            </a:r>
          </a:p>
          <a:p>
            <a:pPr algn="l"/>
            <a:r>
              <a:rPr lang="en-US" sz="1800" b="1">
                <a:solidFill>
                  <a:srgbClr val="00D26A"/>
                </a:solidFill>
              </a:rPr>
              <a:t>HashMap&lt;</a:t>
            </a:r>
            <a:r>
              <a:rPr lang="en-US" sz="1800" b="1" err="1">
                <a:solidFill>
                  <a:srgbClr val="00D26A"/>
                </a:solidFill>
              </a:rPr>
              <a:t>KeyType</a:t>
            </a:r>
            <a:r>
              <a:rPr lang="en-US" sz="1800" b="1">
                <a:solidFill>
                  <a:srgbClr val="00D26A"/>
                </a:solidFill>
              </a:rPr>
              <a:t>, </a:t>
            </a:r>
            <a:r>
              <a:rPr lang="en-US" sz="1800" b="1" err="1">
                <a:solidFill>
                  <a:srgbClr val="00D26A"/>
                </a:solidFill>
              </a:rPr>
              <a:t>ValueType</a:t>
            </a:r>
            <a:r>
              <a:rPr lang="en-US" sz="1800" b="1">
                <a:solidFill>
                  <a:srgbClr val="00D26A"/>
                </a:solidFill>
              </a:rPr>
              <a:t>&gt;</a:t>
            </a:r>
          </a:p>
        </p:txBody>
      </p:sp>
      <p:sp>
        <p:nvSpPr>
          <p:cNvPr id="4" name="Content Placeholder 3">
            <a:extLst>
              <a:ext uri="{FF2B5EF4-FFF2-40B4-BE49-F238E27FC236}">
                <a16:creationId xmlns:a16="http://schemas.microsoft.com/office/drawing/2014/main" id="{0E86BD02-AB76-A9EF-1BE4-CAE5DCDE094A}"/>
              </a:ext>
            </a:extLst>
          </p:cNvPr>
          <p:cNvSpPr txBox="1">
            <a:spLocks/>
          </p:cNvSpPr>
          <p:nvPr/>
        </p:nvSpPr>
        <p:spPr>
          <a:xfrm>
            <a:off x="3366654" y="1811774"/>
            <a:ext cx="5569527" cy="1519951"/>
          </a:xfrm>
          <a:prstGeom prst="rect">
            <a:avLst/>
          </a:prstGeom>
        </p:spPr>
        <p:txBody>
          <a:bodyPr>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r>
              <a:rPr lang="en-US" sz="1300">
                <a:solidFill>
                  <a:srgbClr val="007B00"/>
                </a:solidFill>
                <a:latin typeface="+mj-lt"/>
              </a:rPr>
              <a:t>// </a:t>
            </a:r>
            <a:r>
              <a:rPr lang="en-US" sz="1300" b="1">
                <a:solidFill>
                  <a:srgbClr val="007B00"/>
                </a:solidFill>
                <a:latin typeface="+mj-lt"/>
              </a:rPr>
              <a:t>Put</a:t>
            </a:r>
            <a:r>
              <a:rPr lang="en-US" sz="1300">
                <a:solidFill>
                  <a:srgbClr val="007B00"/>
                </a:solidFill>
                <a:latin typeface="+mj-lt"/>
              </a:rPr>
              <a:t> (</a:t>
            </a:r>
            <a:r>
              <a:rPr lang="en-US" sz="1300" b="1">
                <a:solidFill>
                  <a:srgbClr val="007B00"/>
                </a:solidFill>
                <a:latin typeface="+mj-lt"/>
              </a:rPr>
              <a:t>add</a:t>
            </a:r>
            <a:r>
              <a:rPr lang="en-US" sz="1300">
                <a:solidFill>
                  <a:srgbClr val="007B00"/>
                </a:solidFill>
                <a:latin typeface="+mj-lt"/>
              </a:rPr>
              <a:t>,</a:t>
            </a:r>
            <a:r>
              <a:rPr lang="en-US" sz="1300" b="1">
                <a:solidFill>
                  <a:srgbClr val="007B00"/>
                </a:solidFill>
                <a:latin typeface="+mj-lt"/>
              </a:rPr>
              <a:t> insert</a:t>
            </a:r>
            <a:r>
              <a:rPr lang="en-US" sz="1300">
                <a:solidFill>
                  <a:srgbClr val="007B00"/>
                </a:solidFill>
                <a:latin typeface="+mj-lt"/>
              </a:rPr>
              <a:t>) a new key-value pair into the map.</a:t>
            </a:r>
            <a:br>
              <a:rPr lang="en-US" sz="1300">
                <a:solidFill>
                  <a:srgbClr val="007B00"/>
                </a:solidFill>
                <a:latin typeface="+mj-lt"/>
              </a:rPr>
            </a:br>
            <a:r>
              <a:rPr lang="en-US" sz="1300">
                <a:solidFill>
                  <a:srgbClr val="007B00"/>
                </a:solidFill>
                <a:latin typeface="+mj-lt"/>
              </a:rPr>
              <a:t>// NOTE: Can also be used to update a given key's value.</a:t>
            </a:r>
            <a:br>
              <a:rPr lang="en-US" sz="1300">
                <a:solidFill>
                  <a:srgbClr val="000080"/>
                </a:solidFill>
                <a:latin typeface="+mj-lt"/>
              </a:rPr>
            </a:br>
            <a:r>
              <a:rPr lang="en-US" sz="1300">
                <a:solidFill>
                  <a:srgbClr val="000080"/>
                </a:solidFill>
                <a:latin typeface="+mj-lt"/>
              </a:rPr>
              <a:t>void</a:t>
            </a:r>
            <a:r>
              <a:rPr lang="en-US" sz="1300">
                <a:latin typeface="+mj-lt"/>
              </a:rPr>
              <a:t> put(</a:t>
            </a:r>
            <a:r>
              <a:rPr lang="en-US" sz="1300" err="1">
                <a:solidFill>
                  <a:srgbClr val="000080"/>
                </a:solidFill>
                <a:latin typeface="+mj-lt"/>
              </a:rPr>
              <a:t>KeyType</a:t>
            </a:r>
            <a:r>
              <a:rPr lang="en-US" sz="1300">
                <a:latin typeface="+mj-lt"/>
              </a:rPr>
              <a:t> key, </a:t>
            </a:r>
            <a:r>
              <a:rPr lang="en-US" sz="1300" err="1">
                <a:solidFill>
                  <a:srgbClr val="000080"/>
                </a:solidFill>
                <a:latin typeface="+mj-lt"/>
              </a:rPr>
              <a:t>ValueType</a:t>
            </a:r>
            <a:r>
              <a:rPr lang="en-US" sz="1300">
                <a:latin typeface="+mj-lt"/>
              </a:rPr>
              <a:t> value); </a:t>
            </a:r>
          </a:p>
          <a:p>
            <a:pPr lvl="1"/>
            <a:endParaRPr lang="en-US" sz="1300">
              <a:latin typeface="+mj-lt"/>
            </a:endParaRPr>
          </a:p>
          <a:p>
            <a:r>
              <a:rPr lang="en-US" sz="1300">
                <a:solidFill>
                  <a:srgbClr val="007B00"/>
                </a:solidFill>
                <a:latin typeface="+mj-lt"/>
              </a:rPr>
              <a:t>// </a:t>
            </a:r>
            <a:r>
              <a:rPr lang="en-US" sz="1300" b="1">
                <a:solidFill>
                  <a:srgbClr val="007B00"/>
                </a:solidFill>
                <a:latin typeface="+mj-lt"/>
              </a:rPr>
              <a:t>Get</a:t>
            </a:r>
            <a:r>
              <a:rPr lang="en-US" sz="1300">
                <a:solidFill>
                  <a:srgbClr val="007B00"/>
                </a:solidFill>
                <a:latin typeface="+mj-lt"/>
              </a:rPr>
              <a:t> (</a:t>
            </a:r>
            <a:r>
              <a:rPr lang="en-US" sz="1300" b="1">
                <a:solidFill>
                  <a:srgbClr val="007B00"/>
                </a:solidFill>
                <a:latin typeface="+mj-lt"/>
              </a:rPr>
              <a:t>look up</a:t>
            </a:r>
            <a:r>
              <a:rPr lang="en-US" sz="1300">
                <a:solidFill>
                  <a:srgbClr val="007B00"/>
                </a:solidFill>
                <a:latin typeface="+mj-lt"/>
              </a:rPr>
              <a:t>) a key's value in the map.</a:t>
            </a:r>
            <a:br>
              <a:rPr lang="en-US" sz="1300">
                <a:solidFill>
                  <a:srgbClr val="000080"/>
                </a:solidFill>
                <a:latin typeface="+mj-lt"/>
              </a:rPr>
            </a:br>
            <a:r>
              <a:rPr lang="en-US" sz="1300" err="1">
                <a:solidFill>
                  <a:srgbClr val="000080"/>
                </a:solidFill>
                <a:latin typeface="+mj-lt"/>
              </a:rPr>
              <a:t>ValueType</a:t>
            </a:r>
            <a:r>
              <a:rPr lang="en-US" sz="1300">
                <a:latin typeface="+mj-lt"/>
              </a:rPr>
              <a:t> get(</a:t>
            </a:r>
            <a:r>
              <a:rPr lang="en-US" sz="1300" err="1">
                <a:solidFill>
                  <a:srgbClr val="000080"/>
                </a:solidFill>
                <a:latin typeface="+mj-lt"/>
              </a:rPr>
              <a:t>KeyType</a:t>
            </a:r>
            <a:r>
              <a:rPr lang="en-US" sz="1300">
                <a:latin typeface="+mj-lt"/>
              </a:rPr>
              <a:t> key);</a:t>
            </a:r>
          </a:p>
        </p:txBody>
      </p:sp>
      <p:sp>
        <p:nvSpPr>
          <p:cNvPr id="6" name="Title 2">
            <a:extLst>
              <a:ext uri="{FF2B5EF4-FFF2-40B4-BE49-F238E27FC236}">
                <a16:creationId xmlns:a16="http://schemas.microsoft.com/office/drawing/2014/main" id="{B0802C61-6742-8439-9D5A-09DD3F26F8EB}"/>
              </a:ext>
            </a:extLst>
          </p:cNvPr>
          <p:cNvSpPr txBox="1">
            <a:spLocks/>
          </p:cNvSpPr>
          <p:nvPr/>
        </p:nvSpPr>
        <p:spPr>
          <a:xfrm>
            <a:off x="3366654" y="3331724"/>
            <a:ext cx="5569527" cy="1556859"/>
          </a:xfrm>
          <a:prstGeom prst="rect">
            <a:avLst/>
          </a:prstGeom>
        </p:spPr>
        <p:txBody>
          <a:bodyPr vert="horz" lIns="91440" tIns="45720" rIns="91440" bIns="45720" rtlCol="0" anchor="t">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342900" indent="-342900" algn="l">
              <a:buFont typeface="+mj-lt"/>
              <a:buAutoNum type="arabicPeriod"/>
            </a:pPr>
            <a:r>
              <a:rPr lang="en-US" sz="1800">
                <a:solidFill>
                  <a:srgbClr val="00D26A"/>
                </a:solidFill>
              </a:rPr>
              <a:t>what </a:t>
            </a:r>
            <a:r>
              <a:rPr lang="en-US" sz="1800" b="1">
                <a:solidFill>
                  <a:srgbClr val="00D26A"/>
                </a:solidFill>
              </a:rPr>
              <a:t>data structures</a:t>
            </a:r>
            <a:r>
              <a:rPr lang="en-US" sz="1800">
                <a:solidFill>
                  <a:srgbClr val="00D26A"/>
                </a:solidFill>
              </a:rPr>
              <a:t> will you need?</a:t>
            </a:r>
          </a:p>
          <a:p>
            <a:pPr marL="342900" indent="-342900" algn="l">
              <a:buFont typeface="+mj-lt"/>
              <a:buAutoNum type="arabicPeriod"/>
            </a:pPr>
            <a:r>
              <a:rPr lang="en-US" sz="1800">
                <a:solidFill>
                  <a:srgbClr val="00D26A"/>
                </a:solidFill>
              </a:rPr>
              <a:t>how will you </a:t>
            </a:r>
            <a:r>
              <a:rPr lang="en-US" sz="1800" b="1">
                <a:solidFill>
                  <a:srgbClr val="00D26A"/>
                </a:solidFill>
              </a:rPr>
              <a:t>set them up</a:t>
            </a:r>
            <a:r>
              <a:rPr lang="en-US" sz="1800">
                <a:solidFill>
                  <a:srgbClr val="00D26A"/>
                </a:solidFill>
              </a:rPr>
              <a:t>?</a:t>
            </a:r>
          </a:p>
          <a:p>
            <a:pPr marL="342900" indent="-342900" algn="l">
              <a:buFont typeface="+mj-lt"/>
              <a:buAutoNum type="arabicPeriod"/>
            </a:pPr>
            <a:r>
              <a:rPr lang="en-US" sz="1800">
                <a:solidFill>
                  <a:srgbClr val="00D26A"/>
                </a:solidFill>
              </a:rPr>
              <a:t>how will you </a:t>
            </a:r>
            <a:r>
              <a:rPr lang="en-US" sz="1800" b="1">
                <a:solidFill>
                  <a:srgbClr val="00D26A"/>
                </a:solidFill>
              </a:rPr>
              <a:t>use them</a:t>
            </a:r>
            <a:r>
              <a:rPr lang="en-US" sz="1800">
                <a:solidFill>
                  <a:srgbClr val="00D26A"/>
                </a:solidFill>
              </a:rPr>
              <a:t>?</a:t>
            </a:r>
          </a:p>
          <a:p>
            <a:pPr marL="342900" indent="-342900" algn="l">
              <a:buFont typeface="+mj-lt"/>
              <a:buAutoNum type="arabicPeriod"/>
            </a:pPr>
            <a:endParaRPr lang="en-US" sz="1800">
              <a:solidFill>
                <a:schemeClr val="accent5">
                  <a:lumMod val="50000"/>
                </a:schemeClr>
              </a:solidFill>
            </a:endParaRPr>
          </a:p>
        </p:txBody>
      </p:sp>
    </p:spTree>
    <p:extLst>
      <p:ext uri="{BB962C8B-B14F-4D97-AF65-F5344CB8AC3E}">
        <p14:creationId xmlns:p14="http://schemas.microsoft.com/office/powerpoint/2010/main" val="10639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6FA07-926D-BA76-F7EB-ECB913338E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F939B8-00DC-CB9A-AAE8-56D50B9DCE6F}"/>
              </a:ext>
            </a:extLst>
          </p:cNvPr>
          <p:cNvSpPr>
            <a:spLocks noGrp="1"/>
          </p:cNvSpPr>
          <p:nvPr>
            <p:ph type="title"/>
          </p:nvPr>
        </p:nvSpPr>
        <p:spPr/>
        <p:txBody>
          <a:bodyPr/>
          <a:lstStyle/>
          <a:p>
            <a:r>
              <a:rPr lang="en-US" sz="6000"/>
              <a:t>come see me if you had trouble with Tut00</a:t>
            </a:r>
            <a:br>
              <a:rPr lang="en-US" sz="6000"/>
            </a:br>
            <a:br>
              <a:rPr lang="en-US" sz="6000"/>
            </a:br>
            <a:r>
              <a:rPr lang="en-US" sz="6000"/>
              <a:t>otherwise, see you in class on Monday 🌞</a:t>
            </a:r>
          </a:p>
        </p:txBody>
      </p:sp>
    </p:spTree>
    <p:extLst>
      <p:ext uri="{BB962C8B-B14F-4D97-AF65-F5344CB8AC3E}">
        <p14:creationId xmlns:p14="http://schemas.microsoft.com/office/powerpoint/2010/main" val="2208744966"/>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972183"/>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data structures</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Integer</a:t>
            </a:r>
            <a:r>
              <a:rPr lang="en-US">
                <a:latin typeface="Consolas"/>
                <a:ea typeface="Segoe UI Emoji" panose="020B0502040204020203" pitchFamily="34" charset="0"/>
                <a:cs typeface="Consolas" panose="020B0609020204030204" pitchFamily="49" charset="0"/>
              </a:rPr>
              <a:t>&gt; </a:t>
            </a: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969D5157-5E0A-CBC3-9DEC-15C550DBB00C}"/>
              </a:ext>
            </a:extLst>
          </p:cNvPr>
          <p:cNvSpPr txBox="1"/>
          <p:nvPr/>
        </p:nvSpPr>
        <p:spPr>
          <a:xfrm>
            <a:off x="457200" y="1713700"/>
            <a:ext cx="8229600" cy="2363724"/>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setup</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 = new </a:t>
            </a: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&lt;&gt;();</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for</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&lt; </a:t>
            </a:r>
            <a:r>
              <a:rPr lang="en-US" err="1">
                <a:latin typeface="Consolas"/>
                <a:ea typeface="Segoe UI Emoji" panose="020B0502040204020203" pitchFamily="34" charset="0"/>
                <a:cs typeface="Consolas" panose="020B0609020204030204" pitchFamily="49" charset="0"/>
              </a:rPr>
              <a:t>names.length</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 Bulbasaur = 1</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numberFromName.put</a:t>
            </a:r>
            <a:r>
              <a:rPr lang="en-US">
                <a:latin typeface="Consolas"/>
                <a:ea typeface="Segoe UI Emoji" panose="020B0502040204020203" pitchFamily="34" charset="0"/>
                <a:cs typeface="Consolas" panose="020B0609020204030204" pitchFamily="49" charset="0"/>
              </a:rPr>
              <a:t>(names[</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6AA33156-3792-777E-BD30-DB861089309E}"/>
              </a:ext>
            </a:extLst>
          </p:cNvPr>
          <p:cNvSpPr txBox="1"/>
          <p:nvPr/>
        </p:nvSpPr>
        <p:spPr>
          <a:xfrm>
            <a:off x="457200" y="4109371"/>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usage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name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 </a:t>
            </a:r>
            <a:r>
              <a:rPr lang="en-US" err="1">
                <a:latin typeface="Consolas"/>
                <a:ea typeface="Segoe UI Emoji" panose="020B0502040204020203" pitchFamily="34" charset="0"/>
                <a:cs typeface="Consolas" panose="020B0609020204030204" pitchFamily="49" charset="0"/>
              </a:rPr>
              <a:t>numberFromName.get</a:t>
            </a:r>
            <a:r>
              <a:rPr lang="en-US">
                <a:latin typeface="Consolas"/>
                <a:ea typeface="Segoe UI Emoji" panose="020B0502040204020203" pitchFamily="34" charset="0"/>
                <a:cs typeface="Consolas" panose="020B0609020204030204" pitchFamily="49" charset="0"/>
              </a:rPr>
              <a:t>(name);</a:t>
            </a:r>
          </a:p>
        </p:txBody>
      </p:sp>
    </p:spTree>
    <p:extLst>
      <p:ext uri="{BB962C8B-B14F-4D97-AF65-F5344CB8AC3E}">
        <p14:creationId xmlns:p14="http://schemas.microsoft.com/office/powerpoint/2010/main" val="345528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4" grpId="0" animBg="1"/>
    </p:bldLst>
  </p:timing>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9C4140-D551-6969-6E4A-3AB828D054D5}"/>
              </a:ext>
            </a:extLst>
          </p:cNvPr>
          <p:cNvSpPr>
            <a:spLocks noGrp="1"/>
          </p:cNvSpPr>
          <p:nvPr>
            <p:ph type="title"/>
          </p:nvPr>
        </p:nvSpPr>
        <p:spPr/>
        <p:txBody>
          <a:bodyPr/>
          <a:lstStyle/>
          <a:p>
            <a:r>
              <a:rPr lang="en-US" sz="4000"/>
              <a:t>let's implement </a:t>
            </a:r>
            <a:r>
              <a:rPr lang="en-US" sz="4000" err="1">
                <a:latin typeface="Consolas"/>
                <a:ea typeface="Segoe UI Emoji" panose="020B0502040204020203" pitchFamily="34" charset="0"/>
                <a:cs typeface="Consolas" panose="020B0609020204030204" pitchFamily="49" charset="0"/>
              </a:rPr>
              <a:t>numberFromName</a:t>
            </a:r>
            <a:br>
              <a:rPr lang="en-US" sz="4000"/>
            </a:br>
            <a:r>
              <a:rPr lang="en-US" sz="1800"/>
              <a:t>TODO (Jim): use </a:t>
            </a:r>
            <a:r>
              <a:rPr lang="en-US" sz="1800" err="1">
                <a:latin typeface="+mj-lt"/>
              </a:rPr>
              <a:t>keySet</a:t>
            </a:r>
            <a:r>
              <a:rPr lang="en-US" sz="1800">
                <a:latin typeface="+mj-lt"/>
              </a:rPr>
              <a:t>()</a:t>
            </a:r>
            <a:r>
              <a:rPr lang="en-US" sz="1800"/>
              <a:t> method in test code</a:t>
            </a:r>
            <a:endParaRPr lang="en-US" sz="4000"/>
          </a:p>
        </p:txBody>
      </p:sp>
    </p:spTree>
    <p:extLst>
      <p:ext uri="{BB962C8B-B14F-4D97-AF65-F5344CB8AC3E}">
        <p14:creationId xmlns:p14="http://schemas.microsoft.com/office/powerpoint/2010/main" val="10156791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25E40A-C5CC-4698-9D10-2FCBC4DC7CB6}"/>
              </a:ext>
            </a:extLst>
          </p:cNvPr>
          <p:cNvSpPr>
            <a:spLocks noGrp="1"/>
          </p:cNvSpPr>
          <p:nvPr>
            <p:ph type="title"/>
          </p:nvPr>
        </p:nvSpPr>
        <p:spPr/>
        <p:txBody>
          <a:bodyPr/>
          <a:lstStyle/>
          <a:p>
            <a:r>
              <a:rPr lang="en-US" err="1">
                <a:latin typeface="+mj-lt"/>
              </a:rPr>
              <a:t>PokemonExample</a:t>
            </a:r>
            <a:endParaRPr lang="en-US">
              <a:latin typeface="+mj-lt"/>
            </a:endParaRPr>
          </a:p>
        </p:txBody>
      </p:sp>
      <p:sp>
        <p:nvSpPr>
          <p:cNvPr id="4" name="Content Placeholder 3">
            <a:extLst>
              <a:ext uri="{FF2B5EF4-FFF2-40B4-BE49-F238E27FC236}">
                <a16:creationId xmlns:a16="http://schemas.microsoft.com/office/drawing/2014/main" id="{C962F88D-4C24-F1DF-065C-DCC9A6FA76E1}"/>
              </a:ext>
            </a:extLst>
          </p:cNvPr>
          <p:cNvSpPr>
            <a:spLocks noGrp="1"/>
          </p:cNvSpPr>
          <p:nvPr>
            <p:ph sz="quarter" idx="10"/>
          </p:nvPr>
        </p:nvSpPr>
        <p:spPr/>
        <p:txBody>
          <a:bodyPr>
            <a:noAutofit/>
          </a:bodyPr>
          <a:lstStyle/>
          <a:p>
            <a:pPr marL="0" indent="0">
              <a:buNone/>
            </a:pPr>
            <a:r>
              <a:rPr lang="en-US" sz="1050">
                <a:latin typeface="Consolas" panose="020B0609020204030204" pitchFamily="49" charset="0"/>
                <a:cs typeface="Consolas" panose="020B0609020204030204" pitchFamily="49" charset="0"/>
              </a:rPr>
              <a:t>import </a:t>
            </a:r>
            <a:r>
              <a:rPr lang="en-US" sz="1050" err="1">
                <a:latin typeface="Consolas" panose="020B0609020204030204" pitchFamily="49" charset="0"/>
                <a:cs typeface="Consolas" panose="020B0609020204030204" pitchFamily="49" charset="0"/>
              </a:rPr>
              <a:t>java.util</a:t>
            </a:r>
            <a:r>
              <a:rPr lang="en-US" sz="1050">
                <a:latin typeface="Consolas" panose="020B0609020204030204" pitchFamily="49" charset="0"/>
                <a:cs typeface="Consolas" panose="020B0609020204030204" pitchFamily="49" charset="0"/>
              </a:rPr>
              <a:t>.*;</a:t>
            </a:r>
          </a:p>
          <a:p>
            <a:pPr marL="0" indent="0">
              <a:buNone/>
            </a:pPr>
            <a:endParaRPr lang="en-US" sz="1050">
              <a:latin typeface="Consolas" panose="020B0609020204030204" pitchFamily="49" charset="0"/>
              <a:cs typeface="Consolas" panose="020B0609020204030204" pitchFamily="49" charset="0"/>
            </a:endParaRPr>
          </a:p>
          <a:p>
            <a:pPr marL="0" indent="0">
              <a:buNone/>
            </a:pPr>
            <a:r>
              <a:rPr lang="en-US" sz="1050">
                <a:latin typeface="Consolas" panose="020B0609020204030204" pitchFamily="49" charset="0"/>
                <a:cs typeface="Consolas" panose="020B0609020204030204" pitchFamily="49" charset="0"/>
              </a:rPr>
              <a:t>class </a:t>
            </a:r>
            <a:r>
              <a:rPr lang="en-US" sz="1050" err="1">
                <a:latin typeface="Consolas" panose="020B0609020204030204" pitchFamily="49" charset="0"/>
                <a:cs typeface="Consolas" panose="020B0609020204030204" pitchFamily="49" charset="0"/>
              </a:rPr>
              <a:t>PokemonExample</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public static void main(String[] arguments) {</a:t>
            </a:r>
          </a:p>
          <a:p>
            <a:pPr marL="0" indent="0">
              <a:buNone/>
            </a:pPr>
            <a:r>
              <a:rPr lang="en-US" sz="1050">
                <a:latin typeface="Consolas" panose="020B0609020204030204" pitchFamily="49" charset="0"/>
                <a:cs typeface="Consolas" panose="020B0609020204030204" pitchFamily="49" charset="0"/>
              </a:rPr>
              <a:t>        // setup</a:t>
            </a:r>
          </a:p>
          <a:p>
            <a:pPr marL="0" indent="0">
              <a:buNone/>
            </a:pPr>
            <a:r>
              <a:rPr lang="en-US" sz="1050">
                <a:latin typeface="Consolas" panose="020B0609020204030204" pitchFamily="49" charset="0"/>
                <a:cs typeface="Consolas" panose="020B0609020204030204" pitchFamily="49" charset="0"/>
              </a:rPr>
              <a:t>        HashMap&lt;String, Integer&gt; </a:t>
            </a:r>
            <a:r>
              <a:rPr lang="en-US" sz="1050" err="1">
                <a:latin typeface="Consolas" panose="020B0609020204030204" pitchFamily="49" charset="0"/>
                <a:cs typeface="Consolas" panose="020B0609020204030204" pitchFamily="49" charset="0"/>
              </a:rPr>
              <a:t>numberFromName</a:t>
            </a:r>
            <a:r>
              <a:rPr lang="en-US" sz="1050">
                <a:latin typeface="Consolas" panose="020B0609020204030204" pitchFamily="49" charset="0"/>
                <a:cs typeface="Consolas" panose="020B0609020204030204" pitchFamily="49" charset="0"/>
              </a:rPr>
              <a:t> = new HashMap&lt;&gt;();</a:t>
            </a:r>
          </a:p>
          <a:p>
            <a:pPr marL="0" indent="0">
              <a:buNone/>
            </a:pPr>
            <a:r>
              <a:rPr lang="en-US" sz="1050">
                <a:latin typeface="Consolas" panose="020B0609020204030204" pitchFamily="49" charset="0"/>
                <a:cs typeface="Consolas" panose="020B0609020204030204" pitchFamily="49" charset="0"/>
              </a:rPr>
              <a:t>        String[] names = { "Bulbasaur", "</a:t>
            </a:r>
            <a:r>
              <a:rPr lang="en-US" sz="1050" err="1">
                <a:latin typeface="Consolas" panose="020B0609020204030204" pitchFamily="49" charset="0"/>
                <a:cs typeface="Consolas" panose="020B0609020204030204" pitchFamily="49" charset="0"/>
              </a:rPr>
              <a:t>Ivysaur</a:t>
            </a: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Venusaur</a:t>
            </a:r>
            <a:r>
              <a:rPr lang="en-US" sz="1050">
                <a:latin typeface="Consolas" panose="020B0609020204030204" pitchFamily="49" charset="0"/>
                <a:cs typeface="Consolas" panose="020B0609020204030204" pitchFamily="49" charset="0"/>
              </a:rPr>
              <a:t>", ... };</a:t>
            </a:r>
          </a:p>
          <a:p>
            <a:pPr marL="0" indent="0">
              <a:buNone/>
            </a:pPr>
            <a:r>
              <a:rPr lang="en-US" sz="1050">
                <a:latin typeface="Consolas" panose="020B0609020204030204" pitchFamily="49" charset="0"/>
                <a:cs typeface="Consolas" panose="020B0609020204030204" pitchFamily="49" charset="0"/>
              </a:rPr>
              <a:t>        for (int number = 0; number &lt; </a:t>
            </a:r>
            <a:r>
              <a:rPr lang="en-US" sz="1050" err="1">
                <a:latin typeface="Consolas" panose="020B0609020204030204" pitchFamily="49" charset="0"/>
                <a:cs typeface="Consolas" panose="020B0609020204030204" pitchFamily="49" charset="0"/>
              </a:rPr>
              <a:t>names.length</a:t>
            </a:r>
            <a:r>
              <a:rPr lang="en-US" sz="1050">
                <a:latin typeface="Consolas" panose="020B0609020204030204" pitchFamily="49" charset="0"/>
                <a:cs typeface="Consolas" panose="020B0609020204030204" pitchFamily="49" charset="0"/>
              </a:rPr>
              <a:t>; number++)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numberFromName.put</a:t>
            </a:r>
            <a:r>
              <a:rPr lang="en-US" sz="1050">
                <a:latin typeface="Consolas" panose="020B0609020204030204" pitchFamily="49" charset="0"/>
                <a:cs typeface="Consolas" panose="020B0609020204030204" pitchFamily="49" charset="0"/>
              </a:rPr>
              <a:t>(names[number], number + 1);</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 usage</a:t>
            </a:r>
          </a:p>
          <a:p>
            <a:pPr marL="0" indent="0">
              <a:buNone/>
            </a:pPr>
            <a:r>
              <a:rPr lang="en-US" sz="1050">
                <a:latin typeface="Consolas" panose="020B0609020204030204" pitchFamily="49" charset="0"/>
                <a:cs typeface="Consolas" panose="020B0609020204030204" pitchFamily="49" charset="0"/>
              </a:rPr>
              <a:t>        for (String name : </a:t>
            </a:r>
            <a:r>
              <a:rPr lang="en-US" sz="1050" err="1">
                <a:latin typeface="Consolas" panose="020B0609020204030204" pitchFamily="49" charset="0"/>
                <a:cs typeface="Consolas" panose="020B0609020204030204" pitchFamily="49" charset="0"/>
              </a:rPr>
              <a:t>numberFromName.keySet</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System.out.println</a:t>
            </a:r>
            <a:r>
              <a:rPr lang="en-US" sz="1050">
                <a:latin typeface="Consolas" panose="020B0609020204030204" pitchFamily="49" charset="0"/>
                <a:cs typeface="Consolas" panose="020B0609020204030204" pitchFamily="49" charset="0"/>
              </a:rPr>
              <a:t>(name + " -&gt; " + </a:t>
            </a:r>
            <a:r>
              <a:rPr lang="en-US" sz="1050" err="1">
                <a:latin typeface="Consolas" panose="020B0609020204030204" pitchFamily="49" charset="0"/>
                <a:cs typeface="Consolas" panose="020B0609020204030204" pitchFamily="49" charset="0"/>
              </a:rPr>
              <a:t>numberFromName.get</a:t>
            </a:r>
            <a:r>
              <a:rPr lang="en-US" sz="1050">
                <a:latin typeface="Consolas" panose="020B0609020204030204" pitchFamily="49" charset="0"/>
                <a:cs typeface="Consolas" panose="020B0609020204030204" pitchFamily="49" charset="0"/>
              </a:rPr>
              <a:t>(name));</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a:t>
            </a:r>
          </a:p>
        </p:txBody>
      </p:sp>
      <p:sp>
        <p:nvSpPr>
          <p:cNvPr id="5" name="Content Placeholder 3">
            <a:extLst>
              <a:ext uri="{FF2B5EF4-FFF2-40B4-BE49-F238E27FC236}">
                <a16:creationId xmlns:a16="http://schemas.microsoft.com/office/drawing/2014/main" id="{D35D1587-9A22-498C-226F-FE8D32C69D6D}"/>
              </a:ext>
            </a:extLst>
          </p:cNvPr>
          <p:cNvSpPr txBox="1">
            <a:spLocks/>
          </p:cNvSpPr>
          <p:nvPr/>
        </p:nvSpPr>
        <p:spPr>
          <a:xfrm>
            <a:off x="6305550" y="1063229"/>
            <a:ext cx="3200400" cy="4080271"/>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System Font Regular"/>
              <a:buNone/>
            </a:pPr>
            <a:r>
              <a:rPr lang="en-US" sz="1050" err="1">
                <a:solidFill>
                  <a:srgbClr val="007B00"/>
                </a:solidFill>
              </a:rPr>
              <a:t>Mewtwo</a:t>
            </a:r>
            <a:r>
              <a:rPr lang="en-US" sz="1050">
                <a:solidFill>
                  <a:srgbClr val="007B00"/>
                </a:solidFill>
              </a:rPr>
              <a:t> -&gt; 150</a:t>
            </a:r>
          </a:p>
          <a:p>
            <a:pPr marL="0" indent="0">
              <a:buFont typeface="System Font Regular"/>
              <a:buNone/>
            </a:pPr>
            <a:r>
              <a:rPr lang="en-US" sz="1050" err="1">
                <a:solidFill>
                  <a:srgbClr val="007B00"/>
                </a:solidFill>
              </a:rPr>
              <a:t>Raichu</a:t>
            </a:r>
            <a:r>
              <a:rPr lang="en-US" sz="1050">
                <a:solidFill>
                  <a:srgbClr val="007B00"/>
                </a:solidFill>
              </a:rPr>
              <a:t> -&gt; 26</a:t>
            </a:r>
          </a:p>
          <a:p>
            <a:pPr marL="0" indent="0">
              <a:buFont typeface="System Font Regular"/>
              <a:buNone/>
            </a:pPr>
            <a:r>
              <a:rPr lang="en-US" sz="1050" err="1">
                <a:solidFill>
                  <a:srgbClr val="007B00"/>
                </a:solidFill>
              </a:rPr>
              <a:t>Arbok</a:t>
            </a:r>
            <a:r>
              <a:rPr lang="en-US" sz="1050">
                <a:solidFill>
                  <a:srgbClr val="007B00"/>
                </a:solidFill>
              </a:rPr>
              <a:t> -&gt; 24</a:t>
            </a:r>
          </a:p>
          <a:p>
            <a:pPr marL="0" indent="0">
              <a:buFont typeface="System Font Regular"/>
              <a:buNone/>
            </a:pPr>
            <a:r>
              <a:rPr lang="en-US" sz="1050">
                <a:solidFill>
                  <a:srgbClr val="007B00"/>
                </a:solidFill>
              </a:rPr>
              <a:t>Kabuto -&gt; 140</a:t>
            </a:r>
          </a:p>
          <a:p>
            <a:pPr marL="0" indent="0">
              <a:buFont typeface="System Font Regular"/>
              <a:buNone/>
            </a:pPr>
            <a:r>
              <a:rPr lang="en-US" sz="1050">
                <a:solidFill>
                  <a:srgbClr val="007B00"/>
                </a:solidFill>
              </a:rPr>
              <a:t>Charmander -&gt; 4</a:t>
            </a:r>
          </a:p>
          <a:p>
            <a:pPr marL="0" indent="0">
              <a:buFont typeface="System Font Regular"/>
              <a:buNone/>
            </a:pPr>
            <a:r>
              <a:rPr lang="en-US" sz="1050" err="1">
                <a:solidFill>
                  <a:srgbClr val="007B00"/>
                </a:solidFill>
              </a:rPr>
              <a:t>Charmeleon</a:t>
            </a:r>
            <a:r>
              <a:rPr lang="en-US" sz="1050">
                <a:solidFill>
                  <a:srgbClr val="007B00"/>
                </a:solidFill>
              </a:rPr>
              <a:t> -&gt; 5</a:t>
            </a:r>
          </a:p>
          <a:p>
            <a:pPr marL="0" indent="0">
              <a:buFont typeface="System Font Regular"/>
              <a:buNone/>
            </a:pPr>
            <a:r>
              <a:rPr lang="en-US" sz="1050" err="1">
                <a:solidFill>
                  <a:srgbClr val="007B00"/>
                </a:solidFill>
              </a:rPr>
              <a:t>Shellder</a:t>
            </a:r>
            <a:r>
              <a:rPr lang="en-US" sz="1050">
                <a:solidFill>
                  <a:srgbClr val="007B00"/>
                </a:solidFill>
              </a:rPr>
              <a:t> -&gt; 90</a:t>
            </a:r>
          </a:p>
          <a:p>
            <a:pPr marL="0" indent="0">
              <a:buFont typeface="System Font Regular"/>
              <a:buNone/>
            </a:pPr>
            <a:r>
              <a:rPr lang="en-US" sz="1050" err="1">
                <a:solidFill>
                  <a:srgbClr val="007B00"/>
                </a:solidFill>
              </a:rPr>
              <a:t>Fearow</a:t>
            </a:r>
            <a:r>
              <a:rPr lang="en-US" sz="1050">
                <a:solidFill>
                  <a:srgbClr val="007B00"/>
                </a:solidFill>
              </a:rPr>
              <a:t> -&gt; 22</a:t>
            </a:r>
          </a:p>
          <a:p>
            <a:pPr marL="0" indent="0">
              <a:buFont typeface="System Font Regular"/>
              <a:buNone/>
            </a:pPr>
            <a:r>
              <a:rPr lang="en-US" sz="1050" err="1">
                <a:solidFill>
                  <a:srgbClr val="007B00"/>
                </a:solidFill>
              </a:rPr>
              <a:t>Kangaskhan</a:t>
            </a:r>
            <a:r>
              <a:rPr lang="en-US" sz="1050">
                <a:solidFill>
                  <a:srgbClr val="007B00"/>
                </a:solidFill>
              </a:rPr>
              <a:t> -&gt; 115</a:t>
            </a:r>
          </a:p>
          <a:p>
            <a:pPr marL="0" indent="0">
              <a:buFont typeface="System Font Regular"/>
              <a:buNone/>
            </a:pPr>
            <a:r>
              <a:rPr lang="en-US" sz="1050" err="1">
                <a:solidFill>
                  <a:srgbClr val="007B00"/>
                </a:solidFill>
              </a:rPr>
              <a:t>Mankey</a:t>
            </a:r>
            <a:r>
              <a:rPr lang="en-US" sz="1050">
                <a:solidFill>
                  <a:srgbClr val="007B00"/>
                </a:solidFill>
              </a:rPr>
              <a:t> -&gt; 56</a:t>
            </a:r>
          </a:p>
          <a:p>
            <a:pPr marL="0" indent="0">
              <a:buFont typeface="System Font Regular"/>
              <a:buNone/>
            </a:pPr>
            <a:r>
              <a:rPr lang="en-US" sz="1050" err="1">
                <a:solidFill>
                  <a:srgbClr val="007B00"/>
                </a:solidFill>
              </a:rPr>
              <a:t>Dodrio</a:t>
            </a:r>
            <a:r>
              <a:rPr lang="en-US" sz="1050">
                <a:solidFill>
                  <a:srgbClr val="007B00"/>
                </a:solidFill>
              </a:rPr>
              <a:t> -&gt; 85</a:t>
            </a:r>
          </a:p>
          <a:p>
            <a:pPr marL="0" indent="0">
              <a:buFont typeface="System Font Regular"/>
              <a:buNone/>
            </a:pPr>
            <a:r>
              <a:rPr lang="en-US" sz="1050" err="1">
                <a:solidFill>
                  <a:srgbClr val="007B00"/>
                </a:solidFill>
              </a:rPr>
              <a:t>Vaporeon</a:t>
            </a:r>
            <a:r>
              <a:rPr lang="en-US" sz="1050">
                <a:solidFill>
                  <a:srgbClr val="007B00"/>
                </a:solidFill>
              </a:rPr>
              <a:t> -&gt; 134</a:t>
            </a:r>
          </a:p>
          <a:p>
            <a:pPr marL="0" indent="0">
              <a:buFont typeface="System Font Regular"/>
              <a:buNone/>
            </a:pPr>
            <a:r>
              <a:rPr lang="en-US" sz="1050">
                <a:solidFill>
                  <a:srgbClr val="007B00"/>
                </a:solidFill>
              </a:rPr>
              <a:t>Golem -&gt; 76</a:t>
            </a:r>
          </a:p>
          <a:p>
            <a:pPr marL="0" indent="0">
              <a:buFont typeface="System Font Regular"/>
              <a:buNone/>
            </a:pPr>
            <a:r>
              <a:rPr lang="en-US" sz="1050" err="1">
                <a:solidFill>
                  <a:srgbClr val="007B00"/>
                </a:solidFill>
              </a:rPr>
              <a:t>Marowak</a:t>
            </a:r>
            <a:r>
              <a:rPr lang="en-US" sz="1050">
                <a:solidFill>
                  <a:srgbClr val="007B00"/>
                </a:solidFill>
              </a:rPr>
              <a:t> -&gt; 105</a:t>
            </a:r>
          </a:p>
          <a:p>
            <a:pPr marL="0" indent="0">
              <a:buFont typeface="System Font Regular"/>
              <a:buNone/>
            </a:pPr>
            <a:r>
              <a:rPr lang="en-US" sz="1050">
                <a:solidFill>
                  <a:srgbClr val="007B00"/>
                </a:solidFill>
              </a:rPr>
              <a:t>Pikachu -&gt; 25</a:t>
            </a:r>
          </a:p>
          <a:p>
            <a:pPr marL="0" indent="0">
              <a:buFont typeface="System Font Regular"/>
              <a:buNone/>
            </a:pPr>
            <a:r>
              <a:rPr lang="en-US" sz="1050" err="1">
                <a:solidFill>
                  <a:srgbClr val="007B00"/>
                </a:solidFill>
              </a:rPr>
              <a:t>Raticate</a:t>
            </a:r>
            <a:r>
              <a:rPr lang="en-US" sz="1050">
                <a:solidFill>
                  <a:srgbClr val="007B00"/>
                </a:solidFill>
              </a:rPr>
              <a:t> -&gt; 20</a:t>
            </a:r>
          </a:p>
          <a:p>
            <a:pPr marL="0" indent="0">
              <a:buFont typeface="System Font Regular"/>
              <a:buNone/>
            </a:pPr>
            <a:r>
              <a:rPr lang="en-US" sz="1050" err="1">
                <a:solidFill>
                  <a:srgbClr val="007B00"/>
                </a:solidFill>
              </a:rPr>
              <a:t>Kadabra</a:t>
            </a:r>
            <a:r>
              <a:rPr lang="en-US" sz="1050">
                <a:solidFill>
                  <a:srgbClr val="007B00"/>
                </a:solidFill>
              </a:rPr>
              <a:t> -&gt; 64</a:t>
            </a:r>
          </a:p>
          <a:p>
            <a:pPr marL="0" indent="0">
              <a:buFont typeface="System Font Regular"/>
              <a:buNone/>
            </a:pPr>
            <a:r>
              <a:rPr lang="en-US" sz="1050" err="1">
                <a:solidFill>
                  <a:srgbClr val="007B00"/>
                </a:solidFill>
              </a:rPr>
              <a:t>Primeape</a:t>
            </a:r>
            <a:r>
              <a:rPr lang="en-US" sz="1050">
                <a:solidFill>
                  <a:srgbClr val="007B00"/>
                </a:solidFill>
              </a:rPr>
              <a:t> -&gt; 57</a:t>
            </a:r>
          </a:p>
          <a:p>
            <a:pPr marL="0" indent="0">
              <a:buFont typeface="System Font Regular"/>
              <a:buNone/>
            </a:pPr>
            <a:r>
              <a:rPr lang="en-US" sz="1050" err="1">
                <a:solidFill>
                  <a:srgbClr val="007B00"/>
                </a:solidFill>
              </a:rPr>
              <a:t>Venomoth</a:t>
            </a:r>
            <a:r>
              <a:rPr lang="en-US" sz="1050">
                <a:solidFill>
                  <a:srgbClr val="007B00"/>
                </a:solidFill>
              </a:rPr>
              <a:t> -&gt; 49</a:t>
            </a:r>
          </a:p>
          <a:p>
            <a:pPr marL="0" indent="0">
              <a:buFont typeface="System Font Regular"/>
              <a:buNone/>
            </a:pPr>
            <a:r>
              <a:rPr lang="en-US" sz="1050" err="1">
                <a:solidFill>
                  <a:srgbClr val="007B00"/>
                </a:solidFill>
              </a:rPr>
              <a:t>Magikarp</a:t>
            </a:r>
            <a:r>
              <a:rPr lang="en-US" sz="1050">
                <a:solidFill>
                  <a:srgbClr val="007B00"/>
                </a:solidFill>
              </a:rPr>
              <a:t> -&gt; 129</a:t>
            </a:r>
          </a:p>
          <a:p>
            <a:pPr marL="0" indent="0">
              <a:buFont typeface="System Font Regular"/>
              <a:buNone/>
            </a:pPr>
            <a:r>
              <a:rPr lang="en-US" sz="1050" err="1">
                <a:solidFill>
                  <a:srgbClr val="007B00"/>
                </a:solidFill>
              </a:rPr>
              <a:t>Pidgeotto</a:t>
            </a:r>
            <a:r>
              <a:rPr lang="en-US" sz="1050">
                <a:solidFill>
                  <a:srgbClr val="007B00"/>
                </a:solidFill>
              </a:rPr>
              <a:t> -&gt; 17</a:t>
            </a:r>
          </a:p>
          <a:p>
            <a:pPr marL="0" indent="0">
              <a:buFont typeface="System Font Regular"/>
              <a:buNone/>
            </a:pPr>
            <a:r>
              <a:rPr lang="en-US" sz="1050" err="1">
                <a:solidFill>
                  <a:srgbClr val="007B00"/>
                </a:solidFill>
              </a:rPr>
              <a:t>Slowbro</a:t>
            </a:r>
            <a:r>
              <a:rPr lang="en-US" sz="1050">
                <a:solidFill>
                  <a:srgbClr val="007B00"/>
                </a:solidFill>
              </a:rPr>
              <a:t> -&gt; 80</a:t>
            </a:r>
          </a:p>
          <a:p>
            <a:pPr marL="0" indent="0">
              <a:buFont typeface="System Font Regular"/>
              <a:buNone/>
            </a:pPr>
            <a:r>
              <a:rPr lang="en-US" sz="1050" err="1">
                <a:solidFill>
                  <a:srgbClr val="007B00"/>
                </a:solidFill>
              </a:rPr>
              <a:t>Gastly</a:t>
            </a:r>
            <a:r>
              <a:rPr lang="en-US" sz="1050">
                <a:solidFill>
                  <a:srgbClr val="007B00"/>
                </a:solidFill>
              </a:rPr>
              <a:t> -&gt; 92</a:t>
            </a:r>
          </a:p>
          <a:p>
            <a:pPr marL="0" indent="0">
              <a:buFont typeface="System Font Regular"/>
              <a:buNone/>
            </a:pPr>
            <a:r>
              <a:rPr lang="en-US" sz="1050">
                <a:solidFill>
                  <a:srgbClr val="007B00"/>
                </a:solidFill>
              </a:rPr>
              <a:t>Magneton -&gt; 82</a:t>
            </a:r>
          </a:p>
          <a:p>
            <a:pPr marL="0" indent="0">
              <a:buFont typeface="System Font Regular"/>
              <a:buNone/>
            </a:pPr>
            <a:r>
              <a:rPr lang="en-US" sz="1050" err="1">
                <a:solidFill>
                  <a:srgbClr val="007B00"/>
                </a:solidFill>
              </a:rPr>
              <a:t>Jolteon</a:t>
            </a:r>
            <a:r>
              <a:rPr lang="en-US" sz="1050">
                <a:solidFill>
                  <a:srgbClr val="007B00"/>
                </a:solidFill>
              </a:rPr>
              <a:t> -&gt; 135</a:t>
            </a:r>
          </a:p>
          <a:p>
            <a:pPr marL="0" indent="0">
              <a:buFont typeface="System Font Regular"/>
              <a:buNone/>
            </a:pPr>
            <a:r>
              <a:rPr lang="en-US" sz="1050" err="1">
                <a:solidFill>
                  <a:srgbClr val="007B00"/>
                </a:solidFill>
              </a:rPr>
              <a:t>Metapod</a:t>
            </a:r>
            <a:r>
              <a:rPr lang="en-US" sz="1050">
                <a:solidFill>
                  <a:srgbClr val="007B00"/>
                </a:solidFill>
              </a:rPr>
              <a:t> -&gt; 11</a:t>
            </a:r>
          </a:p>
          <a:p>
            <a:pPr marL="0" indent="0">
              <a:buFont typeface="System Font Regular"/>
              <a:buNone/>
            </a:pPr>
            <a:r>
              <a:rPr lang="en-US" sz="1050" err="1">
                <a:solidFill>
                  <a:srgbClr val="007B00"/>
                </a:solidFill>
              </a:rPr>
              <a:t>Diglett</a:t>
            </a:r>
            <a:r>
              <a:rPr lang="en-US" sz="1050">
                <a:solidFill>
                  <a:srgbClr val="007B00"/>
                </a:solidFill>
              </a:rPr>
              <a:t> -&gt; 50</a:t>
            </a:r>
          </a:p>
          <a:p>
            <a:pPr marL="0" indent="0">
              <a:buFont typeface="System Font Regular"/>
              <a:buNone/>
            </a:pPr>
            <a:r>
              <a:rPr lang="en-US" sz="1050" err="1">
                <a:solidFill>
                  <a:srgbClr val="007B00"/>
                </a:solidFill>
              </a:rPr>
              <a:t>Eevee</a:t>
            </a:r>
            <a:r>
              <a:rPr lang="en-US" sz="1050">
                <a:solidFill>
                  <a:srgbClr val="007B00"/>
                </a:solidFill>
              </a:rPr>
              <a:t> -&gt; 133</a:t>
            </a:r>
          </a:p>
          <a:p>
            <a:pPr marL="0" indent="0">
              <a:buFont typeface="System Font Regular"/>
              <a:buNone/>
            </a:pPr>
            <a:r>
              <a:rPr lang="en-US" sz="1050" err="1">
                <a:solidFill>
                  <a:srgbClr val="007B00"/>
                </a:solidFill>
              </a:rPr>
              <a:t>Caterpie</a:t>
            </a:r>
            <a:r>
              <a:rPr lang="en-US" sz="1050">
                <a:solidFill>
                  <a:srgbClr val="007B00"/>
                </a:solidFill>
              </a:rPr>
              <a:t> -&gt; 10</a:t>
            </a:r>
          </a:p>
          <a:p>
            <a:pPr marL="0" indent="0">
              <a:buFont typeface="System Font Regular"/>
              <a:buNone/>
            </a:pPr>
            <a:r>
              <a:rPr lang="en-US" sz="1050" err="1">
                <a:solidFill>
                  <a:srgbClr val="007B00"/>
                </a:solidFill>
              </a:rPr>
              <a:t>Goldeen</a:t>
            </a:r>
            <a:r>
              <a:rPr lang="en-US" sz="1050">
                <a:solidFill>
                  <a:srgbClr val="007B00"/>
                </a:solidFill>
              </a:rPr>
              <a:t> -&gt; 118</a:t>
            </a:r>
          </a:p>
          <a:p>
            <a:pPr marL="0" indent="0">
              <a:buFont typeface="System Font Regular"/>
              <a:buNone/>
            </a:pPr>
            <a:r>
              <a:rPr lang="en-US" sz="1050" err="1">
                <a:solidFill>
                  <a:srgbClr val="007B00"/>
                </a:solidFill>
              </a:rPr>
              <a:t>Abra</a:t>
            </a:r>
            <a:r>
              <a:rPr lang="en-US" sz="1050">
                <a:solidFill>
                  <a:srgbClr val="007B00"/>
                </a:solidFill>
              </a:rPr>
              <a:t> -&gt; 63</a:t>
            </a:r>
          </a:p>
          <a:p>
            <a:pPr marL="0" indent="0">
              <a:buFont typeface="System Font Regular"/>
              <a:buNone/>
            </a:pPr>
            <a:r>
              <a:rPr lang="en-US" sz="1050" err="1">
                <a:solidFill>
                  <a:srgbClr val="007B00"/>
                </a:solidFill>
              </a:rPr>
              <a:t>Blastoise</a:t>
            </a:r>
            <a:r>
              <a:rPr lang="en-US" sz="1050">
                <a:solidFill>
                  <a:srgbClr val="007B00"/>
                </a:solidFill>
              </a:rPr>
              <a:t> -&gt; 9</a:t>
            </a:r>
          </a:p>
          <a:p>
            <a:pPr marL="0" indent="0">
              <a:buFont typeface="System Font Regular"/>
              <a:buNone/>
            </a:pPr>
            <a:r>
              <a:rPr lang="en-US" sz="1050" err="1">
                <a:solidFill>
                  <a:srgbClr val="007B00"/>
                </a:solidFill>
              </a:rPr>
              <a:t>Magnemite</a:t>
            </a:r>
            <a:r>
              <a:rPr lang="en-US" sz="1050">
                <a:solidFill>
                  <a:srgbClr val="007B00"/>
                </a:solidFill>
              </a:rPr>
              <a:t> -&gt; 81</a:t>
            </a:r>
          </a:p>
          <a:p>
            <a:pPr marL="0" indent="0">
              <a:buFont typeface="System Font Regular"/>
              <a:buNone/>
            </a:pPr>
            <a:r>
              <a:rPr lang="en-US" sz="1050" err="1">
                <a:solidFill>
                  <a:srgbClr val="007B00"/>
                </a:solidFill>
              </a:rPr>
              <a:t>Pinsir</a:t>
            </a:r>
            <a:r>
              <a:rPr lang="en-US" sz="1050">
                <a:solidFill>
                  <a:srgbClr val="007B00"/>
                </a:solidFill>
              </a:rPr>
              <a:t> -&gt; 127</a:t>
            </a:r>
          </a:p>
          <a:p>
            <a:pPr marL="0" indent="0">
              <a:buFont typeface="System Font Regular"/>
              <a:buNone/>
            </a:pPr>
            <a:r>
              <a:rPr lang="en-US" sz="1050" err="1">
                <a:solidFill>
                  <a:srgbClr val="007B00"/>
                </a:solidFill>
              </a:rPr>
              <a:t>Machoke</a:t>
            </a:r>
            <a:r>
              <a:rPr lang="en-US" sz="1050">
                <a:solidFill>
                  <a:srgbClr val="007B00"/>
                </a:solidFill>
              </a:rPr>
              <a:t> -&gt; 67</a:t>
            </a:r>
          </a:p>
          <a:p>
            <a:pPr marL="0" indent="0">
              <a:buFont typeface="System Font Regular"/>
              <a:buNone/>
            </a:pPr>
            <a:r>
              <a:rPr lang="en-US" sz="1050" err="1">
                <a:solidFill>
                  <a:srgbClr val="007B00"/>
                </a:solidFill>
              </a:rPr>
              <a:t>Graveler</a:t>
            </a:r>
            <a:r>
              <a:rPr lang="en-US" sz="1050">
                <a:solidFill>
                  <a:srgbClr val="007B00"/>
                </a:solidFill>
              </a:rPr>
              <a:t> -&gt; 75</a:t>
            </a:r>
          </a:p>
          <a:p>
            <a:pPr marL="0" indent="0">
              <a:buFont typeface="System Font Regular"/>
              <a:buNone/>
            </a:pPr>
            <a:r>
              <a:rPr lang="en-US" sz="1050" err="1">
                <a:solidFill>
                  <a:srgbClr val="007B00"/>
                </a:solidFill>
              </a:rPr>
              <a:t>Meowth</a:t>
            </a:r>
            <a:r>
              <a:rPr lang="en-US" sz="1050">
                <a:solidFill>
                  <a:srgbClr val="007B00"/>
                </a:solidFill>
              </a:rPr>
              <a:t> -&gt; 52</a:t>
            </a:r>
          </a:p>
          <a:p>
            <a:pPr marL="0" indent="0">
              <a:buFont typeface="System Font Regular"/>
              <a:buNone/>
            </a:pPr>
            <a:r>
              <a:rPr lang="en-US" sz="1050" err="1">
                <a:solidFill>
                  <a:srgbClr val="007B00"/>
                </a:solidFill>
              </a:rPr>
              <a:t>Staryu</a:t>
            </a:r>
            <a:r>
              <a:rPr lang="en-US" sz="1050">
                <a:solidFill>
                  <a:srgbClr val="007B00"/>
                </a:solidFill>
              </a:rPr>
              <a:t> -&gt; 120</a:t>
            </a:r>
          </a:p>
          <a:p>
            <a:pPr marL="0" indent="0">
              <a:buFont typeface="System Font Regular"/>
              <a:buNone/>
            </a:pPr>
            <a:r>
              <a:rPr lang="en-US" sz="1050" err="1">
                <a:solidFill>
                  <a:srgbClr val="007B00"/>
                </a:solidFill>
              </a:rPr>
              <a:t>Gengar</a:t>
            </a:r>
            <a:r>
              <a:rPr lang="en-US" sz="1050">
                <a:solidFill>
                  <a:srgbClr val="007B00"/>
                </a:solidFill>
              </a:rPr>
              <a:t> -&gt; 94</a:t>
            </a:r>
          </a:p>
          <a:p>
            <a:pPr marL="0" indent="0">
              <a:buFont typeface="System Font Regular"/>
              <a:buNone/>
            </a:pPr>
            <a:r>
              <a:rPr lang="en-US" sz="1050" err="1">
                <a:solidFill>
                  <a:srgbClr val="007B00"/>
                </a:solidFill>
              </a:rPr>
              <a:t>Moltres</a:t>
            </a:r>
            <a:r>
              <a:rPr lang="en-US" sz="1050">
                <a:solidFill>
                  <a:srgbClr val="007B00"/>
                </a:solidFill>
              </a:rPr>
              <a:t> -&gt; 146</a:t>
            </a:r>
          </a:p>
          <a:p>
            <a:pPr marL="0" indent="0">
              <a:buFont typeface="System Font Regular"/>
              <a:buNone/>
            </a:pPr>
            <a:r>
              <a:rPr lang="en-US" sz="1050" err="1">
                <a:solidFill>
                  <a:srgbClr val="007B00"/>
                </a:solidFill>
              </a:rPr>
              <a:t>Dragonite</a:t>
            </a:r>
            <a:r>
              <a:rPr lang="en-US" sz="1050">
                <a:solidFill>
                  <a:srgbClr val="007B00"/>
                </a:solidFill>
              </a:rPr>
              <a:t> -&gt; 149</a:t>
            </a:r>
          </a:p>
          <a:p>
            <a:pPr marL="0" indent="0">
              <a:buFont typeface="System Font Regular"/>
              <a:buNone/>
            </a:pPr>
            <a:r>
              <a:rPr lang="en-US" sz="1050" err="1">
                <a:solidFill>
                  <a:srgbClr val="007B00"/>
                </a:solidFill>
              </a:rPr>
              <a:t>Golbat</a:t>
            </a:r>
            <a:r>
              <a:rPr lang="en-US" sz="1050">
                <a:solidFill>
                  <a:srgbClr val="007B00"/>
                </a:solidFill>
              </a:rPr>
              <a:t> -&gt; 42</a:t>
            </a:r>
          </a:p>
          <a:p>
            <a:pPr marL="0" indent="0">
              <a:buFont typeface="System Font Regular"/>
              <a:buNone/>
            </a:pPr>
            <a:r>
              <a:rPr lang="en-US" sz="1050">
                <a:solidFill>
                  <a:srgbClr val="007B00"/>
                </a:solidFill>
              </a:rPr>
              <a:t>Persian -&gt; 53</a:t>
            </a:r>
          </a:p>
          <a:p>
            <a:pPr marL="0" indent="0">
              <a:buFont typeface="System Font Regular"/>
              <a:buNone/>
            </a:pPr>
            <a:r>
              <a:rPr lang="en-US" sz="1050" err="1">
                <a:solidFill>
                  <a:srgbClr val="007B00"/>
                </a:solidFill>
              </a:rPr>
              <a:t>Dugtrio</a:t>
            </a:r>
            <a:r>
              <a:rPr lang="en-US" sz="1050">
                <a:solidFill>
                  <a:srgbClr val="007B00"/>
                </a:solidFill>
              </a:rPr>
              <a:t> -&gt; 51</a:t>
            </a:r>
          </a:p>
          <a:p>
            <a:pPr marL="0" indent="0">
              <a:buFont typeface="System Font Regular"/>
              <a:buNone/>
            </a:pPr>
            <a:r>
              <a:rPr lang="en-US" sz="1050" err="1">
                <a:solidFill>
                  <a:srgbClr val="007B00"/>
                </a:solidFill>
              </a:rPr>
              <a:t>Onix</a:t>
            </a:r>
            <a:r>
              <a:rPr lang="en-US" sz="1050">
                <a:solidFill>
                  <a:srgbClr val="007B00"/>
                </a:solidFill>
              </a:rPr>
              <a:t> -&gt; 95</a:t>
            </a:r>
          </a:p>
          <a:p>
            <a:pPr marL="0" indent="0">
              <a:buFont typeface="System Font Regular"/>
              <a:buNone/>
            </a:pPr>
            <a:r>
              <a:rPr lang="en-US" sz="1050" err="1">
                <a:solidFill>
                  <a:srgbClr val="007B00"/>
                </a:solidFill>
              </a:rPr>
              <a:t>Hypno</a:t>
            </a:r>
            <a:r>
              <a:rPr lang="en-US" sz="1050">
                <a:solidFill>
                  <a:srgbClr val="007B00"/>
                </a:solidFill>
              </a:rPr>
              <a:t> -&gt; 97</a:t>
            </a:r>
          </a:p>
          <a:p>
            <a:pPr marL="0" indent="0">
              <a:buFont typeface="System Font Regular"/>
              <a:buNone/>
            </a:pPr>
            <a:r>
              <a:rPr lang="en-US" sz="1050" err="1">
                <a:solidFill>
                  <a:srgbClr val="007B00"/>
                </a:solidFill>
              </a:rPr>
              <a:t>Machop</a:t>
            </a:r>
            <a:r>
              <a:rPr lang="en-US" sz="1050">
                <a:solidFill>
                  <a:srgbClr val="007B00"/>
                </a:solidFill>
              </a:rPr>
              <a:t> -&gt; 66</a:t>
            </a:r>
          </a:p>
          <a:p>
            <a:pPr marL="0" indent="0">
              <a:buFont typeface="System Font Regular"/>
              <a:buNone/>
            </a:pPr>
            <a:r>
              <a:rPr lang="en-US" sz="1050" err="1">
                <a:solidFill>
                  <a:srgbClr val="007B00"/>
                </a:solidFill>
              </a:rPr>
              <a:t>Victreebel</a:t>
            </a:r>
            <a:r>
              <a:rPr lang="en-US" sz="1050">
                <a:solidFill>
                  <a:srgbClr val="007B00"/>
                </a:solidFill>
              </a:rPr>
              <a:t> -&gt; 71</a:t>
            </a:r>
          </a:p>
          <a:p>
            <a:pPr marL="0" indent="0">
              <a:buFont typeface="System Font Regular"/>
              <a:buNone/>
            </a:pPr>
            <a:r>
              <a:rPr lang="en-US" sz="1050" err="1">
                <a:solidFill>
                  <a:srgbClr val="007B00"/>
                </a:solidFill>
              </a:rPr>
              <a:t>Krabby</a:t>
            </a:r>
            <a:r>
              <a:rPr lang="en-US" sz="1050">
                <a:solidFill>
                  <a:srgbClr val="007B00"/>
                </a:solidFill>
              </a:rPr>
              <a:t> -&gt; 98</a:t>
            </a:r>
          </a:p>
          <a:p>
            <a:pPr marL="0" indent="0">
              <a:buFont typeface="System Font Regular"/>
              <a:buNone/>
            </a:pPr>
            <a:r>
              <a:rPr lang="en-US" sz="1050">
                <a:solidFill>
                  <a:srgbClr val="007B00"/>
                </a:solidFill>
              </a:rPr>
              <a:t>Jynx -&gt; 124</a:t>
            </a:r>
          </a:p>
          <a:p>
            <a:pPr marL="0" indent="0">
              <a:buFont typeface="System Font Regular"/>
              <a:buNone/>
            </a:pPr>
            <a:r>
              <a:rPr lang="en-US" sz="1050" err="1">
                <a:solidFill>
                  <a:srgbClr val="007B00"/>
                </a:solidFill>
              </a:rPr>
              <a:t>Seadra</a:t>
            </a:r>
            <a:r>
              <a:rPr lang="en-US" sz="1050">
                <a:solidFill>
                  <a:srgbClr val="007B00"/>
                </a:solidFill>
              </a:rPr>
              <a:t> -&gt; 117</a:t>
            </a:r>
          </a:p>
          <a:p>
            <a:pPr marL="0" indent="0">
              <a:buFont typeface="System Font Regular"/>
              <a:buNone/>
            </a:pPr>
            <a:r>
              <a:rPr lang="en-US" sz="1050" err="1">
                <a:solidFill>
                  <a:srgbClr val="007B00"/>
                </a:solidFill>
              </a:rPr>
              <a:t>Rhydon</a:t>
            </a:r>
            <a:r>
              <a:rPr lang="en-US" sz="1050">
                <a:solidFill>
                  <a:srgbClr val="007B00"/>
                </a:solidFill>
              </a:rPr>
              <a:t> -&gt; 112</a:t>
            </a:r>
          </a:p>
          <a:p>
            <a:pPr marL="0" indent="0">
              <a:buFont typeface="System Font Regular"/>
              <a:buNone/>
            </a:pPr>
            <a:r>
              <a:rPr lang="en-US" sz="1050">
                <a:solidFill>
                  <a:srgbClr val="007B00"/>
                </a:solidFill>
              </a:rPr>
              <a:t>Jigglypuff -&gt; 39</a:t>
            </a:r>
          </a:p>
          <a:p>
            <a:pPr marL="0" indent="0">
              <a:buFont typeface="System Font Regular"/>
              <a:buNone/>
            </a:pPr>
            <a:r>
              <a:rPr lang="en-US" sz="1050" err="1">
                <a:solidFill>
                  <a:srgbClr val="007B00"/>
                </a:solidFill>
              </a:rPr>
              <a:t>Machamp</a:t>
            </a:r>
            <a:r>
              <a:rPr lang="en-US" sz="1050">
                <a:solidFill>
                  <a:srgbClr val="007B00"/>
                </a:solidFill>
              </a:rPr>
              <a:t> -&gt; 68</a:t>
            </a:r>
          </a:p>
          <a:p>
            <a:pPr marL="0" indent="0">
              <a:buFont typeface="System Font Regular"/>
              <a:buNone/>
            </a:pPr>
            <a:r>
              <a:rPr lang="en-US" sz="1050" err="1">
                <a:solidFill>
                  <a:srgbClr val="007B00"/>
                </a:solidFill>
              </a:rPr>
              <a:t>Psyduck</a:t>
            </a:r>
            <a:r>
              <a:rPr lang="en-US" sz="1050">
                <a:solidFill>
                  <a:srgbClr val="007B00"/>
                </a:solidFill>
              </a:rPr>
              <a:t> -&gt; 54</a:t>
            </a:r>
          </a:p>
          <a:p>
            <a:pPr marL="0" indent="0">
              <a:buFont typeface="System Font Regular"/>
              <a:buNone/>
            </a:pPr>
            <a:r>
              <a:rPr lang="en-US" sz="1050" err="1">
                <a:solidFill>
                  <a:srgbClr val="007B00"/>
                </a:solidFill>
              </a:rPr>
              <a:t>Rapidash</a:t>
            </a:r>
            <a:r>
              <a:rPr lang="en-US" sz="1050">
                <a:solidFill>
                  <a:srgbClr val="007B00"/>
                </a:solidFill>
              </a:rPr>
              <a:t> -&gt; 78</a:t>
            </a:r>
          </a:p>
          <a:p>
            <a:pPr marL="0" indent="0">
              <a:buFont typeface="System Font Regular"/>
              <a:buNone/>
            </a:pPr>
            <a:r>
              <a:rPr lang="en-US" sz="1050" err="1">
                <a:solidFill>
                  <a:srgbClr val="007B00"/>
                </a:solidFill>
              </a:rPr>
              <a:t>Pidgey</a:t>
            </a:r>
            <a:r>
              <a:rPr lang="en-US" sz="1050">
                <a:solidFill>
                  <a:srgbClr val="007B00"/>
                </a:solidFill>
              </a:rPr>
              <a:t> -&gt; 16</a:t>
            </a:r>
          </a:p>
          <a:p>
            <a:pPr marL="0" indent="0">
              <a:buFont typeface="System Font Regular"/>
              <a:buNone/>
            </a:pPr>
            <a:r>
              <a:rPr lang="en-US" sz="1050" err="1">
                <a:solidFill>
                  <a:srgbClr val="007B00"/>
                </a:solidFill>
              </a:rPr>
              <a:t>Horsea</a:t>
            </a:r>
            <a:r>
              <a:rPr lang="en-US" sz="1050">
                <a:solidFill>
                  <a:srgbClr val="007B00"/>
                </a:solidFill>
              </a:rPr>
              <a:t> -&gt; 116</a:t>
            </a:r>
          </a:p>
          <a:p>
            <a:pPr marL="0" indent="0">
              <a:buFont typeface="System Font Regular"/>
              <a:buNone/>
            </a:pPr>
            <a:r>
              <a:rPr lang="en-US" sz="1050" err="1">
                <a:solidFill>
                  <a:srgbClr val="007B00"/>
                </a:solidFill>
              </a:rPr>
              <a:t>Poliwrath</a:t>
            </a:r>
            <a:r>
              <a:rPr lang="en-US" sz="1050">
                <a:solidFill>
                  <a:srgbClr val="007B00"/>
                </a:solidFill>
              </a:rPr>
              <a:t> -&gt; 62</a:t>
            </a:r>
          </a:p>
          <a:p>
            <a:pPr marL="0" indent="0">
              <a:buFont typeface="System Font Regular"/>
              <a:buNone/>
            </a:pPr>
            <a:r>
              <a:rPr lang="en-US" sz="1050" err="1">
                <a:solidFill>
                  <a:srgbClr val="007B00"/>
                </a:solidFill>
              </a:rPr>
              <a:t>Omastar</a:t>
            </a:r>
            <a:r>
              <a:rPr lang="en-US" sz="1050">
                <a:solidFill>
                  <a:srgbClr val="007B00"/>
                </a:solidFill>
              </a:rPr>
              <a:t> -&gt; 139</a:t>
            </a:r>
          </a:p>
          <a:p>
            <a:pPr marL="0" indent="0">
              <a:buFont typeface="System Font Regular"/>
              <a:buNone/>
            </a:pPr>
            <a:r>
              <a:rPr lang="en-US" sz="1050" err="1">
                <a:solidFill>
                  <a:srgbClr val="007B00"/>
                </a:solidFill>
              </a:rPr>
              <a:t>Clefairy</a:t>
            </a:r>
            <a:r>
              <a:rPr lang="en-US" sz="1050">
                <a:solidFill>
                  <a:srgbClr val="007B00"/>
                </a:solidFill>
              </a:rPr>
              <a:t> -&gt; 35</a:t>
            </a:r>
          </a:p>
          <a:p>
            <a:pPr marL="0" indent="0">
              <a:buFont typeface="System Font Regular"/>
              <a:buNone/>
            </a:pPr>
            <a:r>
              <a:rPr lang="en-US" sz="1050" err="1">
                <a:solidFill>
                  <a:srgbClr val="007B00"/>
                </a:solidFill>
              </a:rPr>
              <a:t>Exeggutor</a:t>
            </a:r>
            <a:r>
              <a:rPr lang="en-US" sz="1050">
                <a:solidFill>
                  <a:srgbClr val="007B00"/>
                </a:solidFill>
              </a:rPr>
              <a:t> -&gt; 103</a:t>
            </a:r>
          </a:p>
          <a:p>
            <a:pPr marL="0" indent="0">
              <a:buFont typeface="System Font Regular"/>
              <a:buNone/>
            </a:pPr>
            <a:r>
              <a:rPr lang="en-US" sz="1050" err="1">
                <a:solidFill>
                  <a:srgbClr val="007B00"/>
                </a:solidFill>
              </a:rPr>
              <a:t>Farfetch'd</a:t>
            </a:r>
            <a:r>
              <a:rPr lang="en-US" sz="1050">
                <a:solidFill>
                  <a:srgbClr val="007B00"/>
                </a:solidFill>
              </a:rPr>
              <a:t> -&gt; 83</a:t>
            </a:r>
          </a:p>
          <a:p>
            <a:pPr marL="0" indent="0">
              <a:buFont typeface="System Font Regular"/>
              <a:buNone/>
            </a:pPr>
            <a:r>
              <a:rPr lang="en-US" sz="1050" err="1">
                <a:solidFill>
                  <a:srgbClr val="007B00"/>
                </a:solidFill>
              </a:rPr>
              <a:t>Clefable</a:t>
            </a:r>
            <a:r>
              <a:rPr lang="en-US" sz="1050">
                <a:solidFill>
                  <a:srgbClr val="007B00"/>
                </a:solidFill>
              </a:rPr>
              <a:t> -&gt; 36</a:t>
            </a:r>
          </a:p>
          <a:p>
            <a:pPr marL="0" indent="0">
              <a:buFont typeface="System Font Regular"/>
              <a:buNone/>
            </a:pPr>
            <a:r>
              <a:rPr lang="en-US" sz="1050">
                <a:solidFill>
                  <a:srgbClr val="007B00"/>
                </a:solidFill>
              </a:rPr>
              <a:t>Oddish -&gt; 43</a:t>
            </a:r>
          </a:p>
          <a:p>
            <a:pPr marL="0" indent="0">
              <a:buFont typeface="System Font Regular"/>
              <a:buNone/>
            </a:pPr>
            <a:r>
              <a:rPr lang="en-US" sz="1050" err="1">
                <a:solidFill>
                  <a:srgbClr val="007B00"/>
                </a:solidFill>
              </a:rPr>
              <a:t>Weedle</a:t>
            </a:r>
            <a:r>
              <a:rPr lang="en-US" sz="1050">
                <a:solidFill>
                  <a:srgbClr val="007B00"/>
                </a:solidFill>
              </a:rPr>
              <a:t> -&gt; 13</a:t>
            </a:r>
          </a:p>
          <a:p>
            <a:pPr marL="0" indent="0">
              <a:buFont typeface="System Font Regular"/>
              <a:buNone/>
            </a:pPr>
            <a:r>
              <a:rPr lang="en-US" sz="1050">
                <a:solidFill>
                  <a:srgbClr val="007B00"/>
                </a:solidFill>
              </a:rPr>
              <a:t>Gloom -&gt; 44</a:t>
            </a:r>
          </a:p>
          <a:p>
            <a:pPr marL="0" indent="0">
              <a:buFont typeface="System Font Regular"/>
              <a:buNone/>
            </a:pPr>
            <a:r>
              <a:rPr lang="en-US" sz="1050" err="1">
                <a:solidFill>
                  <a:srgbClr val="007B00"/>
                </a:solidFill>
              </a:rPr>
              <a:t>Vileplume</a:t>
            </a:r>
            <a:r>
              <a:rPr lang="en-US" sz="1050">
                <a:solidFill>
                  <a:srgbClr val="007B00"/>
                </a:solidFill>
              </a:rPr>
              <a:t> -&gt; 45</a:t>
            </a:r>
          </a:p>
          <a:p>
            <a:pPr marL="0" indent="0">
              <a:buFont typeface="System Font Regular"/>
              <a:buNone/>
            </a:pPr>
            <a:r>
              <a:rPr lang="en-US" sz="1050" err="1">
                <a:solidFill>
                  <a:srgbClr val="007B00"/>
                </a:solidFill>
              </a:rPr>
              <a:t>Vulpix</a:t>
            </a:r>
            <a:r>
              <a:rPr lang="en-US" sz="1050">
                <a:solidFill>
                  <a:srgbClr val="007B00"/>
                </a:solidFill>
              </a:rPr>
              <a:t> -&gt; 37</a:t>
            </a:r>
          </a:p>
          <a:p>
            <a:pPr marL="0" indent="0">
              <a:buFont typeface="System Font Regular"/>
              <a:buNone/>
            </a:pPr>
            <a:r>
              <a:rPr lang="en-US" sz="1050">
                <a:solidFill>
                  <a:srgbClr val="007B00"/>
                </a:solidFill>
              </a:rPr>
              <a:t>Slowpoke -&gt; 79</a:t>
            </a:r>
          </a:p>
          <a:p>
            <a:pPr marL="0" indent="0">
              <a:buFont typeface="System Font Regular"/>
              <a:buNone/>
            </a:pPr>
            <a:r>
              <a:rPr lang="en-US" sz="1050" err="1">
                <a:solidFill>
                  <a:srgbClr val="007B00"/>
                </a:solidFill>
              </a:rPr>
              <a:t>Lickitung</a:t>
            </a:r>
            <a:r>
              <a:rPr lang="en-US" sz="1050">
                <a:solidFill>
                  <a:srgbClr val="007B00"/>
                </a:solidFill>
              </a:rPr>
              <a:t> -&gt; 108</a:t>
            </a:r>
          </a:p>
          <a:p>
            <a:pPr marL="0" indent="0">
              <a:buFont typeface="System Font Regular"/>
              <a:buNone/>
            </a:pPr>
            <a:r>
              <a:rPr lang="en-US" sz="1050" err="1">
                <a:solidFill>
                  <a:srgbClr val="007B00"/>
                </a:solidFill>
              </a:rPr>
              <a:t>Golduck</a:t>
            </a:r>
            <a:r>
              <a:rPr lang="en-US" sz="1050">
                <a:solidFill>
                  <a:srgbClr val="007B00"/>
                </a:solidFill>
              </a:rPr>
              <a:t> -&gt; 55</a:t>
            </a:r>
          </a:p>
          <a:p>
            <a:pPr marL="0" indent="0">
              <a:buFont typeface="System Font Regular"/>
              <a:buNone/>
            </a:pPr>
            <a:r>
              <a:rPr lang="en-US" sz="1050" err="1">
                <a:solidFill>
                  <a:srgbClr val="007B00"/>
                </a:solidFill>
              </a:rPr>
              <a:t>Tentacruel</a:t>
            </a:r>
            <a:r>
              <a:rPr lang="en-US" sz="1050">
                <a:solidFill>
                  <a:srgbClr val="007B00"/>
                </a:solidFill>
              </a:rPr>
              <a:t> -&gt; 73</a:t>
            </a:r>
          </a:p>
          <a:p>
            <a:pPr marL="0" indent="0">
              <a:buFont typeface="System Font Regular"/>
              <a:buNone/>
            </a:pPr>
            <a:r>
              <a:rPr lang="en-US" sz="1050" err="1">
                <a:solidFill>
                  <a:srgbClr val="007B00"/>
                </a:solidFill>
              </a:rPr>
              <a:t>Weezing</a:t>
            </a:r>
            <a:r>
              <a:rPr lang="en-US" sz="1050">
                <a:solidFill>
                  <a:srgbClr val="007B00"/>
                </a:solidFill>
              </a:rPr>
              <a:t> -&gt; 110</a:t>
            </a:r>
          </a:p>
          <a:p>
            <a:pPr marL="0" indent="0">
              <a:buFont typeface="System Font Regular"/>
              <a:buNone/>
            </a:pPr>
            <a:r>
              <a:rPr lang="en-US" sz="1050" err="1">
                <a:solidFill>
                  <a:srgbClr val="007B00"/>
                </a:solidFill>
              </a:rPr>
              <a:t>Zapdos</a:t>
            </a:r>
            <a:r>
              <a:rPr lang="en-US" sz="1050">
                <a:solidFill>
                  <a:srgbClr val="007B00"/>
                </a:solidFill>
              </a:rPr>
              <a:t> -&gt; 145</a:t>
            </a:r>
          </a:p>
          <a:p>
            <a:pPr marL="0" indent="0">
              <a:buFont typeface="System Font Regular"/>
              <a:buNone/>
            </a:pPr>
            <a:r>
              <a:rPr lang="en-US" sz="1050" err="1">
                <a:solidFill>
                  <a:srgbClr val="007B00"/>
                </a:solidFill>
              </a:rPr>
              <a:t>Doduo</a:t>
            </a:r>
            <a:r>
              <a:rPr lang="en-US" sz="1050">
                <a:solidFill>
                  <a:srgbClr val="007B00"/>
                </a:solidFill>
              </a:rPr>
              <a:t> -&gt; 84</a:t>
            </a:r>
          </a:p>
          <a:p>
            <a:pPr marL="0" indent="0">
              <a:buFont typeface="System Font Regular"/>
              <a:buNone/>
            </a:pPr>
            <a:r>
              <a:rPr lang="en-US" sz="1050">
                <a:solidFill>
                  <a:srgbClr val="007B00"/>
                </a:solidFill>
              </a:rPr>
              <a:t>Haunter -&gt; 93</a:t>
            </a:r>
          </a:p>
          <a:p>
            <a:pPr marL="0" indent="0">
              <a:buFont typeface="System Font Regular"/>
              <a:buNone/>
            </a:pPr>
            <a:r>
              <a:rPr lang="en-US" sz="1050" err="1">
                <a:solidFill>
                  <a:srgbClr val="007B00"/>
                </a:solidFill>
              </a:rPr>
              <a:t>Poliwhirl</a:t>
            </a:r>
            <a:r>
              <a:rPr lang="en-US" sz="1050">
                <a:solidFill>
                  <a:srgbClr val="007B00"/>
                </a:solidFill>
              </a:rPr>
              <a:t> -&gt; 61</a:t>
            </a:r>
          </a:p>
          <a:p>
            <a:pPr marL="0" indent="0">
              <a:buFont typeface="System Font Regular"/>
              <a:buNone/>
            </a:pPr>
            <a:r>
              <a:rPr lang="en-US" sz="1050">
                <a:solidFill>
                  <a:srgbClr val="007B00"/>
                </a:solidFill>
              </a:rPr>
              <a:t>Squirtle -&gt; 7</a:t>
            </a:r>
          </a:p>
          <a:p>
            <a:pPr marL="0" indent="0">
              <a:buFont typeface="System Font Regular"/>
              <a:buNone/>
            </a:pPr>
            <a:r>
              <a:rPr lang="en-US" sz="1050" err="1">
                <a:solidFill>
                  <a:srgbClr val="007B00"/>
                </a:solidFill>
              </a:rPr>
              <a:t>Omanyte</a:t>
            </a:r>
            <a:r>
              <a:rPr lang="en-US" sz="1050">
                <a:solidFill>
                  <a:srgbClr val="007B00"/>
                </a:solidFill>
              </a:rPr>
              <a:t> -&gt; 138</a:t>
            </a:r>
          </a:p>
          <a:p>
            <a:pPr marL="0" indent="0">
              <a:buFont typeface="System Font Regular"/>
              <a:buNone/>
            </a:pPr>
            <a:r>
              <a:rPr lang="en-US" sz="1050" err="1">
                <a:solidFill>
                  <a:srgbClr val="007B00"/>
                </a:solidFill>
              </a:rPr>
              <a:t>Wigglytuff</a:t>
            </a:r>
            <a:r>
              <a:rPr lang="en-US" sz="1050">
                <a:solidFill>
                  <a:srgbClr val="007B00"/>
                </a:solidFill>
              </a:rPr>
              <a:t> -&gt; 40</a:t>
            </a:r>
          </a:p>
          <a:p>
            <a:pPr marL="0" indent="0">
              <a:buFont typeface="System Font Regular"/>
              <a:buNone/>
            </a:pPr>
            <a:r>
              <a:rPr lang="en-US" sz="1050" err="1">
                <a:solidFill>
                  <a:srgbClr val="007B00"/>
                </a:solidFill>
              </a:rPr>
              <a:t>Arcanine</a:t>
            </a:r>
            <a:r>
              <a:rPr lang="en-US" sz="1050">
                <a:solidFill>
                  <a:srgbClr val="007B00"/>
                </a:solidFill>
              </a:rPr>
              <a:t> -&gt; 59</a:t>
            </a:r>
          </a:p>
          <a:p>
            <a:pPr marL="0" indent="0">
              <a:buFont typeface="System Font Regular"/>
              <a:buNone/>
            </a:pPr>
            <a:r>
              <a:rPr lang="en-US" sz="1050" err="1">
                <a:solidFill>
                  <a:srgbClr val="007B00"/>
                </a:solidFill>
              </a:rPr>
              <a:t>Hitmonlee</a:t>
            </a:r>
            <a:r>
              <a:rPr lang="en-US" sz="1050">
                <a:solidFill>
                  <a:srgbClr val="007B00"/>
                </a:solidFill>
              </a:rPr>
              <a:t> -&gt; 106</a:t>
            </a:r>
          </a:p>
          <a:p>
            <a:pPr marL="0" indent="0">
              <a:buFont typeface="System Font Regular"/>
              <a:buNone/>
            </a:pPr>
            <a:r>
              <a:rPr lang="en-US" sz="1050" err="1">
                <a:solidFill>
                  <a:srgbClr val="007B00"/>
                </a:solidFill>
              </a:rPr>
              <a:t>Kabutops</a:t>
            </a:r>
            <a:r>
              <a:rPr lang="en-US" sz="1050">
                <a:solidFill>
                  <a:srgbClr val="007B00"/>
                </a:solidFill>
              </a:rPr>
              <a:t> -&gt; 141</a:t>
            </a:r>
          </a:p>
          <a:p>
            <a:pPr marL="0" indent="0">
              <a:buFont typeface="System Font Regular"/>
              <a:buNone/>
            </a:pPr>
            <a:r>
              <a:rPr lang="en-US" sz="1050" err="1">
                <a:solidFill>
                  <a:srgbClr val="007B00"/>
                </a:solidFill>
              </a:rPr>
              <a:t>Sandshrew</a:t>
            </a:r>
            <a:r>
              <a:rPr lang="en-US" sz="1050">
                <a:solidFill>
                  <a:srgbClr val="007B00"/>
                </a:solidFill>
              </a:rPr>
              <a:t> -&gt; 27</a:t>
            </a:r>
          </a:p>
          <a:p>
            <a:pPr marL="0" indent="0">
              <a:buFont typeface="System Font Regular"/>
              <a:buNone/>
            </a:pPr>
            <a:r>
              <a:rPr lang="en-US" sz="1050" err="1">
                <a:solidFill>
                  <a:srgbClr val="007B00"/>
                </a:solidFill>
              </a:rPr>
              <a:t>Venusaur</a:t>
            </a:r>
            <a:r>
              <a:rPr lang="en-US" sz="1050">
                <a:solidFill>
                  <a:srgbClr val="007B00"/>
                </a:solidFill>
              </a:rPr>
              <a:t> -&gt; 3</a:t>
            </a:r>
          </a:p>
          <a:p>
            <a:pPr marL="0" indent="0">
              <a:buFont typeface="System Font Regular"/>
              <a:buNone/>
            </a:pPr>
            <a:r>
              <a:rPr lang="en-US" sz="1050" err="1">
                <a:solidFill>
                  <a:srgbClr val="007B00"/>
                </a:solidFill>
              </a:rPr>
              <a:t>Kakuna</a:t>
            </a:r>
            <a:r>
              <a:rPr lang="en-US" sz="1050">
                <a:solidFill>
                  <a:srgbClr val="007B00"/>
                </a:solidFill>
              </a:rPr>
              <a:t> -&gt; 14</a:t>
            </a:r>
          </a:p>
          <a:p>
            <a:pPr marL="0" indent="0">
              <a:buFont typeface="System Font Regular"/>
              <a:buNone/>
            </a:pPr>
            <a:r>
              <a:rPr lang="en-US" sz="1050">
                <a:solidFill>
                  <a:srgbClr val="007B00"/>
                </a:solidFill>
              </a:rPr>
              <a:t>Tangela -&gt; 114</a:t>
            </a:r>
          </a:p>
          <a:p>
            <a:pPr marL="0" indent="0">
              <a:buFont typeface="System Font Regular"/>
              <a:buNone/>
            </a:pPr>
            <a:r>
              <a:rPr lang="en-US" sz="1050" err="1">
                <a:solidFill>
                  <a:srgbClr val="007B00"/>
                </a:solidFill>
              </a:rPr>
              <a:t>Ekans</a:t>
            </a:r>
            <a:r>
              <a:rPr lang="en-US" sz="1050">
                <a:solidFill>
                  <a:srgbClr val="007B00"/>
                </a:solidFill>
              </a:rPr>
              <a:t> -&gt; 23</a:t>
            </a:r>
          </a:p>
          <a:p>
            <a:pPr marL="0" indent="0">
              <a:buFont typeface="System Font Regular"/>
              <a:buNone/>
            </a:pPr>
            <a:r>
              <a:rPr lang="en-US" sz="1050" err="1">
                <a:solidFill>
                  <a:srgbClr val="007B00"/>
                </a:solidFill>
              </a:rPr>
              <a:t>Wartortle</a:t>
            </a:r>
            <a:r>
              <a:rPr lang="en-US" sz="1050">
                <a:solidFill>
                  <a:srgbClr val="007B00"/>
                </a:solidFill>
              </a:rPr>
              <a:t> -&gt; 8</a:t>
            </a:r>
          </a:p>
          <a:p>
            <a:pPr marL="0" indent="0">
              <a:buFont typeface="System Font Regular"/>
              <a:buNone/>
            </a:pPr>
            <a:r>
              <a:rPr lang="en-US" sz="1050" err="1">
                <a:solidFill>
                  <a:srgbClr val="007B00"/>
                </a:solidFill>
              </a:rPr>
              <a:t>Venonat</a:t>
            </a:r>
            <a:r>
              <a:rPr lang="en-US" sz="1050">
                <a:solidFill>
                  <a:srgbClr val="007B00"/>
                </a:solidFill>
              </a:rPr>
              <a:t> -&gt; 48</a:t>
            </a:r>
          </a:p>
          <a:p>
            <a:pPr marL="0" indent="0">
              <a:buFont typeface="System Font Regular"/>
              <a:buNone/>
            </a:pPr>
            <a:r>
              <a:rPr lang="en-US" sz="1050" err="1">
                <a:solidFill>
                  <a:srgbClr val="007B00"/>
                </a:solidFill>
              </a:rPr>
              <a:t>Muk</a:t>
            </a:r>
            <a:r>
              <a:rPr lang="en-US" sz="1050">
                <a:solidFill>
                  <a:srgbClr val="007B00"/>
                </a:solidFill>
              </a:rPr>
              <a:t> -&gt; 89</a:t>
            </a:r>
          </a:p>
          <a:p>
            <a:pPr marL="0" indent="0">
              <a:buFont typeface="System Font Regular"/>
              <a:buNone/>
            </a:pPr>
            <a:r>
              <a:rPr lang="en-US" sz="1050" err="1">
                <a:solidFill>
                  <a:srgbClr val="007B00"/>
                </a:solidFill>
              </a:rPr>
              <a:t>Articuno</a:t>
            </a:r>
            <a:r>
              <a:rPr lang="en-US" sz="1050">
                <a:solidFill>
                  <a:srgbClr val="007B00"/>
                </a:solidFill>
              </a:rPr>
              <a:t> -&gt; 144</a:t>
            </a:r>
          </a:p>
          <a:p>
            <a:pPr marL="0" indent="0">
              <a:buFont typeface="System Font Regular"/>
              <a:buNone/>
            </a:pPr>
            <a:r>
              <a:rPr lang="en-US" sz="1050">
                <a:solidFill>
                  <a:srgbClr val="007B00"/>
                </a:solidFill>
              </a:rPr>
              <a:t>Electrode -&gt; 101</a:t>
            </a:r>
          </a:p>
          <a:p>
            <a:pPr marL="0" indent="0">
              <a:buFont typeface="System Font Regular"/>
              <a:buNone/>
            </a:pPr>
            <a:r>
              <a:rPr lang="en-US" sz="1050" err="1">
                <a:solidFill>
                  <a:srgbClr val="007B00"/>
                </a:solidFill>
              </a:rPr>
              <a:t>Electabuzz</a:t>
            </a:r>
            <a:r>
              <a:rPr lang="en-US" sz="1050">
                <a:solidFill>
                  <a:srgbClr val="007B00"/>
                </a:solidFill>
              </a:rPr>
              <a:t> -&gt; 125</a:t>
            </a:r>
          </a:p>
          <a:p>
            <a:pPr marL="0" indent="0">
              <a:buFont typeface="System Font Regular"/>
              <a:buNone/>
            </a:pPr>
            <a:r>
              <a:rPr lang="en-US" sz="1050" err="1">
                <a:solidFill>
                  <a:srgbClr val="007B00"/>
                </a:solidFill>
              </a:rPr>
              <a:t>Cubone</a:t>
            </a:r>
            <a:r>
              <a:rPr lang="en-US" sz="1050">
                <a:solidFill>
                  <a:srgbClr val="007B00"/>
                </a:solidFill>
              </a:rPr>
              <a:t> -&gt; 104</a:t>
            </a:r>
          </a:p>
          <a:p>
            <a:pPr marL="0" indent="0">
              <a:buFont typeface="System Font Regular"/>
              <a:buNone/>
            </a:pPr>
            <a:r>
              <a:rPr lang="en-US" sz="1050" err="1">
                <a:solidFill>
                  <a:srgbClr val="007B00"/>
                </a:solidFill>
              </a:rPr>
              <a:t>Nidoran</a:t>
            </a:r>
            <a:r>
              <a:rPr lang="en-US" sz="1050">
                <a:solidFill>
                  <a:srgbClr val="007B00"/>
                </a:solidFill>
              </a:rPr>
              <a:t>♀ -&gt; 29</a:t>
            </a:r>
          </a:p>
          <a:p>
            <a:pPr marL="0" indent="0">
              <a:buFont typeface="System Font Regular"/>
              <a:buNone/>
            </a:pPr>
            <a:r>
              <a:rPr lang="en-US" sz="1050" err="1">
                <a:solidFill>
                  <a:srgbClr val="007B00"/>
                </a:solidFill>
              </a:rPr>
              <a:t>Magmar</a:t>
            </a:r>
            <a:r>
              <a:rPr lang="en-US" sz="1050">
                <a:solidFill>
                  <a:srgbClr val="007B00"/>
                </a:solidFill>
              </a:rPr>
              <a:t> -&gt; 126</a:t>
            </a:r>
          </a:p>
          <a:p>
            <a:pPr marL="0" indent="0">
              <a:buFont typeface="System Font Regular"/>
              <a:buNone/>
            </a:pPr>
            <a:r>
              <a:rPr lang="en-US" sz="1050" err="1">
                <a:solidFill>
                  <a:srgbClr val="007B00"/>
                </a:solidFill>
              </a:rPr>
              <a:t>Nidoran</a:t>
            </a:r>
            <a:r>
              <a:rPr lang="en-US" sz="1050">
                <a:solidFill>
                  <a:srgbClr val="007B00"/>
                </a:solidFill>
              </a:rPr>
              <a:t>♂ -&gt; 32</a:t>
            </a:r>
          </a:p>
          <a:p>
            <a:pPr marL="0" indent="0">
              <a:buFont typeface="System Font Regular"/>
              <a:buNone/>
            </a:pPr>
            <a:r>
              <a:rPr lang="en-US" sz="1050" err="1">
                <a:solidFill>
                  <a:srgbClr val="007B00"/>
                </a:solidFill>
              </a:rPr>
              <a:t>Dewgong</a:t>
            </a:r>
            <a:r>
              <a:rPr lang="en-US" sz="1050">
                <a:solidFill>
                  <a:srgbClr val="007B00"/>
                </a:solidFill>
              </a:rPr>
              <a:t> -&gt; 87</a:t>
            </a:r>
          </a:p>
          <a:p>
            <a:pPr marL="0" indent="0">
              <a:buFont typeface="System Font Regular"/>
              <a:buNone/>
            </a:pPr>
            <a:r>
              <a:rPr lang="en-US" sz="1050" err="1">
                <a:solidFill>
                  <a:srgbClr val="007B00"/>
                </a:solidFill>
              </a:rPr>
              <a:t>Tauros</a:t>
            </a:r>
            <a:r>
              <a:rPr lang="en-US" sz="1050">
                <a:solidFill>
                  <a:srgbClr val="007B00"/>
                </a:solidFill>
              </a:rPr>
              <a:t> -&gt; 128</a:t>
            </a:r>
          </a:p>
          <a:p>
            <a:pPr marL="0" indent="0">
              <a:buFont typeface="System Font Regular"/>
              <a:buNone/>
            </a:pPr>
            <a:r>
              <a:rPr lang="en-US" sz="1050">
                <a:solidFill>
                  <a:srgbClr val="007B00"/>
                </a:solidFill>
              </a:rPr>
              <a:t>Mr. Mime -&gt; 122</a:t>
            </a:r>
          </a:p>
          <a:p>
            <a:pPr marL="0" indent="0">
              <a:buFont typeface="System Font Regular"/>
              <a:buNone/>
            </a:pPr>
            <a:r>
              <a:rPr lang="en-US" sz="1050" err="1">
                <a:solidFill>
                  <a:srgbClr val="007B00"/>
                </a:solidFill>
              </a:rPr>
              <a:t>Koffing</a:t>
            </a:r>
            <a:r>
              <a:rPr lang="en-US" sz="1050">
                <a:solidFill>
                  <a:srgbClr val="007B00"/>
                </a:solidFill>
              </a:rPr>
              <a:t> -&gt; 109</a:t>
            </a:r>
          </a:p>
          <a:p>
            <a:pPr marL="0" indent="0">
              <a:buFont typeface="System Font Regular"/>
              <a:buNone/>
            </a:pPr>
            <a:r>
              <a:rPr lang="en-US" sz="1050" err="1">
                <a:solidFill>
                  <a:srgbClr val="007B00"/>
                </a:solidFill>
              </a:rPr>
              <a:t>Starmie</a:t>
            </a:r>
            <a:r>
              <a:rPr lang="en-US" sz="1050">
                <a:solidFill>
                  <a:srgbClr val="007B00"/>
                </a:solidFill>
              </a:rPr>
              <a:t> -&gt; 121</a:t>
            </a:r>
          </a:p>
          <a:p>
            <a:pPr marL="0" indent="0">
              <a:buFont typeface="System Font Regular"/>
              <a:buNone/>
            </a:pPr>
            <a:r>
              <a:rPr lang="en-US" sz="1050">
                <a:solidFill>
                  <a:srgbClr val="007B00"/>
                </a:solidFill>
              </a:rPr>
              <a:t>Bulbasaur -&gt; 1</a:t>
            </a:r>
          </a:p>
          <a:p>
            <a:pPr marL="0" indent="0">
              <a:buFont typeface="System Font Regular"/>
              <a:buNone/>
            </a:pPr>
            <a:r>
              <a:rPr lang="en-US" sz="1050" err="1">
                <a:solidFill>
                  <a:srgbClr val="007B00"/>
                </a:solidFill>
              </a:rPr>
              <a:t>Gyarados</a:t>
            </a:r>
            <a:r>
              <a:rPr lang="en-US" sz="1050">
                <a:solidFill>
                  <a:srgbClr val="007B00"/>
                </a:solidFill>
              </a:rPr>
              <a:t> -&gt; 130</a:t>
            </a:r>
          </a:p>
          <a:p>
            <a:pPr marL="0" indent="0">
              <a:buFont typeface="System Font Regular"/>
              <a:buNone/>
            </a:pPr>
            <a:r>
              <a:rPr lang="en-US" sz="1050" err="1">
                <a:solidFill>
                  <a:srgbClr val="007B00"/>
                </a:solidFill>
              </a:rPr>
              <a:t>Nidoqueen</a:t>
            </a:r>
            <a:r>
              <a:rPr lang="en-US" sz="1050">
                <a:solidFill>
                  <a:srgbClr val="007B00"/>
                </a:solidFill>
              </a:rPr>
              <a:t> -&gt; 31</a:t>
            </a:r>
          </a:p>
          <a:p>
            <a:pPr marL="0" indent="0">
              <a:buFont typeface="System Font Regular"/>
              <a:buNone/>
            </a:pPr>
            <a:r>
              <a:rPr lang="en-US" sz="1050" err="1">
                <a:solidFill>
                  <a:srgbClr val="007B00"/>
                </a:solidFill>
              </a:rPr>
              <a:t>Seel</a:t>
            </a:r>
            <a:r>
              <a:rPr lang="en-US" sz="1050">
                <a:solidFill>
                  <a:srgbClr val="007B00"/>
                </a:solidFill>
              </a:rPr>
              <a:t> -&gt; 86</a:t>
            </a:r>
          </a:p>
          <a:p>
            <a:pPr marL="0" indent="0">
              <a:buFont typeface="System Font Regular"/>
              <a:buNone/>
            </a:pPr>
            <a:r>
              <a:rPr lang="en-US" sz="1050">
                <a:solidFill>
                  <a:srgbClr val="007B00"/>
                </a:solidFill>
              </a:rPr>
              <a:t>Mew -&gt; 151</a:t>
            </a:r>
          </a:p>
          <a:p>
            <a:pPr marL="0" indent="0">
              <a:buFont typeface="System Font Regular"/>
              <a:buNone/>
            </a:pPr>
            <a:r>
              <a:rPr lang="en-US" sz="1050">
                <a:solidFill>
                  <a:srgbClr val="007B00"/>
                </a:solidFill>
              </a:rPr>
              <a:t>Alakazam -&gt; 65</a:t>
            </a:r>
          </a:p>
          <a:p>
            <a:pPr marL="0" indent="0">
              <a:buFont typeface="System Font Regular"/>
              <a:buNone/>
            </a:pPr>
            <a:r>
              <a:rPr lang="en-US" sz="1050" err="1">
                <a:solidFill>
                  <a:srgbClr val="007B00"/>
                </a:solidFill>
              </a:rPr>
              <a:t>Nidoking</a:t>
            </a:r>
            <a:r>
              <a:rPr lang="en-US" sz="1050">
                <a:solidFill>
                  <a:srgbClr val="007B00"/>
                </a:solidFill>
              </a:rPr>
              <a:t> -&gt; 34</a:t>
            </a:r>
          </a:p>
          <a:p>
            <a:pPr marL="0" indent="0">
              <a:buFont typeface="System Font Regular"/>
              <a:buNone/>
            </a:pPr>
            <a:r>
              <a:rPr lang="en-US" sz="1050" err="1">
                <a:solidFill>
                  <a:srgbClr val="007B00"/>
                </a:solidFill>
              </a:rPr>
              <a:t>Drowzee</a:t>
            </a:r>
            <a:r>
              <a:rPr lang="en-US" sz="1050">
                <a:solidFill>
                  <a:srgbClr val="007B00"/>
                </a:solidFill>
              </a:rPr>
              <a:t> -&gt; 96</a:t>
            </a:r>
          </a:p>
          <a:p>
            <a:pPr marL="0" indent="0">
              <a:buFont typeface="System Font Regular"/>
              <a:buNone/>
            </a:pPr>
            <a:r>
              <a:rPr lang="en-US" sz="1050" err="1">
                <a:solidFill>
                  <a:srgbClr val="007B00"/>
                </a:solidFill>
              </a:rPr>
              <a:t>Seaking</a:t>
            </a:r>
            <a:r>
              <a:rPr lang="en-US" sz="1050">
                <a:solidFill>
                  <a:srgbClr val="007B00"/>
                </a:solidFill>
              </a:rPr>
              <a:t> -&gt; 119</a:t>
            </a:r>
          </a:p>
          <a:p>
            <a:pPr marL="0" indent="0">
              <a:buFont typeface="System Font Regular"/>
              <a:buNone/>
            </a:pPr>
            <a:r>
              <a:rPr lang="en-US" sz="1050" err="1">
                <a:solidFill>
                  <a:srgbClr val="007B00"/>
                </a:solidFill>
              </a:rPr>
              <a:t>Rattata</a:t>
            </a:r>
            <a:r>
              <a:rPr lang="en-US" sz="1050">
                <a:solidFill>
                  <a:srgbClr val="007B00"/>
                </a:solidFill>
              </a:rPr>
              <a:t> -&gt; 19</a:t>
            </a:r>
          </a:p>
          <a:p>
            <a:pPr marL="0" indent="0">
              <a:buFont typeface="System Font Regular"/>
              <a:buNone/>
            </a:pPr>
            <a:r>
              <a:rPr lang="en-US" sz="1050" err="1">
                <a:solidFill>
                  <a:srgbClr val="007B00"/>
                </a:solidFill>
              </a:rPr>
              <a:t>Sandslash</a:t>
            </a:r>
            <a:r>
              <a:rPr lang="en-US" sz="1050">
                <a:solidFill>
                  <a:srgbClr val="007B00"/>
                </a:solidFill>
              </a:rPr>
              <a:t> -&gt; 28</a:t>
            </a:r>
          </a:p>
          <a:p>
            <a:pPr marL="0" indent="0">
              <a:buFont typeface="System Font Regular"/>
              <a:buNone/>
            </a:pPr>
            <a:r>
              <a:rPr lang="en-US" sz="1050" err="1">
                <a:solidFill>
                  <a:srgbClr val="007B00"/>
                </a:solidFill>
              </a:rPr>
              <a:t>Tentacool</a:t>
            </a:r>
            <a:r>
              <a:rPr lang="en-US" sz="1050">
                <a:solidFill>
                  <a:srgbClr val="007B00"/>
                </a:solidFill>
              </a:rPr>
              <a:t> -&gt; 72</a:t>
            </a:r>
          </a:p>
          <a:p>
            <a:pPr marL="0" indent="0">
              <a:buFont typeface="System Font Regular"/>
              <a:buNone/>
            </a:pPr>
            <a:r>
              <a:rPr lang="en-US" sz="1050" err="1">
                <a:solidFill>
                  <a:srgbClr val="007B00"/>
                </a:solidFill>
              </a:rPr>
              <a:t>Grimer</a:t>
            </a:r>
            <a:r>
              <a:rPr lang="en-US" sz="1050">
                <a:solidFill>
                  <a:srgbClr val="007B00"/>
                </a:solidFill>
              </a:rPr>
              <a:t> -&gt; 88</a:t>
            </a:r>
          </a:p>
          <a:p>
            <a:pPr marL="0" indent="0">
              <a:buFont typeface="System Font Regular"/>
              <a:buNone/>
            </a:pPr>
            <a:r>
              <a:rPr lang="en-US" sz="1050" err="1">
                <a:solidFill>
                  <a:srgbClr val="007B00"/>
                </a:solidFill>
              </a:rPr>
              <a:t>Ponyta</a:t>
            </a:r>
            <a:r>
              <a:rPr lang="en-US" sz="1050">
                <a:solidFill>
                  <a:srgbClr val="007B00"/>
                </a:solidFill>
              </a:rPr>
              <a:t> -&gt; 77</a:t>
            </a:r>
          </a:p>
          <a:p>
            <a:pPr marL="0" indent="0">
              <a:buFont typeface="System Font Regular"/>
              <a:buNone/>
            </a:pPr>
            <a:r>
              <a:rPr lang="en-US" sz="1050" err="1">
                <a:solidFill>
                  <a:srgbClr val="007B00"/>
                </a:solidFill>
              </a:rPr>
              <a:t>Exeggcute</a:t>
            </a:r>
            <a:r>
              <a:rPr lang="en-US" sz="1050">
                <a:solidFill>
                  <a:srgbClr val="007B00"/>
                </a:solidFill>
              </a:rPr>
              <a:t> -&gt; 102</a:t>
            </a:r>
          </a:p>
          <a:p>
            <a:pPr marL="0" indent="0">
              <a:buFont typeface="System Font Regular"/>
              <a:buNone/>
            </a:pPr>
            <a:r>
              <a:rPr lang="en-US" sz="1050">
                <a:solidFill>
                  <a:srgbClr val="007B00"/>
                </a:solidFill>
              </a:rPr>
              <a:t>Ditto -&gt; 132</a:t>
            </a:r>
          </a:p>
          <a:p>
            <a:pPr marL="0" indent="0">
              <a:buFont typeface="System Font Regular"/>
              <a:buNone/>
            </a:pPr>
            <a:r>
              <a:rPr lang="en-US" sz="1050" err="1">
                <a:solidFill>
                  <a:srgbClr val="007B00"/>
                </a:solidFill>
              </a:rPr>
              <a:t>Flareon</a:t>
            </a:r>
            <a:r>
              <a:rPr lang="en-US" sz="1050">
                <a:solidFill>
                  <a:srgbClr val="007B00"/>
                </a:solidFill>
              </a:rPr>
              <a:t> -&gt; 136</a:t>
            </a:r>
          </a:p>
          <a:p>
            <a:pPr marL="0" indent="0">
              <a:buFont typeface="System Font Regular"/>
              <a:buNone/>
            </a:pPr>
            <a:r>
              <a:rPr lang="en-US" sz="1050" err="1">
                <a:solidFill>
                  <a:srgbClr val="007B00"/>
                </a:solidFill>
              </a:rPr>
              <a:t>Growlithe</a:t>
            </a:r>
            <a:r>
              <a:rPr lang="en-US" sz="1050">
                <a:solidFill>
                  <a:srgbClr val="007B00"/>
                </a:solidFill>
              </a:rPr>
              <a:t> -&gt; 58</a:t>
            </a:r>
          </a:p>
          <a:p>
            <a:pPr marL="0" indent="0">
              <a:buFont typeface="System Font Regular"/>
              <a:buNone/>
            </a:pPr>
            <a:r>
              <a:rPr lang="en-US" sz="1050" err="1">
                <a:solidFill>
                  <a:srgbClr val="007B00"/>
                </a:solidFill>
              </a:rPr>
              <a:t>Beedrill</a:t>
            </a:r>
            <a:r>
              <a:rPr lang="en-US" sz="1050">
                <a:solidFill>
                  <a:srgbClr val="007B00"/>
                </a:solidFill>
              </a:rPr>
              <a:t> -&gt; 15</a:t>
            </a:r>
          </a:p>
          <a:p>
            <a:pPr marL="0" indent="0">
              <a:buFont typeface="System Font Regular"/>
              <a:buNone/>
            </a:pPr>
            <a:r>
              <a:rPr lang="en-US" sz="1050" err="1">
                <a:solidFill>
                  <a:srgbClr val="007B00"/>
                </a:solidFill>
              </a:rPr>
              <a:t>Nidorina</a:t>
            </a:r>
            <a:r>
              <a:rPr lang="en-US" sz="1050">
                <a:solidFill>
                  <a:srgbClr val="007B00"/>
                </a:solidFill>
              </a:rPr>
              <a:t> -&gt; 30</a:t>
            </a:r>
          </a:p>
          <a:p>
            <a:pPr marL="0" indent="0">
              <a:buFont typeface="System Font Regular"/>
              <a:buNone/>
            </a:pPr>
            <a:r>
              <a:rPr lang="en-US" sz="1050" err="1">
                <a:solidFill>
                  <a:srgbClr val="007B00"/>
                </a:solidFill>
              </a:rPr>
              <a:t>Ivysaur</a:t>
            </a:r>
            <a:r>
              <a:rPr lang="en-US" sz="1050">
                <a:solidFill>
                  <a:srgbClr val="007B00"/>
                </a:solidFill>
              </a:rPr>
              <a:t> -&gt; 2</a:t>
            </a:r>
          </a:p>
          <a:p>
            <a:pPr marL="0" indent="0">
              <a:buFont typeface="System Font Regular"/>
              <a:buNone/>
            </a:pPr>
            <a:r>
              <a:rPr lang="en-US" sz="1050" err="1">
                <a:solidFill>
                  <a:srgbClr val="007B00"/>
                </a:solidFill>
              </a:rPr>
              <a:t>Cloyster</a:t>
            </a:r>
            <a:r>
              <a:rPr lang="en-US" sz="1050">
                <a:solidFill>
                  <a:srgbClr val="007B00"/>
                </a:solidFill>
              </a:rPr>
              <a:t> -&gt; 91</a:t>
            </a:r>
          </a:p>
          <a:p>
            <a:pPr marL="0" indent="0">
              <a:buFont typeface="System Font Regular"/>
              <a:buNone/>
            </a:pPr>
            <a:r>
              <a:rPr lang="en-US" sz="1050" err="1">
                <a:solidFill>
                  <a:srgbClr val="007B00"/>
                </a:solidFill>
              </a:rPr>
              <a:t>Kingler</a:t>
            </a:r>
            <a:r>
              <a:rPr lang="en-US" sz="1050">
                <a:solidFill>
                  <a:srgbClr val="007B00"/>
                </a:solidFill>
              </a:rPr>
              <a:t> -&gt; 99</a:t>
            </a:r>
          </a:p>
          <a:p>
            <a:pPr marL="0" indent="0">
              <a:buFont typeface="System Font Regular"/>
              <a:buNone/>
            </a:pPr>
            <a:r>
              <a:rPr lang="en-US" sz="1050" err="1">
                <a:solidFill>
                  <a:srgbClr val="007B00"/>
                </a:solidFill>
              </a:rPr>
              <a:t>Nidorino</a:t>
            </a:r>
            <a:r>
              <a:rPr lang="en-US" sz="1050">
                <a:solidFill>
                  <a:srgbClr val="007B00"/>
                </a:solidFill>
              </a:rPr>
              <a:t> -&gt; 33</a:t>
            </a:r>
          </a:p>
          <a:p>
            <a:pPr marL="0" indent="0">
              <a:buFont typeface="System Font Regular"/>
              <a:buNone/>
            </a:pPr>
            <a:r>
              <a:rPr lang="en-US" sz="1050" err="1">
                <a:solidFill>
                  <a:srgbClr val="007B00"/>
                </a:solidFill>
              </a:rPr>
              <a:t>Scyther</a:t>
            </a:r>
            <a:r>
              <a:rPr lang="en-US" sz="1050">
                <a:solidFill>
                  <a:srgbClr val="007B00"/>
                </a:solidFill>
              </a:rPr>
              <a:t> -&gt; 123</a:t>
            </a:r>
          </a:p>
          <a:p>
            <a:pPr marL="0" indent="0">
              <a:buFont typeface="System Font Regular"/>
              <a:buNone/>
            </a:pPr>
            <a:r>
              <a:rPr lang="en-US" sz="1050" err="1">
                <a:solidFill>
                  <a:srgbClr val="007B00"/>
                </a:solidFill>
              </a:rPr>
              <a:t>Dratini</a:t>
            </a:r>
            <a:r>
              <a:rPr lang="en-US" sz="1050">
                <a:solidFill>
                  <a:srgbClr val="007B00"/>
                </a:solidFill>
              </a:rPr>
              <a:t> -&gt; 147</a:t>
            </a:r>
          </a:p>
          <a:p>
            <a:pPr marL="0" indent="0">
              <a:buFont typeface="System Font Regular"/>
              <a:buNone/>
            </a:pPr>
            <a:r>
              <a:rPr lang="en-US" sz="1050" err="1">
                <a:solidFill>
                  <a:srgbClr val="007B00"/>
                </a:solidFill>
              </a:rPr>
              <a:t>Spearow</a:t>
            </a:r>
            <a:r>
              <a:rPr lang="en-US" sz="1050">
                <a:solidFill>
                  <a:srgbClr val="007B00"/>
                </a:solidFill>
              </a:rPr>
              <a:t> -&gt; 21</a:t>
            </a:r>
          </a:p>
          <a:p>
            <a:pPr marL="0" indent="0">
              <a:buFont typeface="System Font Regular"/>
              <a:buNone/>
            </a:pPr>
            <a:r>
              <a:rPr lang="en-US" sz="1050">
                <a:solidFill>
                  <a:srgbClr val="007B00"/>
                </a:solidFill>
              </a:rPr>
              <a:t>Charizard -&gt; 6</a:t>
            </a:r>
          </a:p>
          <a:p>
            <a:pPr marL="0" indent="0">
              <a:buFont typeface="System Font Regular"/>
              <a:buNone/>
            </a:pPr>
            <a:r>
              <a:rPr lang="en-US" sz="1050" err="1">
                <a:solidFill>
                  <a:srgbClr val="007B00"/>
                </a:solidFill>
              </a:rPr>
              <a:t>Hitmonchan</a:t>
            </a:r>
            <a:r>
              <a:rPr lang="en-US" sz="1050">
                <a:solidFill>
                  <a:srgbClr val="007B00"/>
                </a:solidFill>
              </a:rPr>
              <a:t> -&gt; 107</a:t>
            </a:r>
          </a:p>
          <a:p>
            <a:pPr marL="0" indent="0">
              <a:buFont typeface="System Font Regular"/>
              <a:buNone/>
            </a:pPr>
            <a:r>
              <a:rPr lang="en-US" sz="1050">
                <a:solidFill>
                  <a:srgbClr val="007B00"/>
                </a:solidFill>
              </a:rPr>
              <a:t>Paras -&gt; 46</a:t>
            </a:r>
          </a:p>
          <a:p>
            <a:pPr marL="0" indent="0">
              <a:buFont typeface="System Font Regular"/>
              <a:buNone/>
            </a:pPr>
            <a:r>
              <a:rPr lang="en-US" sz="1050" err="1">
                <a:solidFill>
                  <a:srgbClr val="007B00"/>
                </a:solidFill>
              </a:rPr>
              <a:t>Aerodactyl</a:t>
            </a:r>
            <a:r>
              <a:rPr lang="en-US" sz="1050">
                <a:solidFill>
                  <a:srgbClr val="007B00"/>
                </a:solidFill>
              </a:rPr>
              <a:t> -&gt; 142</a:t>
            </a:r>
          </a:p>
          <a:p>
            <a:pPr marL="0" indent="0">
              <a:buFont typeface="System Font Regular"/>
              <a:buNone/>
            </a:pPr>
            <a:r>
              <a:rPr lang="en-US" sz="1050" err="1">
                <a:solidFill>
                  <a:srgbClr val="007B00"/>
                </a:solidFill>
              </a:rPr>
              <a:t>Parasect</a:t>
            </a:r>
            <a:r>
              <a:rPr lang="en-US" sz="1050">
                <a:solidFill>
                  <a:srgbClr val="007B00"/>
                </a:solidFill>
              </a:rPr>
              <a:t> -&gt; 47</a:t>
            </a:r>
          </a:p>
          <a:p>
            <a:pPr marL="0" indent="0">
              <a:buFont typeface="System Font Regular"/>
              <a:buNone/>
            </a:pPr>
            <a:r>
              <a:rPr lang="en-US" sz="1050" err="1">
                <a:solidFill>
                  <a:srgbClr val="007B00"/>
                </a:solidFill>
              </a:rPr>
              <a:t>Butterfree</a:t>
            </a:r>
            <a:r>
              <a:rPr lang="en-US" sz="1050">
                <a:solidFill>
                  <a:srgbClr val="007B00"/>
                </a:solidFill>
              </a:rPr>
              <a:t> -&gt; 12</a:t>
            </a:r>
          </a:p>
          <a:p>
            <a:pPr marL="0" indent="0">
              <a:buFont typeface="System Font Regular"/>
              <a:buNone/>
            </a:pPr>
            <a:r>
              <a:rPr lang="en-US" sz="1050" err="1">
                <a:solidFill>
                  <a:srgbClr val="007B00"/>
                </a:solidFill>
              </a:rPr>
              <a:t>Snorlax</a:t>
            </a:r>
            <a:r>
              <a:rPr lang="en-US" sz="1050">
                <a:solidFill>
                  <a:srgbClr val="007B00"/>
                </a:solidFill>
              </a:rPr>
              <a:t> -&gt; 143</a:t>
            </a:r>
          </a:p>
          <a:p>
            <a:pPr marL="0" indent="0">
              <a:buFont typeface="System Font Regular"/>
              <a:buNone/>
            </a:pPr>
            <a:r>
              <a:rPr lang="en-US" sz="1050" err="1">
                <a:solidFill>
                  <a:srgbClr val="007B00"/>
                </a:solidFill>
              </a:rPr>
              <a:t>Weepinbell</a:t>
            </a:r>
            <a:r>
              <a:rPr lang="en-US" sz="1050">
                <a:solidFill>
                  <a:srgbClr val="007B00"/>
                </a:solidFill>
              </a:rPr>
              <a:t> -&gt; 70</a:t>
            </a:r>
          </a:p>
          <a:p>
            <a:pPr marL="0" indent="0">
              <a:buFont typeface="System Font Regular"/>
              <a:buNone/>
            </a:pPr>
            <a:r>
              <a:rPr lang="en-US" sz="1050" err="1">
                <a:solidFill>
                  <a:srgbClr val="007B00"/>
                </a:solidFill>
              </a:rPr>
              <a:t>Zubat</a:t>
            </a:r>
            <a:r>
              <a:rPr lang="en-US" sz="1050">
                <a:solidFill>
                  <a:srgbClr val="007B00"/>
                </a:solidFill>
              </a:rPr>
              <a:t> -&gt; 41</a:t>
            </a:r>
          </a:p>
          <a:p>
            <a:pPr marL="0" indent="0">
              <a:buFont typeface="System Font Regular"/>
              <a:buNone/>
            </a:pPr>
            <a:r>
              <a:rPr lang="en-US" sz="1050" err="1">
                <a:solidFill>
                  <a:srgbClr val="007B00"/>
                </a:solidFill>
              </a:rPr>
              <a:t>Chansey</a:t>
            </a:r>
            <a:r>
              <a:rPr lang="en-US" sz="1050">
                <a:solidFill>
                  <a:srgbClr val="007B00"/>
                </a:solidFill>
              </a:rPr>
              <a:t> -&gt; 113</a:t>
            </a:r>
          </a:p>
          <a:p>
            <a:pPr marL="0" indent="0">
              <a:buFont typeface="System Font Regular"/>
              <a:buNone/>
            </a:pPr>
            <a:r>
              <a:rPr lang="en-US" sz="1050" err="1">
                <a:solidFill>
                  <a:srgbClr val="007B00"/>
                </a:solidFill>
              </a:rPr>
              <a:t>Lapras</a:t>
            </a:r>
            <a:r>
              <a:rPr lang="en-US" sz="1050">
                <a:solidFill>
                  <a:srgbClr val="007B00"/>
                </a:solidFill>
              </a:rPr>
              <a:t> -&gt; 131</a:t>
            </a:r>
          </a:p>
          <a:p>
            <a:pPr marL="0" indent="0">
              <a:buFont typeface="System Font Regular"/>
              <a:buNone/>
            </a:pPr>
            <a:r>
              <a:rPr lang="en-US" sz="1050" err="1">
                <a:solidFill>
                  <a:srgbClr val="007B00"/>
                </a:solidFill>
              </a:rPr>
              <a:t>Voltorb</a:t>
            </a:r>
            <a:r>
              <a:rPr lang="en-US" sz="1050">
                <a:solidFill>
                  <a:srgbClr val="007B00"/>
                </a:solidFill>
              </a:rPr>
              <a:t> -&gt; 100</a:t>
            </a:r>
          </a:p>
          <a:p>
            <a:pPr marL="0" indent="0">
              <a:buFont typeface="System Font Regular"/>
              <a:buNone/>
            </a:pPr>
            <a:r>
              <a:rPr lang="en-US" sz="1050" err="1">
                <a:solidFill>
                  <a:srgbClr val="007B00"/>
                </a:solidFill>
              </a:rPr>
              <a:t>Dragonair</a:t>
            </a:r>
            <a:r>
              <a:rPr lang="en-US" sz="1050">
                <a:solidFill>
                  <a:srgbClr val="007B00"/>
                </a:solidFill>
              </a:rPr>
              <a:t> -&gt; 148</a:t>
            </a:r>
          </a:p>
          <a:p>
            <a:pPr marL="0" indent="0">
              <a:buFont typeface="System Font Regular"/>
              <a:buNone/>
            </a:pPr>
            <a:r>
              <a:rPr lang="en-US" sz="1050" err="1">
                <a:solidFill>
                  <a:srgbClr val="007B00"/>
                </a:solidFill>
              </a:rPr>
              <a:t>Ninetales</a:t>
            </a:r>
            <a:r>
              <a:rPr lang="en-US" sz="1050">
                <a:solidFill>
                  <a:srgbClr val="007B00"/>
                </a:solidFill>
              </a:rPr>
              <a:t> -&gt; 38</a:t>
            </a:r>
          </a:p>
          <a:p>
            <a:pPr marL="0" indent="0">
              <a:buFont typeface="System Font Regular"/>
              <a:buNone/>
            </a:pPr>
            <a:r>
              <a:rPr lang="en-US" sz="1050" err="1">
                <a:solidFill>
                  <a:srgbClr val="007B00"/>
                </a:solidFill>
              </a:rPr>
              <a:t>Bellsprout</a:t>
            </a:r>
            <a:r>
              <a:rPr lang="en-US" sz="1050">
                <a:solidFill>
                  <a:srgbClr val="007B00"/>
                </a:solidFill>
              </a:rPr>
              <a:t> -&gt; 69</a:t>
            </a:r>
          </a:p>
          <a:p>
            <a:pPr marL="0" indent="0">
              <a:buFont typeface="System Font Regular"/>
              <a:buNone/>
            </a:pPr>
            <a:r>
              <a:rPr lang="en-US" sz="1050" err="1">
                <a:solidFill>
                  <a:srgbClr val="007B00"/>
                </a:solidFill>
              </a:rPr>
              <a:t>Rhyhorn</a:t>
            </a:r>
            <a:r>
              <a:rPr lang="en-US" sz="1050">
                <a:solidFill>
                  <a:srgbClr val="007B00"/>
                </a:solidFill>
              </a:rPr>
              <a:t> -&gt; 111</a:t>
            </a:r>
          </a:p>
          <a:p>
            <a:pPr marL="0" indent="0">
              <a:buFont typeface="System Font Regular"/>
              <a:buNone/>
            </a:pPr>
            <a:r>
              <a:rPr lang="en-US" sz="1050" err="1">
                <a:solidFill>
                  <a:srgbClr val="007B00"/>
                </a:solidFill>
              </a:rPr>
              <a:t>Porygon</a:t>
            </a:r>
            <a:r>
              <a:rPr lang="en-US" sz="1050">
                <a:solidFill>
                  <a:srgbClr val="007B00"/>
                </a:solidFill>
              </a:rPr>
              <a:t> -&gt; 137</a:t>
            </a:r>
          </a:p>
          <a:p>
            <a:pPr marL="0" indent="0">
              <a:buFont typeface="System Font Regular"/>
              <a:buNone/>
            </a:pPr>
            <a:r>
              <a:rPr lang="en-US" sz="1050" err="1">
                <a:solidFill>
                  <a:srgbClr val="007B00"/>
                </a:solidFill>
              </a:rPr>
              <a:t>Geodude</a:t>
            </a:r>
            <a:r>
              <a:rPr lang="en-US" sz="1050">
                <a:solidFill>
                  <a:srgbClr val="007B00"/>
                </a:solidFill>
              </a:rPr>
              <a:t> -&gt; 74</a:t>
            </a:r>
          </a:p>
          <a:p>
            <a:pPr marL="0" indent="0">
              <a:buFont typeface="System Font Regular"/>
              <a:buNone/>
            </a:pPr>
            <a:r>
              <a:rPr lang="en-US" sz="1050" err="1">
                <a:solidFill>
                  <a:srgbClr val="007B00"/>
                </a:solidFill>
              </a:rPr>
              <a:t>Pidgeot</a:t>
            </a:r>
            <a:r>
              <a:rPr lang="en-US" sz="1050">
                <a:solidFill>
                  <a:srgbClr val="007B00"/>
                </a:solidFill>
              </a:rPr>
              <a:t> -&gt; 18</a:t>
            </a:r>
          </a:p>
          <a:p>
            <a:pPr marL="0" indent="0">
              <a:buFont typeface="System Font Regular"/>
              <a:buNone/>
            </a:pPr>
            <a:r>
              <a:rPr lang="en-US" sz="1050" err="1">
                <a:solidFill>
                  <a:srgbClr val="007B00"/>
                </a:solidFill>
              </a:rPr>
              <a:t>Poliwag</a:t>
            </a:r>
            <a:r>
              <a:rPr lang="en-US" sz="1050">
                <a:solidFill>
                  <a:srgbClr val="007B00"/>
                </a:solidFill>
              </a:rPr>
              <a:t> -&gt; 60</a:t>
            </a:r>
          </a:p>
        </p:txBody>
      </p:sp>
    </p:spTree>
    <p:extLst>
      <p:ext uri="{BB962C8B-B14F-4D97-AF65-F5344CB8AC3E}">
        <p14:creationId xmlns:p14="http://schemas.microsoft.com/office/powerpoint/2010/main" val="178189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 in other languages</a:t>
            </a:r>
          </a:p>
        </p:txBody>
      </p:sp>
    </p:spTree>
    <p:extLst>
      <p:ext uri="{BB962C8B-B14F-4D97-AF65-F5344CB8AC3E}">
        <p14:creationId xmlns:p14="http://schemas.microsoft.com/office/powerpoint/2010/main" val="1007225516"/>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has a built-in map (dictionary)</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928223"/>
            <a:ext cx="8229600" cy="1643527"/>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p>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p>
          <a:p>
            <a:pPr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B60E0E"/>
                </a:solidFill>
                <a:latin typeface="Consolas" panose="020B0609020204030204" pitchFamily="49" charset="0"/>
                <a:ea typeface="Segoe UI Emoji" panose="020B0502040204020203" pitchFamily="34" charset="0"/>
                <a:cs typeface="Consolas" panose="020B0609020204030204" pitchFamily="49" charset="0"/>
              </a:rPr>
              <a:t>Ivysaur</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endPar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1</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{'Bulbasaur': 1, '</a:t>
            </a:r>
            <a:r>
              <a:rPr lang="en-US" err="1">
                <a:solidFill>
                  <a:srgbClr val="007B00"/>
                </a:solidFill>
                <a:latin typeface="Consolas" panose="020B0609020204030204" pitchFamily="49" charset="0"/>
                <a:cs typeface="Consolas" panose="020B0609020204030204" pitchFamily="49" charset="0"/>
              </a:rPr>
              <a:t>Ivysaur</a:t>
            </a:r>
            <a:r>
              <a:rPr lang="en-US">
                <a:solidFill>
                  <a:srgbClr val="007B00"/>
                </a:solidFill>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BE02AC58-11C6-289D-0C35-9592CB3F8565}"/>
              </a:ext>
            </a:extLst>
          </p:cNvPr>
          <p:cNvSpPr txBox="1"/>
          <p:nvPr/>
        </p:nvSpPr>
        <p:spPr>
          <a:xfrm>
            <a:off x="457200" y="2857259"/>
            <a:ext cx="8229600" cy="1975926"/>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Map + Dynamic type = hmm...</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 {}</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True</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False</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'Jim'</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3</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map</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{True: False, 'Jim': 3, -1: {...}}</a:t>
            </a:r>
          </a:p>
        </p:txBody>
      </p:sp>
    </p:spTree>
    <p:extLst>
      <p:ext uri="{BB962C8B-B14F-4D97-AF65-F5344CB8AC3E}">
        <p14:creationId xmlns:p14="http://schemas.microsoft.com/office/powerpoint/2010/main" val="243428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Lua's </a:t>
            </a:r>
            <a:r>
              <a:rPr lang="en-US" i="1">
                <a:effectLst/>
              </a:rPr>
              <a:t>only</a:t>
            </a:r>
            <a:r>
              <a:rPr lang="en-US">
                <a:effectLst/>
              </a:rPr>
              <a:t> data structure is a map (table)</a:t>
            </a:r>
            <a:endParaRPr lang="en-US"/>
          </a:p>
        </p:txBody>
      </p:sp>
      <p:sp>
        <p:nvSpPr>
          <p:cNvPr id="2" name="Content Placeholder 1">
            <a:extLst>
              <a:ext uri="{FF2B5EF4-FFF2-40B4-BE49-F238E27FC236}">
                <a16:creationId xmlns:a16="http://schemas.microsoft.com/office/drawing/2014/main" id="{29F85EE2-84B0-AC71-A0E9-08DDD0172C1B}"/>
              </a:ext>
            </a:extLst>
          </p:cNvPr>
          <p:cNvSpPr>
            <a:spLocks noGrp="1"/>
          </p:cNvSpPr>
          <p:nvPr>
            <p:ph sz="quarter" idx="10"/>
          </p:nvPr>
        </p:nvSpPr>
        <p:spPr/>
        <p:txBody>
          <a:bodyPr/>
          <a:lstStyle/>
          <a:p>
            <a:r>
              <a:rPr lang="en-US"/>
              <a:t>why?</a:t>
            </a:r>
          </a:p>
          <a:p>
            <a:r>
              <a:rPr lang="en-US"/>
              <a:t>how?</a:t>
            </a:r>
          </a:p>
          <a:p>
            <a:pPr lvl="1"/>
            <a:r>
              <a:rPr lang="en-US"/>
              <a:t>what about like...arrays?</a:t>
            </a:r>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2359485"/>
            <a:ext cx="8229600" cy="1366528"/>
          </a:xfrm>
          <a:prstGeom prst="rect">
            <a:avLst/>
          </a:prstGeom>
          <a:solidFill>
            <a:srgbClr val="FFE6FF"/>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 = {}</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"Bulbasaur"</a:t>
            </a:r>
            <a:r>
              <a:rPr lang="en-US">
                <a:solidFill>
                  <a:srgbClr val="000000"/>
                </a:solidFill>
                <a:latin typeface="Consolas"/>
                <a:ea typeface="Segoe UI Emoji" panose="020B0502040204020203" pitchFamily="34" charset="0"/>
              </a:rPr>
              <a:t> </a:t>
            </a:r>
            <a:r>
              <a:rPr lang="en-US">
                <a:solidFill>
                  <a:srgbClr val="BFBFBF"/>
                </a:solidFill>
                <a:latin typeface="Consolas"/>
                <a:ea typeface="Segoe UI Emoji" panose="020B0502040204020203" pitchFamily="34" charset="0"/>
              </a:rPr>
              <a:t>-- okay fine, Lua has strings too</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a:t>
            </a:r>
            <a:r>
              <a:rPr lang="en-US" err="1">
                <a:solidFill>
                  <a:srgbClr val="B60E0E"/>
                </a:solidFill>
                <a:latin typeface="Consolas"/>
                <a:ea typeface="Segoe UI Emoji" panose="020B0502040204020203" pitchFamily="34" charset="0"/>
              </a:rPr>
              <a:t>Ivysaur</a:t>
            </a:r>
            <a:r>
              <a:rPr lang="en-US">
                <a:solidFill>
                  <a:srgbClr val="B60E0E"/>
                </a:solidFill>
                <a:latin typeface="Consolas"/>
                <a:ea typeface="Segoe UI Emoji" panose="020B0502040204020203" pitchFamily="34" charset="0"/>
              </a:rPr>
              <a:t>"</a:t>
            </a:r>
          </a:p>
          <a:p>
            <a:pPr lvl="0"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rPr>
              <a:t>print</a:t>
            </a:r>
            <a:r>
              <a:rPr lang="en-US">
                <a:latin typeface="Consolas"/>
                <a:ea typeface="Segoe UI Emoji" panose="020B0502040204020203" pitchFamily="34" charset="0"/>
              </a:rPr>
              <a:t>(</a:t>
            </a:r>
            <a:r>
              <a:rPr lang="en-US" err="1">
                <a:latin typeface="Consolas"/>
                <a:ea typeface="Segoe UI Emoji" panose="020B0502040204020203" pitchFamily="34" charset="0"/>
              </a:rPr>
              <a:t>names</a:t>
            </a:r>
            <a:r>
              <a:rPr lang="en-US">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rPr>
              <a:t>]) </a:t>
            </a:r>
            <a:r>
              <a:rPr lang="en-US">
                <a:solidFill>
                  <a:schemeClr val="bg1">
                    <a:lumMod val="75000"/>
                  </a:schemeClr>
                </a:solidFill>
                <a:latin typeface="Consolas"/>
                <a:ea typeface="Segoe UI Emoji" panose="020B0502040204020203" pitchFamily="34" charset="0"/>
              </a:rPr>
              <a:t>-- Bulbasaur</a:t>
            </a:r>
          </a:p>
        </p:txBody>
      </p:sp>
    </p:spTree>
    <p:extLst>
      <p:ext uri="{BB962C8B-B14F-4D97-AF65-F5344CB8AC3E}">
        <p14:creationId xmlns:p14="http://schemas.microsoft.com/office/powerpoint/2010/main" val="280293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208F0E-27CB-3EF3-A04F-295222DD9A58}"/>
              </a:ext>
            </a:extLst>
          </p:cNvPr>
          <p:cNvPicPr>
            <a:picLocks noChangeAspect="1"/>
          </p:cNvPicPr>
          <p:nvPr/>
        </p:nvPicPr>
        <p:blipFill>
          <a:blip r:embed="rId2"/>
          <a:stretch>
            <a:fillRect/>
          </a:stretch>
        </p:blipFill>
        <p:spPr>
          <a:xfrm>
            <a:off x="685800" y="555563"/>
            <a:ext cx="7772400" cy="4032373"/>
          </a:xfrm>
          <a:prstGeom prst="rect">
            <a:avLst/>
          </a:prstGeom>
        </p:spPr>
      </p:pic>
    </p:spTree>
    <p:extLst>
      <p:ext uri="{BB962C8B-B14F-4D97-AF65-F5344CB8AC3E}">
        <p14:creationId xmlns:p14="http://schemas.microsoft.com/office/powerpoint/2010/main" val="380562221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3"/>
                </a:solidFill>
              </a:rPr>
              <a:t>ANNOUNCEMENTS</a:t>
            </a:r>
            <a:endParaRPr lang="en-US" sz="2400">
              <a:solidFill>
                <a:schemeClr val="accent3"/>
              </a:solidFill>
            </a:endParaRPr>
          </a:p>
          <a:p>
            <a:r>
              <a:rPr lang="en-US" sz="2400">
                <a:solidFill>
                  <a:schemeClr val="accent3"/>
                </a:solidFill>
              </a:rPr>
              <a:t>today is </a:t>
            </a:r>
            <a:r>
              <a:rPr lang="en-US" sz="2400" b="1">
                <a:solidFill>
                  <a:schemeClr val="accent3"/>
                </a:solidFill>
              </a:rPr>
              <a:t>Prof. Bill Is Visiting LEC-02 Laptop Wednesday</a:t>
            </a:r>
            <a:r>
              <a:rPr lang="en-US" sz="2400">
                <a:solidFill>
                  <a:schemeClr val="accent3"/>
                </a:solidFill>
              </a:rPr>
              <a:t>!</a:t>
            </a:r>
            <a:br>
              <a:rPr lang="en-US" sz="2400" b="1"/>
            </a:br>
            <a:r>
              <a:rPr lang="en-US" sz="3200" b="1">
                <a:solidFill>
                  <a:schemeClr val="accent2"/>
                </a:solidFill>
              </a:rPr>
              <a:t>WARMUP</a:t>
            </a:r>
            <a:br>
              <a:rPr lang="en-US" sz="2400" b="1">
                <a:solidFill>
                  <a:schemeClr val="accent2"/>
                </a:solidFill>
              </a:rPr>
            </a:br>
            <a:r>
              <a:rPr lang="en-US" sz="2400">
                <a:solidFill>
                  <a:schemeClr val="accent2"/>
                </a:solidFill>
              </a:rPr>
              <a:t>what is </a:t>
            </a:r>
            <a:r>
              <a:rPr lang="en-US" sz="2400">
                <a:solidFill>
                  <a:schemeClr val="accent2">
                    <a:lumMod val="40000"/>
                    <a:lumOff val="60000"/>
                  </a:schemeClr>
                </a:solidFill>
                <a:latin typeface="+mj-lt"/>
              </a:rPr>
              <a:t>7 % 3</a:t>
            </a:r>
            <a:r>
              <a:rPr lang="en-US" sz="2400">
                <a:solidFill>
                  <a:schemeClr val="accent2"/>
                </a:solidFill>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				</a:t>
            </a:r>
            <a:r>
              <a:rPr lang="en-US" sz="2400">
                <a:solidFill>
                  <a:schemeClr val="accent2">
                    <a:lumMod val="50000"/>
                  </a:schemeClr>
                </a:solidFill>
              </a:rPr>
              <a:t>(java means coffee)</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			</a:t>
            </a:r>
            <a:r>
              <a:rPr lang="en-US" sz="2400">
                <a:solidFill>
                  <a:schemeClr val="accent2">
                    <a:lumMod val="50000"/>
                  </a:schemeClr>
                </a:solidFill>
              </a:rPr>
              <a:t>(a python is a kind of snake)</a:t>
            </a:r>
          </a:p>
          <a:p>
            <a:r>
              <a:rPr lang="en-US" sz="2400">
                <a:solidFill>
                  <a:schemeClr val="accent2"/>
                </a:solidFill>
                <a:sym typeface="Wingdings" pitchFamily="2" charset="2"/>
              </a:rPr>
              <a:t>what is </a:t>
            </a:r>
            <a:r>
              <a:rPr lang="en-US" sz="2400">
                <a:solidFill>
                  <a:schemeClr val="accent2">
                    <a:lumMod val="40000"/>
                    <a:lumOff val="60000"/>
                  </a:schemeClr>
                </a:solidFill>
                <a:latin typeface="+mj-lt"/>
                <a:sym typeface="Wingdings" pitchFamily="2" charset="2"/>
              </a:rPr>
              <a:t>(-7) % 3</a:t>
            </a:r>
            <a:r>
              <a:rPr lang="en-US" sz="2400">
                <a:solidFill>
                  <a:schemeClr val="accent2"/>
                </a:solidFill>
                <a:sym typeface="Wingdings" pitchFamily="2" charset="2"/>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a:t>
            </a:r>
            <a:br>
              <a:rPr lang="en-US" sz="2400"/>
            </a:br>
            <a:r>
              <a:rPr lang="en-US" sz="3200" b="1">
                <a:solidFill>
                  <a:schemeClr val="accent1"/>
                </a:solidFill>
              </a:rPr>
              <a:t>TODAY</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58780298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292662248"/>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0849AA-5BAF-62ED-D48A-64068A190DF2}"/>
              </a:ext>
            </a:extLst>
          </p:cNvPr>
          <p:cNvSpPr>
            <a:spLocks noGrp="1"/>
          </p:cNvSpPr>
          <p:nvPr>
            <p:ph type="title"/>
          </p:nvPr>
        </p:nvSpPr>
        <p:spPr/>
        <p:txBody>
          <a:bodyPr/>
          <a:lstStyle/>
          <a:p>
            <a:r>
              <a:rPr lang="en-US"/>
              <a:t>let's learn someting upsetting 🙂👍</a:t>
            </a:r>
          </a:p>
        </p:txBody>
      </p:sp>
    </p:spTree>
    <p:extLst>
      <p:ext uri="{BB962C8B-B14F-4D97-AF65-F5344CB8AC3E}">
        <p14:creationId xmlns:p14="http://schemas.microsoft.com/office/powerpoint/2010/main" val="42687114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0C42ED-C19C-E913-0467-E5FDDC4ABFEA}"/>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1941304752"/>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B5C746-959C-575E-B184-51B75CC24E7E}"/>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BCB8303D-42A3-1DDD-BED3-B316543B4D0C}"/>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55D390A-52F7-D574-BF73-7D3571D7B61D}"/>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B2458A8D-429C-1AA0-6DF4-F0C7C45A684C}"/>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D7818EE6-9F74-A19D-FE36-9D5D74049FC6}"/>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E0F14EF6-2E9E-067A-D5BA-EA3CC4A14DCD}"/>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6FA7AAF4-6456-0E7F-E84C-87BE77499483}"/>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50230C2-7DFE-CE5E-9796-CAB424C3F77E}"/>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091CD743-8866-032D-125A-F04AC7A49F22}"/>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EA7FA167-76CC-8ED5-463F-E320C49AE68B}"/>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0EB70ADB-B697-16F7-58AA-250769B4510F}"/>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56401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222218-7A7C-6823-9E7D-12EF19C52348}"/>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4A7A72A6-702A-6B0B-0B50-164214A09EC3}"/>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C2FA26C8-60C3-6D36-2A0A-D6E8494CEAA1}"/>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BD08B43-531E-0388-E12F-A7321FF60A12}"/>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38D405B3-D260-AF0B-7F69-4F34C90B187C}"/>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512CEAFE-79B4-C26C-8EDA-44FCA83E9D4C}"/>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CCD40734-4124-634E-54CE-126F11953DBA}"/>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3D1962FD-DFC5-670E-86CC-18202F9FA4DE}"/>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082111A0-C84B-DDED-5F91-A57BACD1AAA9}"/>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02F9AB65-8E3F-21A4-36EE-09917C9E908F}"/>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99ACD83-A361-48B9-F2A3-E722BD0FA4F4}"/>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F313AB1B-7548-7EBE-2B3F-CBC74434F2A3}"/>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7CC2DD72-9EC0-8F78-6B4B-2895E9993255}"/>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Math</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.floorMod(</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34AB4D11-97F1-3CEA-69FD-68DBFF6AF979}"/>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E4EE399A-B746-E5F9-4446-43E87B215745}"/>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5813D22A-55D5-625D-6628-C933DC3D32E9}"/>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397D08E-B7C2-6F23-2378-70C00B0F88A0}"/>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2CD11A7D-41F8-9BF6-16CD-15D6A980CD1A}"/>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4199167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5003775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349579934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03A345-8312-7E42-E051-70BBDB94CAB4}"/>
              </a:ext>
            </a:extLst>
          </p:cNvPr>
          <p:cNvSpPr>
            <a:spLocks noGrp="1"/>
          </p:cNvSpPr>
          <p:nvPr>
            <p:ph type="title"/>
          </p:nvPr>
        </p:nvSpPr>
        <p:spPr/>
        <p:txBody>
          <a:bodyPr/>
          <a:lstStyle/>
          <a:p>
            <a:r>
              <a:rPr lang="en-US"/>
              <a:t>hash maps</a:t>
            </a:r>
          </a:p>
        </p:txBody>
      </p:sp>
    </p:spTree>
    <p:extLst>
      <p:ext uri="{BB962C8B-B14F-4D97-AF65-F5344CB8AC3E}">
        <p14:creationId xmlns:p14="http://schemas.microsoft.com/office/powerpoint/2010/main" val="27214002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hash map</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hash map</a:t>
                </a:r>
                <a:r>
                  <a:rPr lang="en-US"/>
                  <a:t> (</a:t>
                </a:r>
                <a:r>
                  <a:rPr lang="en-US" b="1"/>
                  <a:t>hash table</a:t>
                </a:r>
                <a:r>
                  <a:rPr lang="en-US"/>
                  <a:t>) is a great way to implement a map</a:t>
                </a:r>
              </a:p>
              <a:p>
                <a:pPr lvl="1"/>
                <a:r>
                  <a:rPr lang="en-US">
                    <a:solidFill>
                      <a:srgbClr val="000000"/>
                    </a:solidFill>
                  </a:rPr>
                  <a:t>hash map are implemented using an </a:t>
                </a:r>
                <a:r>
                  <a:rPr lang="en-US" b="1"/>
                  <a:t>array</a:t>
                </a:r>
                <a:r>
                  <a:rPr lang="en-US">
                    <a:solidFill>
                      <a:srgbClr val="000000"/>
                    </a:solidFill>
                  </a:rPr>
                  <a:t> and a </a:t>
                </a:r>
                <a:r>
                  <a:rPr lang="en-US" b="1">
                    <a:solidFill>
                      <a:srgbClr val="000000"/>
                    </a:solidFill>
                  </a:rPr>
                  <a:t>hash function</a:t>
                </a:r>
                <a:endParaRPr lang="en-US"/>
              </a:p>
              <a:p>
                <a:pPr lvl="1"/>
                <a:r>
                  <a:rPr lang="en-US"/>
                  <a:t>hash maps are FAST</a:t>
                </a:r>
                <a:endParaRPr lang="en-US">
                  <a:solidFill>
                    <a:srgbClr val="000000"/>
                  </a:solidFill>
                  <a:latin typeface="Consolas"/>
                </a:endParaRPr>
              </a:p>
              <a:p>
                <a:pPr lvl="2">
                  <a:buClr>
                    <a:srgbClr val="FFFFFF">
                      <a:lumMod val="65000"/>
                    </a:srgbClr>
                  </a:buClr>
                </a:pPr>
                <a:r>
                  <a:rPr lang="en-US">
                    <a:solidFill>
                      <a:srgbClr val="000000"/>
                    </a:solidFill>
                    <a:latin typeface="Consolas"/>
                  </a:rPr>
                  <a:t>put(key, value)</a:t>
                </a:r>
                <a:r>
                  <a:rPr lang="en-US">
                    <a:solidFill>
                      <a:srgbClr val="000000"/>
                    </a:solidFill>
                  </a:rPr>
                  <a:t> is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solidFill>
                      <a:srgbClr val="000000"/>
                    </a:solidFill>
                    <a:latin typeface="Consolas"/>
                  </a:rPr>
                  <a:t>	</a:t>
                </a:r>
                <a:r>
                  <a:rPr lang="en-US"/>
                  <a:t> 😀 </a:t>
                </a:r>
                <a:r>
                  <a:rPr lang="en-US">
                    <a:solidFill>
                      <a:schemeClr val="accent2"/>
                    </a:solidFill>
                  </a:rPr>
                  <a:t>FAST</a:t>
                </a:r>
                <a:endParaRPr lang="en-US">
                  <a:solidFill>
                    <a:schemeClr val="accent2"/>
                  </a:solidFill>
                  <a:latin typeface="Consolas"/>
                </a:endParaRPr>
              </a:p>
              <a:p>
                <a:pPr lvl="2">
                  <a:buClr>
                    <a:srgbClr val="FFFFFF">
                      <a:lumMod val="65000"/>
                    </a:srgbClr>
                  </a:buClr>
                </a:pPr>
                <a:r>
                  <a:rPr lang="en-US">
                    <a:solidFill>
                      <a:srgbClr val="000000"/>
                    </a:solidFill>
                    <a:latin typeface="Consolas"/>
                  </a:rPr>
                  <a:t>get(key)</a:t>
                </a:r>
                <a:r>
                  <a:rPr lang="en-US">
                    <a:solidFill>
                      <a:srgbClr val="000000"/>
                    </a:solidFill>
                  </a:rPr>
                  <a:t> is </a:t>
                </a:r>
                <a14:m>
                  <m:oMath xmlns:m="http://schemas.openxmlformats.org/officeDocument/2006/math">
                    <m:r>
                      <a:rPr lang="en-US" i="1">
                        <a:latin typeface="Cambria Math" panose="02040503050406030204" pitchFamily="18" charset="0"/>
                        <a:ea typeface="Cambria Math" panose="02040503050406030204" pitchFamily="18" charset="0"/>
                      </a:rPr>
                      <m:t>𝒪</m:t>
                    </m:r>
                    <m:r>
                      <a:rPr lang="en-US" i="1">
                        <a:latin typeface="Cambria Math" panose="02040503050406030204" pitchFamily="18" charset="0"/>
                      </a:rPr>
                      <m:t>(1)</m:t>
                    </m:r>
                  </m:oMath>
                </a14:m>
                <a:r>
                  <a:rPr lang="en-US">
                    <a:solidFill>
                      <a:srgbClr val="000000"/>
                    </a:solidFill>
                    <a:latin typeface="Consolas"/>
                  </a:rPr>
                  <a:t>				</a:t>
                </a:r>
                <a:r>
                  <a:rPr lang="en-US"/>
                  <a:t> 😀 </a:t>
                </a:r>
                <a:r>
                  <a:rPr lang="en-US">
                    <a:solidFill>
                      <a:schemeClr val="accent2"/>
                    </a:solidFill>
                  </a:rPr>
                  <a:t>FAST</a:t>
                </a:r>
                <a:endParaRPr lang="en-US">
                  <a:solidFill>
                    <a:srgbClr val="000000"/>
                  </a:solidFill>
                  <a:latin typeface="Consolas"/>
                </a:endParaRPr>
              </a:p>
              <a:p>
                <a:pPr lvl="1">
                  <a:buClr>
                    <a:srgbClr val="FFFFFF">
                      <a:lumMod val="65000"/>
                    </a:srgbClr>
                  </a:buClr>
                </a:pPr>
                <a:r>
                  <a:rPr lang="en-US">
                    <a:solidFill>
                      <a:srgbClr val="000000"/>
                    </a:solidFill>
                  </a:rPr>
                  <a:t>there are many different "flavors" of hash maps</a:t>
                </a:r>
              </a:p>
              <a:p>
                <a:pPr lvl="2">
                  <a:buClr>
                    <a:srgbClr val="FFFFFF">
                      <a:lumMod val="65000"/>
                    </a:srgbClr>
                  </a:buClr>
                </a:pPr>
                <a:r>
                  <a:rPr lang="en-US">
                    <a:solidFill>
                      <a:srgbClr val="000000"/>
                    </a:solidFill>
                  </a:rPr>
                  <a:t>separate chaining </a:t>
                </a:r>
                <a:r>
                  <a:rPr lang="en-US">
                    <a:solidFill>
                      <a:srgbClr val="BFBFBF"/>
                    </a:solidFill>
                  </a:rPr>
                  <a:t>(today)</a:t>
                </a:r>
              </a:p>
              <a:p>
                <a:pPr lvl="2">
                  <a:buClr>
                    <a:srgbClr val="FFFFFF">
                      <a:lumMod val="65000"/>
                    </a:srgbClr>
                  </a:buClr>
                </a:pPr>
                <a:r>
                  <a:rPr lang="en-US">
                    <a:solidFill>
                      <a:srgbClr val="000000"/>
                    </a:solidFill>
                  </a:rPr>
                  <a:t>linear probing </a:t>
                </a:r>
                <a:r>
                  <a:rPr lang="en-US">
                    <a:solidFill>
                      <a:srgbClr val="BFBFBF"/>
                    </a:solidFill>
                  </a:rPr>
                  <a:t>(</a:t>
                </a:r>
                <a:r>
                  <a:rPr lang="en-US" err="1">
                    <a:solidFill>
                      <a:srgbClr val="BFBFBF"/>
                    </a:solidFill>
                  </a:rPr>
                  <a:t>friday</a:t>
                </a:r>
                <a:r>
                  <a:rPr lang="en-US">
                    <a:solidFill>
                      <a:srgbClr val="BFBFBF"/>
                    </a:solidFill>
                  </a:rPr>
                  <a:t>)</a:t>
                </a:r>
              </a:p>
              <a:p>
                <a:pPr lvl="2">
                  <a:buClr>
                    <a:srgbClr val="FFFFFF">
                      <a:lumMod val="65000"/>
                    </a:srgbClr>
                  </a:buClr>
                </a:pPr>
                <a:r>
                  <a:rPr lang="en-US"/>
                  <a:t>and so much more!</a:t>
                </a:r>
              </a:p>
              <a:p>
                <a:pPr lvl="2">
                  <a:buClr>
                    <a:srgbClr val="FFFFFF">
                      <a:lumMod val="65000"/>
                    </a:srgbClr>
                  </a:buClr>
                </a:pPr>
                <a:endParaRPr lang="en-US">
                  <a:solidFill>
                    <a:srgbClr val="000000"/>
                  </a:solidFill>
                </a:endParaRPr>
              </a:p>
            </p:txBody>
          </p:sp>
        </mc:Choice>
        <mc:Fallback xmlns="">
          <p:sp>
            <p:nvSpPr>
              <p:cNvPr id="4" name="Content Placeholder 3">
                <a:extLst>
                  <a:ext uri="{FF2B5EF4-FFF2-40B4-BE49-F238E27FC236}">
                    <a16:creationId xmlns:a16="http://schemas.microsoft.com/office/drawing/2014/main" id="{0E127F50-8DCD-2EDE-2D3A-81625A1DD17B}"/>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152590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hash function</a:t>
            </a:r>
          </a:p>
        </p:txBody>
      </p:sp>
    </p:spTree>
    <p:extLst>
      <p:ext uri="{BB962C8B-B14F-4D97-AF65-F5344CB8AC3E}">
        <p14:creationId xmlns:p14="http://schemas.microsoft.com/office/powerpoint/2010/main" val="1267528176"/>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 </a:t>
            </a:r>
            <a:r>
              <a:rPr lang="en-US" b="1"/>
              <a:t>hash function </a:t>
            </a:r>
            <a:r>
              <a:rPr lang="en-US"/>
              <a:t>takes some data and returns an int called the data's</a:t>
            </a:r>
            <a:br>
              <a:rPr lang="en-US"/>
            </a:br>
            <a:r>
              <a:rPr lang="en-US" b="1"/>
              <a:t>hash code</a:t>
            </a:r>
            <a:r>
              <a:rPr lang="en-US"/>
              <a:t> (</a:t>
            </a:r>
            <a:r>
              <a:rPr lang="en-US" b="1"/>
              <a:t>hash</a:t>
            </a:r>
            <a:r>
              <a:rPr lang="en-US"/>
              <a:t>, hash value)</a:t>
            </a:r>
          </a:p>
          <a:p>
            <a:pPr lvl="1"/>
            <a:r>
              <a:rPr lang="en-US"/>
              <a:t>this is called "</a:t>
            </a:r>
            <a:r>
              <a:rPr lang="en-US" b="1"/>
              <a:t>hashing</a:t>
            </a:r>
            <a:r>
              <a:rPr lang="en-US"/>
              <a:t>" the data</a:t>
            </a:r>
          </a:p>
          <a:p>
            <a:pPr lvl="1"/>
            <a:r>
              <a:rPr lang="en-US"/>
              <a:t>🚨 a hash function MUST be </a:t>
            </a:r>
            <a:r>
              <a:rPr lang="en-US" b="1"/>
              <a:t>deterministic</a:t>
            </a:r>
            <a:endParaRPr lang="en-US"/>
          </a:p>
          <a:p>
            <a:pPr lvl="2"/>
            <a:r>
              <a:rPr lang="en-US"/>
              <a:t>given the same data, a hash function MUST return the same value</a:t>
            </a:r>
          </a:p>
          <a:p>
            <a:endParaRPr lang="en-US"/>
          </a:p>
          <a:p>
            <a:r>
              <a:rPr lang="en-US"/>
              <a:t>a </a:t>
            </a:r>
            <a:r>
              <a:rPr lang="en-US" b="1"/>
              <a:t>hash</a:t>
            </a:r>
            <a:r>
              <a:rPr lang="en-US"/>
              <a:t> </a:t>
            </a:r>
            <a:r>
              <a:rPr lang="en-US" b="1"/>
              <a:t>collision</a:t>
            </a:r>
            <a:r>
              <a:rPr lang="en-US"/>
              <a:t> (hash clash) happens when two different pieces of data have the hash code</a:t>
            </a:r>
          </a:p>
          <a:p>
            <a:pPr lvl="1"/>
            <a:r>
              <a:rPr lang="en-US"/>
              <a:t>a </a:t>
            </a:r>
            <a:r>
              <a:rPr lang="en-US" i="1"/>
              <a:t>good</a:t>
            </a:r>
            <a:r>
              <a:rPr lang="en-US"/>
              <a:t> hash function has very few collisions</a:t>
            </a:r>
          </a:p>
          <a:p>
            <a:endParaRPr lang="en-US"/>
          </a:p>
          <a:p>
            <a:endParaRPr lang="en-US"/>
          </a:p>
        </p:txBody>
      </p:sp>
    </p:spTree>
    <p:extLst>
      <p:ext uri="{BB962C8B-B14F-4D97-AF65-F5344CB8AC3E}">
        <p14:creationId xmlns:p14="http://schemas.microsoft.com/office/powerpoint/2010/main" val="73995121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301CDE-3769-3589-7212-E1790674D46B}"/>
              </a:ext>
            </a:extLst>
          </p:cNvPr>
          <p:cNvPicPr>
            <a:picLocks noChangeAspect="1"/>
          </p:cNvPicPr>
          <p:nvPr/>
        </p:nvPicPr>
        <p:blipFill rotWithShape="1">
          <a:blip r:embed="rId2"/>
          <a:srcRect t="2790"/>
          <a:stretch/>
        </p:blipFill>
        <p:spPr>
          <a:xfrm>
            <a:off x="537398" y="1447800"/>
            <a:ext cx="6844477" cy="3348916"/>
          </a:xfrm>
          <a:prstGeom prst="rect">
            <a:avLst/>
          </a:prstGeom>
        </p:spPr>
      </p:pic>
      <p:pic>
        <p:nvPicPr>
          <p:cNvPr id="5" name="Picture 4">
            <a:extLst>
              <a:ext uri="{FF2B5EF4-FFF2-40B4-BE49-F238E27FC236}">
                <a16:creationId xmlns:a16="http://schemas.microsoft.com/office/drawing/2014/main" id="{7EA217E0-5E88-5C34-ABF8-3DB7FBDCB313}"/>
              </a:ext>
            </a:extLst>
          </p:cNvPr>
          <p:cNvPicPr>
            <a:picLocks noChangeAspect="1"/>
          </p:cNvPicPr>
          <p:nvPr/>
        </p:nvPicPr>
        <p:blipFill>
          <a:blip r:embed="rId3"/>
          <a:stretch>
            <a:fillRect/>
          </a:stretch>
        </p:blipFill>
        <p:spPr>
          <a:xfrm>
            <a:off x="542925" y="354956"/>
            <a:ext cx="6838540" cy="682752"/>
          </a:xfrm>
          <a:prstGeom prst="rect">
            <a:avLst/>
          </a:prstGeom>
        </p:spPr>
      </p:pic>
    </p:spTree>
    <p:extLst>
      <p:ext uri="{BB962C8B-B14F-4D97-AF65-F5344CB8AC3E}">
        <p14:creationId xmlns:p14="http://schemas.microsoft.com/office/powerpoint/2010/main" val="292900241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all Java objects have a (fine) built-in hash function called </a:t>
            </a:r>
            <a:r>
              <a:rPr lang="en-US" err="1">
                <a:latin typeface="+mj-lt"/>
              </a:rPr>
              <a:t>hashCode</a:t>
            </a:r>
            <a:r>
              <a:rPr lang="en-US">
                <a:latin typeface="+mj-lt"/>
              </a:rPr>
              <a:t>()</a:t>
            </a:r>
          </a:p>
          <a:p>
            <a:pPr lvl="1"/>
            <a:r>
              <a:rPr lang="en-US" err="1">
                <a:latin typeface="+mj-lt"/>
              </a:rPr>
              <a:t>hashCode</a:t>
            </a:r>
            <a:r>
              <a:rPr lang="en-US">
                <a:latin typeface="+mj-lt"/>
              </a:rPr>
              <a:t>()</a:t>
            </a:r>
            <a:r>
              <a:rPr lang="en-US"/>
              <a:t> can be negative!</a:t>
            </a:r>
            <a:endParaRPr lang="en-US">
              <a:latin typeface="+mj-lt"/>
            </a:endParaRPr>
          </a:p>
        </p:txBody>
      </p:sp>
      <p:sp>
        <p:nvSpPr>
          <p:cNvPr id="5" name="TextBox 4">
            <a:extLst>
              <a:ext uri="{FF2B5EF4-FFF2-40B4-BE49-F238E27FC236}">
                <a16:creationId xmlns:a16="http://schemas.microsoft.com/office/drawing/2014/main" id="{452464D6-BD9C-0156-4242-D265067E7B1F}"/>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2241694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2212033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p:txBody>
      </p:sp>
    </p:spTree>
    <p:extLst>
      <p:ext uri="{BB962C8B-B14F-4D97-AF65-F5344CB8AC3E}">
        <p14:creationId xmlns:p14="http://schemas.microsoft.com/office/powerpoint/2010/main" val="28830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E4399-68FE-23E1-A7D8-04A1984CD2D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23EF4870-B3BB-FF28-CA82-8C1ACF850CAE}"/>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738271778"/>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often, you want to turn a hash code into an index</a:t>
            </a:r>
          </a:p>
          <a:p>
            <a:pPr lvl="1"/>
            <a:r>
              <a:rPr lang="en-US"/>
              <a:t>✨ </a:t>
            </a:r>
            <a:r>
              <a:rPr lang="en-US">
                <a:solidFill>
                  <a:srgbClr val="00007F"/>
                </a:solidFill>
                <a:latin typeface="+mj-lt"/>
              </a:rPr>
              <a:t>Math</a:t>
            </a:r>
            <a:r>
              <a:rPr lang="en-US">
                <a:latin typeface="+mj-lt"/>
              </a:rPr>
              <a:t>.floorMod(object.hashCode(), array.length)</a:t>
            </a:r>
          </a:p>
        </p:txBody>
      </p:sp>
      <p:sp>
        <p:nvSpPr>
          <p:cNvPr id="6" name="TextBox 5">
            <a:extLst>
              <a:ext uri="{FF2B5EF4-FFF2-40B4-BE49-F238E27FC236}">
                <a16:creationId xmlns:a16="http://schemas.microsoft.com/office/drawing/2014/main" id="{76E177DF-E0DF-C494-66B8-0D930A60DDD7}"/>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p:txBody>
      </p:sp>
    </p:spTree>
    <p:extLst>
      <p:ext uri="{BB962C8B-B14F-4D97-AF65-F5344CB8AC3E}">
        <p14:creationId xmlns:p14="http://schemas.microsoft.com/office/powerpoint/2010/main" val="16324217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separate chaining</a:t>
            </a:r>
          </a:p>
        </p:txBody>
      </p:sp>
    </p:spTree>
    <p:extLst>
      <p:ext uri="{BB962C8B-B14F-4D97-AF65-F5344CB8AC3E}">
        <p14:creationId xmlns:p14="http://schemas.microsoft.com/office/powerpoint/2010/main" val="426465656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separate chaining</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b="1"/>
              <a:t>separate chaining</a:t>
            </a:r>
            <a:r>
              <a:rPr lang="en-US"/>
              <a:t> is one way of implementing a hash map</a:t>
            </a:r>
          </a:p>
          <a:p>
            <a:pPr lvl="1"/>
            <a:r>
              <a:rPr lang="en-US">
                <a:solidFill>
                  <a:srgbClr val="000000"/>
                </a:solidFill>
              </a:rPr>
              <a:t>key-value pairs are stored in an array of </a:t>
            </a:r>
            <a:r>
              <a:rPr lang="en-US" b="1">
                <a:solidFill>
                  <a:srgbClr val="000000"/>
                </a:solidFill>
              </a:rPr>
              <a:t>buckets</a:t>
            </a:r>
          </a:p>
          <a:p>
            <a:pPr lvl="2"/>
            <a:r>
              <a:rPr lang="en-US">
                <a:solidFill>
                  <a:srgbClr val="000000"/>
                </a:solidFill>
              </a:rPr>
              <a:t>one good choice of bucket is an array list</a:t>
            </a:r>
          </a:p>
          <a:p>
            <a:pPr lvl="3"/>
            <a:r>
              <a:rPr lang="en-US" err="1">
                <a:solidFill>
                  <a:srgbClr val="00007F"/>
                </a:solidFill>
                <a:latin typeface="+mj-lt"/>
              </a:rPr>
              <a:t>ArrayList</a:t>
            </a:r>
            <a:r>
              <a:rPr lang="en-US">
                <a:solidFill>
                  <a:srgbClr val="000000"/>
                </a:solidFill>
                <a:latin typeface="+mj-lt"/>
              </a:rPr>
              <a:t>&lt;</a:t>
            </a:r>
            <a:r>
              <a:rPr lang="en-US">
                <a:solidFill>
                  <a:srgbClr val="00007F"/>
                </a:solidFill>
                <a:latin typeface="+mj-lt"/>
              </a:rPr>
              <a:t>KeyValuePair</a:t>
            </a:r>
            <a:r>
              <a:rPr lang="en-US">
                <a:solidFill>
                  <a:srgbClr val="000000"/>
                </a:solidFill>
                <a:latin typeface="+mj-lt"/>
              </a:rPr>
              <a:t>&gt; bucket;</a:t>
            </a:r>
            <a:endParaRPr lang="en-US">
              <a:solidFill>
                <a:srgbClr val="000000"/>
              </a:solidFill>
            </a:endParaRPr>
          </a:p>
          <a:p>
            <a:pPr lvl="2"/>
            <a:endParaRPr lang="en-US">
              <a:solidFill>
                <a:srgbClr val="000000"/>
              </a:solidFill>
            </a:endParaRPr>
          </a:p>
          <a:p>
            <a:pPr lvl="2"/>
            <a:r>
              <a:rPr lang="en-US">
                <a:solidFill>
                  <a:srgbClr val="BFBFBF"/>
                </a:solidFill>
              </a:rPr>
              <a:t>in practice, you don't have to use an array list;</a:t>
            </a:r>
            <a:br>
              <a:rPr lang="en-US">
                <a:solidFill>
                  <a:srgbClr val="BFBFBF"/>
                </a:solidFill>
              </a:rPr>
            </a:br>
            <a:r>
              <a:rPr lang="en-US">
                <a:solidFill>
                  <a:srgbClr val="BFBFBF"/>
                </a:solidFill>
              </a:rPr>
              <a:t>you can use linked lists, binary search trees,</a:t>
            </a:r>
            <a:br>
              <a:rPr lang="en-US">
                <a:solidFill>
                  <a:srgbClr val="BFBFBF"/>
                </a:solidFill>
              </a:rPr>
            </a:br>
            <a:r>
              <a:rPr lang="en-US">
                <a:solidFill>
                  <a:srgbClr val="BFBFBF"/>
                </a:solidFill>
              </a:rPr>
              <a:t>or some mixture of the two (this is actually what Java does)</a:t>
            </a:r>
          </a:p>
          <a:p>
            <a:pPr lvl="2"/>
            <a:endParaRPr lang="en-US">
              <a:solidFill>
                <a:srgbClr val="000000"/>
              </a:solidFill>
              <a:latin typeface="+mj-lt"/>
            </a:endParaRPr>
          </a:p>
        </p:txBody>
      </p:sp>
    </p:spTree>
    <p:extLst>
      <p:ext uri="{BB962C8B-B14F-4D97-AF65-F5344CB8AC3E}">
        <p14:creationId xmlns:p14="http://schemas.microsoft.com/office/powerpoint/2010/main" val="344368408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previously, on </a:t>
            </a:r>
            <a:r>
              <a:rPr lang="en-US" sz="2400" i="1">
                <a:solidFill>
                  <a:srgbClr val="F90A8D"/>
                </a:solidFill>
              </a:rPr>
              <a:t>Hans</a:t>
            </a:r>
            <a:r>
              <a:rPr lang="en-US" sz="2400" i="1"/>
              <a:t> the Parrot</a:t>
            </a:r>
          </a:p>
        </p:txBody>
      </p:sp>
      <p:pic>
        <p:nvPicPr>
          <p:cNvPr id="5" name="Picture 4">
            <a:extLst>
              <a:ext uri="{FF2B5EF4-FFF2-40B4-BE49-F238E27FC236}">
                <a16:creationId xmlns:a16="http://schemas.microsoft.com/office/drawing/2014/main" id="{B52AFE58-7034-0491-586A-8BF4DC9E1282}"/>
              </a:ext>
            </a:extLst>
          </p:cNvPr>
          <p:cNvPicPr>
            <a:picLocks noChangeAspect="1"/>
          </p:cNvPicPr>
          <p:nvPr/>
        </p:nvPicPr>
        <p:blipFill>
          <a:blip r:embed="rId2"/>
          <a:stretch>
            <a:fillRect/>
          </a:stretch>
        </p:blipFill>
        <p:spPr>
          <a:xfrm>
            <a:off x="3323844" y="3000375"/>
            <a:ext cx="2496312" cy="1872234"/>
          </a:xfrm>
          <a:prstGeom prst="rect">
            <a:avLst/>
          </a:prstGeom>
        </p:spPr>
      </p:pic>
    </p:spTree>
    <p:extLst>
      <p:ext uri="{BB962C8B-B14F-4D97-AF65-F5344CB8AC3E}">
        <p14:creationId xmlns:p14="http://schemas.microsoft.com/office/powerpoint/2010/main" val="257748550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1188194412"/>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7615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303208981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113019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339045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now, let us imagine again...</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175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63C1B-855F-8FA9-4BCF-2E6328E8E7B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D3B9081-E32A-A62D-668C-F76FD1284C7A}"/>
              </a:ext>
            </a:extLst>
          </p:cNvPr>
          <p:cNvSpPr>
            <a:spLocks noGrp="1"/>
          </p:cNvSpPr>
          <p:nvPr>
            <p:ph type="title"/>
          </p:nvPr>
        </p:nvSpPr>
        <p:spPr/>
        <p:txBody>
          <a:bodyPr/>
          <a:lstStyle/>
          <a:p>
            <a:r>
              <a:rPr lang="en-US"/>
              <a:t>take roll</a:t>
            </a:r>
          </a:p>
        </p:txBody>
      </p:sp>
    </p:spTree>
    <p:extLst>
      <p:ext uri="{BB962C8B-B14F-4D97-AF65-F5344CB8AC3E}">
        <p14:creationId xmlns:p14="http://schemas.microsoft.com/office/powerpoint/2010/main" val="11157932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F8DF5-7B4E-CEFE-9B83-F08AD10125C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0B43FF0-71B1-8AB4-4010-A23AFBB78AED}"/>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3754289521"/>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pPr>
              <a:tabLst>
                <a:tab pos="5364163" algn="l"/>
              </a:tabLst>
            </a:pPr>
            <a:r>
              <a:rPr lang="en-US"/>
              <a:t>in a thrilling twist, it turns out that the Bennington trip was secretly cover for Agent </a:t>
            </a:r>
            <a:r>
              <a:rPr lang="en-US">
                <a:solidFill>
                  <a:srgbClr val="F80B8D"/>
                </a:solidFill>
              </a:rPr>
              <a:t>Hans</a:t>
            </a:r>
            <a:r>
              <a:rPr lang="en-US"/>
              <a:t>'s</a:t>
            </a:r>
            <a:br>
              <a:rPr lang="en-US"/>
            </a:br>
            <a:r>
              <a:rPr lang="en-US"/>
              <a:t>corporate espionage of</a:t>
            </a:r>
            <a:br>
              <a:rPr lang="en-US"/>
            </a:br>
            <a:r>
              <a:rPr lang="en-US"/>
              <a:t>the bird kennel</a:t>
            </a:r>
            <a:br>
              <a:rPr lang="en-US"/>
            </a:br>
            <a:r>
              <a:rPr lang="en-US" sz="2400"/>
              <a:t>(rumor had it they were keeping the birds in </a:t>
            </a:r>
            <a:r>
              <a:rPr lang="en-US" sz="2400" i="1"/>
              <a:t>buckets </a:t>
            </a:r>
            <a:r>
              <a:rPr lang="en-US" sz="2400"/>
              <a:t>🤨)</a:t>
            </a:r>
            <a:br>
              <a:rPr lang="en-US"/>
            </a:br>
            <a:br>
              <a:rPr lang="en-US"/>
            </a:br>
            <a:r>
              <a:rPr lang="en-US" sz="3200"/>
              <a:t>it's time to </a:t>
            </a:r>
            <a:r>
              <a:rPr lang="en-US" sz="3200" b="1"/>
              <a:t>get</a:t>
            </a:r>
            <a:r>
              <a:rPr lang="en-US" sz="3200"/>
              <a:t> </a:t>
            </a:r>
            <a:r>
              <a:rPr lang="en-US" sz="3200">
                <a:solidFill>
                  <a:srgbClr val="F80B8D"/>
                </a:solidFill>
              </a:rPr>
              <a:t>Hans </a:t>
            </a:r>
            <a:r>
              <a:rPr lang="en-US" sz="3200"/>
              <a:t>back to the hideout</a:t>
            </a:r>
            <a:endParaRPr lang="en-US"/>
          </a:p>
        </p:txBody>
      </p:sp>
    </p:spTree>
    <p:extLst>
      <p:ext uri="{BB962C8B-B14F-4D97-AF65-F5344CB8AC3E}">
        <p14:creationId xmlns:p14="http://schemas.microsoft.com/office/powerpoint/2010/main" val="199332024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r>
                <a:rPr lang="en-US" sz="2800">
                  <a:solidFill>
                    <a:srgbClr val="04A6EE"/>
                  </a:solidFill>
                  <a:latin typeface="+mj-lt"/>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r>
                <a:rPr lang="en-US" sz="2800">
                  <a:solidFill>
                    <a:srgbClr val="04A6EE"/>
                  </a:solidFill>
                  <a:latin typeface="+mj-lt"/>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r>
                <a:rPr lang="en-US" sz="2800">
                  <a:solidFill>
                    <a:srgbClr val="04A6EE"/>
                  </a:solidFill>
                  <a:latin typeface="+mj-lt"/>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r>
                <a:rPr lang="en-US" sz="2800">
                  <a:solidFill>
                    <a:srgbClr val="04A6EE"/>
                  </a:solidFill>
                  <a:latin typeface="+mj-lt"/>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r>
                <a:rPr lang="en-US" sz="2800">
                  <a:solidFill>
                    <a:srgbClr val="04A6EE"/>
                  </a:solidFill>
                  <a:latin typeface="+mj-lt"/>
                </a:rPr>
                <a:t>4</a:t>
              </a:r>
            </a:p>
          </p:txBody>
        </p:sp>
      </p:grpSp>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lang="en-US"/>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r>
              <a:rPr lang="en-US" sz="1050">
                <a:solidFill>
                  <a:schemeClr val="accent5">
                    <a:lumMod val="20000"/>
                    <a:lumOff val="80000"/>
                  </a:schemeClr>
                </a:solidFill>
                <a:latin typeface="Comic Sans MS" panose="030F0902030302020204" pitchFamily="66" charset="0"/>
              </a:rPr>
              <a:t> Joe   Kahoot                                                                Cheep  Hans                      Doug   Io  Gary                   Max</a:t>
            </a:r>
          </a:p>
        </p:txBody>
      </p:sp>
    </p:spTree>
    <p:extLst>
      <p:ext uri="{BB962C8B-B14F-4D97-AF65-F5344CB8AC3E}">
        <p14:creationId xmlns:p14="http://schemas.microsoft.com/office/powerpoint/2010/main" val="211363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602.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chemeClr val="accent2"/>
                </a:solidFill>
                <a:latin typeface="+mj-lt"/>
              </a:rPr>
              <a:t>map.get</a:t>
            </a:r>
            <a:r>
              <a:rPr lang="en-US" sz="2400">
                <a:solidFill>
                  <a:schemeClr val="accent2"/>
                </a:solidFill>
                <a:latin typeface="+mj-lt"/>
              </a:rPr>
              <a:t>("Hans"</a:t>
            </a:r>
            <a:r>
              <a:rPr kumimoji="0" lang="en-US" sz="2400" b="0" i="0" u="none" strike="noStrike" kern="1200" cap="none" spc="0" normalizeH="0" baseline="0" noProof="0">
                <a:ln>
                  <a:noFill/>
                </a:ln>
                <a:solidFill>
                  <a:schemeClr val="accent2"/>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chemeClr val="accent2"/>
              </a:solidFill>
              <a:effectLst/>
              <a:uLnTx/>
              <a:uFillTx/>
              <a:latin typeface="+mj-lt"/>
            </a:endParaRPr>
          </a:p>
          <a:p>
            <a:pPr algn="ctr"/>
            <a:endParaRPr lang="en-US" sz="2400">
              <a:solidFill>
                <a:srgbClr val="F80B8D"/>
              </a:solidFill>
              <a:latin typeface="+mj-lt"/>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algn="r"/>
              <a:r>
                <a:rPr lang="en-US" sz="1400">
                  <a:solidFill>
                    <a:schemeClr val="bg1">
                      <a:lumMod val="85000"/>
                    </a:schemeClr>
                  </a:solidFill>
                </a:rPr>
                <a:t>is this </a:t>
              </a:r>
              <a:r>
                <a:rPr lang="en-US" sz="1400">
                  <a:solidFill>
                    <a:schemeClr val="bg1">
                      <a:lumMod val="85000"/>
                    </a:schemeClr>
                  </a:solidFill>
                  <a:latin typeface="Comic Sans MS" panose="030F0902030302020204" pitchFamily="66" charset="0"/>
                </a:rPr>
                <a:t>Hans</a:t>
              </a:r>
              <a:r>
                <a:rPr lang="en-US" sz="1400">
                  <a:solidFill>
                    <a:schemeClr val="bg1">
                      <a:lumMod val="85000"/>
                    </a:schemeClr>
                  </a:solidFill>
                </a:rPr>
                <a:t>?</a:t>
              </a:r>
            </a:p>
            <a:p>
              <a:pPr algn="r"/>
              <a:r>
                <a:rPr lang="en-US" sz="1100">
                  <a:solidFill>
                    <a:schemeClr val="bg1">
                      <a:lumMod val="75000"/>
                    </a:schemeClr>
                  </a:solidFill>
                  <a:latin typeface="+mj-lt"/>
                </a:rPr>
                <a:t>buckets[bucketIndex].get(i).</a:t>
              </a:r>
              <a:r>
                <a:rPr lang="en-US" sz="1100" err="1">
                  <a:solidFill>
                    <a:schemeClr val="bg1">
                      <a:lumMod val="75000"/>
                    </a:schemeClr>
                  </a:solidFill>
                  <a:latin typeface="+mj-lt"/>
                </a:rPr>
                <a:t>key.equals</a:t>
              </a:r>
              <a:r>
                <a:rPr lang="en-US" sz="1100">
                  <a:solidFill>
                    <a:schemeClr val="bg1">
                      <a:lumMod val="75000"/>
                    </a:schemeClr>
                  </a:solidFill>
                  <a:latin typeface="+mj-lt"/>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accent3"/>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1600">
                <a:solidFill>
                  <a:schemeClr val="accent3"/>
                </a:solidFill>
              </a:rPr>
              <a:t>which bucket is </a:t>
            </a:r>
            <a:r>
              <a:rPr lang="en-US" sz="1600">
                <a:solidFill>
                  <a:schemeClr val="accent3"/>
                </a:solidFill>
                <a:latin typeface="Comic Sans MS" panose="030F0902030302020204" pitchFamily="66" charset="0"/>
              </a:rPr>
              <a:t>Hans</a:t>
            </a:r>
            <a:r>
              <a:rPr lang="en-US" sz="1600">
                <a:solidFill>
                  <a:schemeClr val="accent3"/>
                </a:solidFill>
              </a:rPr>
              <a:t> in?</a:t>
            </a:r>
          </a:p>
          <a:p>
            <a:pPr marL="0" marR="0" lvl="0" indent="0" defTabSz="457200" rtl="0" eaLnBrk="1" fontAlgn="auto" latinLnBrk="0" hangingPunct="1">
              <a:lnSpc>
                <a:spcPct val="100000"/>
              </a:lnSpc>
              <a:spcBef>
                <a:spcPts val="0"/>
              </a:spcBef>
              <a:spcAft>
                <a:spcPts val="0"/>
              </a:spcAft>
              <a:buClrTx/>
              <a:buSzTx/>
              <a:buFontTx/>
              <a:buNone/>
              <a:tabLst/>
              <a:defRPr/>
            </a:pPr>
            <a:r>
              <a:rPr lang="en-US" sz="1100" err="1">
                <a:solidFill>
                  <a:schemeClr val="accent3">
                    <a:lumMod val="75000"/>
                  </a:schemeClr>
                </a:solidFill>
                <a:latin typeface="+mj-lt"/>
              </a:rPr>
              <a:t>Math.floorMod</a:t>
            </a:r>
            <a:r>
              <a:rPr lang="en-US" sz="1100">
                <a:solidFill>
                  <a:schemeClr val="accent3">
                    <a:lumMod val="75000"/>
                  </a:schemeClr>
                </a:solidFill>
                <a:latin typeface="+mj-lt"/>
              </a:rPr>
              <a:t>("Hans"</a:t>
            </a:r>
            <a:r>
              <a:rPr lang="en-US" sz="1100">
                <a:solidFill>
                  <a:schemeClr val="accent3">
                    <a:lumMod val="75000"/>
                  </a:schemeClr>
                </a:solidFill>
                <a:latin typeface="+mj-lt"/>
                <a:ea typeface="Segoe UI Emoji" panose="020B0502040204020203" pitchFamily="34" charset="0"/>
              </a:rPr>
              <a:t>.</a:t>
            </a:r>
            <a:r>
              <a:rPr lang="en-US" sz="1100" err="1">
                <a:solidFill>
                  <a:schemeClr val="accent3">
                    <a:lumMod val="75000"/>
                  </a:schemeClr>
                </a:solidFill>
                <a:latin typeface="+mj-lt"/>
                <a:ea typeface="Segoe UI Emoji" panose="020B0502040204020203" pitchFamily="34" charset="0"/>
              </a:rPr>
              <a:t>hashCode</a:t>
            </a:r>
            <a:r>
              <a:rPr lang="en-US" sz="1100">
                <a:solidFill>
                  <a:schemeClr val="accent3">
                    <a:lumMod val="75000"/>
                  </a:schemeClr>
                </a:solidFill>
                <a:latin typeface="+mj-lt"/>
                <a:ea typeface="Segoe UI Emoji" panose="020B0502040204020203" pitchFamily="34" charset="0"/>
              </a:rPr>
              <a:t>(), </a:t>
            </a:r>
            <a:r>
              <a:rPr lang="en-US" sz="1100" err="1">
                <a:solidFill>
                  <a:schemeClr val="accent3">
                    <a:lumMod val="75000"/>
                  </a:schemeClr>
                </a:solidFill>
                <a:latin typeface="+mj-lt"/>
                <a:ea typeface="Segoe UI Emoji" panose="020B0502040204020203" pitchFamily="34" charset="0"/>
              </a:rPr>
              <a:t>buckets.length</a:t>
            </a:r>
            <a:r>
              <a:rPr lang="en-US" sz="1100">
                <a:solidFill>
                  <a:schemeClr val="accent3">
                    <a:lumMod val="75000"/>
                  </a:schemeClr>
                </a:solidFill>
                <a:latin typeface="+mj-lt"/>
                <a:ea typeface="Segoe UI Emoji" panose="020B0502040204020203" pitchFamily="34" charset="0"/>
              </a:rPr>
              <a:t>)</a:t>
            </a:r>
            <a:endParaRPr kumimoji="0" lang="en-US" sz="1100" b="0" i="0" u="none" strike="noStrike" kern="1200" cap="none" spc="0" normalizeH="0" baseline="0" noProof="0">
              <a:ln>
                <a:noFill/>
              </a:ln>
              <a:solidFill>
                <a:schemeClr val="accent3">
                  <a:lumMod val="75000"/>
                </a:schemeClr>
              </a:solidFill>
              <a:effectLst/>
              <a:uLnTx/>
              <a:uFillTx/>
              <a:latin typeface="+mj-lt"/>
            </a:endParaRPr>
          </a:p>
        </p:txBody>
      </p:sp>
    </p:spTree>
    <p:extLst>
      <p:ext uri="{BB962C8B-B14F-4D97-AF65-F5344CB8AC3E}">
        <p14:creationId xmlns:p14="http://schemas.microsoft.com/office/powerpoint/2010/main" val="374186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0FDB-A2F1-256C-FE26-DED8708A36AE}"/>
              </a:ext>
            </a:extLst>
          </p:cNvPr>
          <p:cNvSpPr>
            <a:spLocks noGrp="1"/>
          </p:cNvSpPr>
          <p:nvPr>
            <p:ph type="title"/>
          </p:nvPr>
        </p:nvSpPr>
        <p:spPr/>
        <p:txBody>
          <a:bodyPr/>
          <a:lstStyle/>
          <a:p>
            <a:pPr algn="l"/>
            <a:r>
              <a:rPr lang="en-US" sz="3200">
                <a:solidFill>
                  <a:srgbClr val="007B00"/>
                </a:solidFill>
                <a:latin typeface="+mj-lt"/>
              </a:rPr>
              <a:t>//               Bucket[] buckets</a:t>
            </a:r>
            <a:br>
              <a:rPr lang="en-US" sz="3200">
                <a:solidFill>
                  <a:srgbClr val="007B00"/>
                </a:solidFill>
                <a:latin typeface="+mj-lt"/>
              </a:rPr>
            </a:br>
            <a:r>
              <a:rPr lang="en-US" sz="3200" err="1">
                <a:solidFill>
                  <a:srgbClr val="00007F"/>
                </a:solidFill>
                <a:latin typeface="+mj-lt"/>
              </a:rPr>
              <a:t>ArrayList</a:t>
            </a:r>
            <a:r>
              <a:rPr lang="en-US" sz="3200">
                <a:latin typeface="+mj-lt"/>
              </a:rPr>
              <a:t>&lt;</a:t>
            </a:r>
            <a:r>
              <a:rPr lang="en-US" sz="3200">
                <a:solidFill>
                  <a:srgbClr val="00007F"/>
                </a:solidFill>
                <a:latin typeface="+mj-lt"/>
              </a:rPr>
              <a:t>KeyValuePair</a:t>
            </a:r>
            <a:r>
              <a:rPr lang="en-US" sz="3200">
                <a:latin typeface="+mj-lt"/>
              </a:rPr>
              <a:t>&gt;[] buckets;</a:t>
            </a:r>
            <a:endParaRPr lang="en-US" sz="3200"/>
          </a:p>
        </p:txBody>
      </p:sp>
    </p:spTree>
    <p:extLst>
      <p:ext uri="{BB962C8B-B14F-4D97-AF65-F5344CB8AC3E}">
        <p14:creationId xmlns:p14="http://schemas.microsoft.com/office/powerpoint/2010/main" val="228791391"/>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construct</a:t>
            </a:r>
            <a:r>
              <a:rPr lang="en-US"/>
              <a:t> the hash map</a:t>
            </a:r>
          </a:p>
          <a:p>
            <a:pPr lvl="1"/>
            <a:r>
              <a:rPr lang="en-US">
                <a:solidFill>
                  <a:srgbClr val="000000"/>
                </a:solidFill>
              </a:rPr>
              <a:t>create a new buckets array</a:t>
            </a:r>
          </a:p>
          <a:p>
            <a:pPr lvl="1"/>
            <a:r>
              <a:rPr lang="en-US">
                <a:solidFill>
                  <a:srgbClr val="000000"/>
                </a:solidFill>
              </a:rPr>
              <a:t>iterate through the array and create a new (empty) bucket in each slot </a:t>
            </a:r>
          </a:p>
        </p:txBody>
      </p:sp>
    </p:spTree>
    <p:extLst>
      <p:ext uri="{BB962C8B-B14F-4D97-AF65-F5344CB8AC3E}">
        <p14:creationId xmlns:p14="http://schemas.microsoft.com/office/powerpoint/2010/main" val="2811029676"/>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dirty="0"/>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put</a:t>
            </a:r>
            <a:r>
              <a:rPr lang="en-US"/>
              <a:t> a key-value pair into the hash map</a:t>
            </a:r>
          </a:p>
          <a:p>
            <a:pPr lvl="1"/>
            <a:r>
              <a:rPr lang="en-US">
                <a:solidFill>
                  <a:srgbClr val="007B00"/>
                </a:solidFill>
                <a:latin typeface="+mj-lt"/>
              </a:rPr>
              <a:t>// </a:t>
            </a:r>
            <a:r>
              <a:rPr lang="en-US" b="1">
                <a:solidFill>
                  <a:srgbClr val="007B00"/>
                </a:solidFill>
                <a:latin typeface="+mj-lt"/>
              </a:rPr>
              <a:t>NOTE: </a:t>
            </a:r>
            <a:r>
              <a:rPr lang="en-US" err="1">
                <a:solidFill>
                  <a:srgbClr val="007B00"/>
                </a:solidFill>
                <a:latin typeface="+mj-lt"/>
              </a:rPr>
              <a:t>hashCode</a:t>
            </a:r>
            <a:r>
              <a:rPr lang="en-US">
                <a:solidFill>
                  <a:srgbClr val="007B00"/>
                </a:solidFill>
                <a:latin typeface="+mj-lt"/>
              </a:rPr>
              <a:t>() can be negative</a:t>
            </a:r>
            <a:br>
              <a:rPr lang="en-US" err="1">
                <a:solidFill>
                  <a:srgbClr val="000000"/>
                </a:solidFill>
                <a:latin typeface="+mj-lt"/>
              </a:rPr>
            </a:br>
            <a:r>
              <a:rPr lang="en-US" err="1">
                <a:solidFill>
                  <a:srgbClr val="000000"/>
                </a:solidFill>
                <a:latin typeface="+mj-lt"/>
              </a:rPr>
              <a:t>bucketIndex</a:t>
            </a:r>
            <a:r>
              <a:rPr lang="en-US">
                <a:solidFill>
                  <a:srgbClr val="000000"/>
                </a:solidFill>
                <a:latin typeface="+mj-lt"/>
              </a:rPr>
              <a:t> = </a:t>
            </a:r>
            <a:r>
              <a:rPr lang="en-US" err="1">
                <a:solidFill>
                  <a:srgbClr val="00007F"/>
                </a:solidFill>
                <a:latin typeface="+mj-lt"/>
              </a:rPr>
              <a:t>Math</a:t>
            </a:r>
            <a:r>
              <a:rPr lang="en-US" err="1">
                <a:solidFill>
                  <a:srgbClr val="000000"/>
                </a:solidFill>
                <a:latin typeface="+mj-lt"/>
              </a:rPr>
              <a:t>.floorMod</a:t>
            </a:r>
            <a:r>
              <a:rPr lang="en-US">
                <a:solidFill>
                  <a:srgbClr val="000000"/>
                </a:solidFill>
                <a:latin typeface="+mj-lt"/>
              </a:rPr>
              <a:t>(</a:t>
            </a:r>
            <a:r>
              <a:rPr lang="en-US" err="1">
                <a:solidFill>
                  <a:srgbClr val="000000"/>
                </a:solidFill>
                <a:latin typeface="+mj-lt"/>
              </a:rPr>
              <a:t>key.hashCode()</a:t>
            </a:r>
            <a:r>
              <a:rPr lang="en-US">
                <a:solidFill>
                  <a:srgbClr val="000000"/>
                </a:solidFill>
                <a:latin typeface="+mj-lt"/>
              </a:rPr>
              <a:t>, </a:t>
            </a:r>
            <a:r>
              <a:rPr lang="en-US" err="1">
                <a:solidFill>
                  <a:srgbClr val="000000"/>
                </a:solidFill>
                <a:latin typeface="+mj-lt"/>
              </a:rPr>
              <a:t>buckets.length</a:t>
            </a:r>
            <a:r>
              <a:rPr lang="en-US">
                <a:solidFill>
                  <a:srgbClr val="000000"/>
                </a:solidFill>
                <a:latin typeface="+mj-lt"/>
              </a:rPr>
              <a:t>)</a:t>
            </a:r>
          </a:p>
          <a:p>
            <a:pPr lvl="1"/>
            <a:endParaRPr lang="en-US">
              <a:solidFill>
                <a:srgbClr val="000000"/>
              </a:solidFill>
              <a:latin typeface="+mj-lt"/>
            </a:endParaRPr>
          </a:p>
          <a:p>
            <a:pPr lvl="1"/>
            <a:r>
              <a:rPr lang="en-US">
                <a:solidFill>
                  <a:srgbClr val="007B00"/>
                </a:solidFill>
                <a:latin typeface="+mj-lt"/>
              </a:rPr>
              <a:t>// update value if key in the map</a:t>
            </a:r>
            <a:br>
              <a:rPr lang="en-US">
                <a:solidFill>
                  <a:srgbClr val="000000"/>
                </a:solidFill>
                <a:latin typeface="+mj-lt"/>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00"/>
                </a:solidFill>
              </a:rPr>
              <a:t>update its value </a:t>
            </a:r>
          </a:p>
          <a:p>
            <a:pPr lvl="3"/>
            <a:r>
              <a:rPr lang="en-US">
                <a:solidFill>
                  <a:srgbClr val="0000FF"/>
                </a:solidFill>
                <a:latin typeface="+mj-lt"/>
              </a:rPr>
              <a:t>return</a:t>
            </a:r>
            <a:r>
              <a:rPr lang="en-US">
                <a:latin typeface="+mj-lt"/>
              </a:rPr>
              <a:t>;</a:t>
            </a:r>
          </a:p>
          <a:p>
            <a:pPr lvl="3"/>
            <a:endParaRPr lang="en-US">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00"/>
                </a:solidFill>
              </a:rPr>
              <a:t>add the key-value pair to the bucket</a:t>
            </a:r>
          </a:p>
        </p:txBody>
      </p:sp>
    </p:spTree>
    <p:extLst>
      <p:ext uri="{BB962C8B-B14F-4D97-AF65-F5344CB8AC3E}">
        <p14:creationId xmlns:p14="http://schemas.microsoft.com/office/powerpoint/2010/main" val="2776618442"/>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get</a:t>
            </a:r>
            <a:r>
              <a:rPr lang="en-US"/>
              <a:t> a key's value from the hash map</a:t>
            </a:r>
          </a:p>
          <a:p>
            <a:pPr lvl="1">
              <a:buClr>
                <a:srgbClr val="FFFFFF">
                  <a:lumMod val="65000"/>
                </a:srgbClr>
              </a:buClr>
            </a:pPr>
            <a:r>
              <a:rPr lang="en-US">
                <a:solidFill>
                  <a:srgbClr val="007B00"/>
                </a:solidFill>
                <a:latin typeface="Consolas"/>
              </a:rPr>
              <a:t>// </a:t>
            </a:r>
            <a:r>
              <a:rPr lang="en-US" b="1">
                <a:solidFill>
                  <a:srgbClr val="007B00"/>
                </a:solidFill>
                <a:latin typeface="Consolas"/>
              </a:rPr>
              <a:t>NOTE: </a:t>
            </a:r>
            <a:r>
              <a:rPr lang="en-US" err="1">
                <a:solidFill>
                  <a:srgbClr val="007B00"/>
                </a:solidFill>
                <a:latin typeface="Consolas"/>
              </a:rPr>
              <a:t>hashCode</a:t>
            </a:r>
            <a:r>
              <a:rPr lang="en-US">
                <a:solidFill>
                  <a:srgbClr val="007B00"/>
                </a:solidFill>
                <a:latin typeface="Consolas"/>
              </a:rPr>
              <a:t>() can be negative</a:t>
            </a:r>
            <a:br>
              <a:rPr lang="en-US" err="1">
                <a:solidFill>
                  <a:srgbClr val="000000"/>
                </a:solidFill>
                <a:latin typeface="Consolas"/>
              </a:rPr>
            </a:br>
            <a:r>
              <a:rPr lang="en-US" err="1">
                <a:solidFill>
                  <a:srgbClr val="000000"/>
                </a:solidFill>
                <a:latin typeface="Consolas"/>
              </a:rPr>
              <a:t>bucketIndex</a:t>
            </a:r>
            <a:r>
              <a:rPr lang="en-US">
                <a:solidFill>
                  <a:srgbClr val="000000"/>
                </a:solidFill>
                <a:latin typeface="Consolas"/>
              </a:rPr>
              <a:t> = </a:t>
            </a:r>
            <a:r>
              <a:rPr lang="en-US" err="1">
                <a:solidFill>
                  <a:srgbClr val="00007F"/>
                </a:solidFill>
                <a:latin typeface="Consolas"/>
              </a:rPr>
              <a:t>Math</a:t>
            </a:r>
            <a:r>
              <a:rPr lang="en-US" err="1">
                <a:solidFill>
                  <a:srgbClr val="000000"/>
                </a:solidFill>
                <a:latin typeface="Consolas"/>
              </a:rPr>
              <a:t>.floorMod</a:t>
            </a:r>
            <a:r>
              <a:rPr lang="en-US">
                <a:solidFill>
                  <a:srgbClr val="000000"/>
                </a:solidFill>
                <a:latin typeface="Consolas"/>
              </a:rPr>
              <a:t>(</a:t>
            </a:r>
            <a:r>
              <a:rPr lang="en-US" err="1">
                <a:solidFill>
                  <a:srgbClr val="000000"/>
                </a:solidFill>
                <a:latin typeface="Consolas"/>
              </a:rPr>
              <a:t>key.hashCode()</a:t>
            </a:r>
            <a:r>
              <a:rPr lang="en-US">
                <a:solidFill>
                  <a:srgbClr val="000000"/>
                </a:solidFill>
                <a:latin typeface="Consolas"/>
              </a:rPr>
              <a:t>, </a:t>
            </a:r>
            <a:r>
              <a:rPr lang="en-US" err="1">
                <a:solidFill>
                  <a:srgbClr val="000000"/>
                </a:solidFill>
                <a:latin typeface="Consolas"/>
              </a:rPr>
              <a:t>buckets.length</a:t>
            </a:r>
            <a:r>
              <a:rPr lang="en-US">
                <a:solidFill>
                  <a:srgbClr val="000000"/>
                </a:solidFill>
                <a:latin typeface="Consolas"/>
              </a:rPr>
              <a:t>)</a:t>
            </a:r>
          </a:p>
          <a:p>
            <a:pPr lvl="1"/>
            <a:endParaRPr lang="en-US">
              <a:solidFill>
                <a:srgbClr val="000000"/>
              </a:solidFill>
            </a:endParaRPr>
          </a:p>
          <a:p>
            <a:pPr lvl="1"/>
            <a:r>
              <a:rPr lang="en-US">
                <a:solidFill>
                  <a:srgbClr val="007B00"/>
                </a:solidFill>
                <a:latin typeface="Consolas"/>
              </a:rPr>
              <a:t>// return value if key in the map</a:t>
            </a:r>
            <a:br>
              <a:rPr lang="en-US">
                <a:solidFill>
                  <a:srgbClr val="000000"/>
                </a:solidFill>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FF"/>
                </a:solidFill>
                <a:latin typeface="+mj-lt"/>
              </a:rPr>
              <a:t>return</a:t>
            </a:r>
            <a:r>
              <a:rPr lang="en-US">
                <a:solidFill>
                  <a:srgbClr val="000000"/>
                </a:solidFill>
              </a:rPr>
              <a:t> its value</a:t>
            </a:r>
          </a:p>
          <a:p>
            <a:pPr lvl="1"/>
            <a:endParaRPr lang="en-US" b="1">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FF"/>
                </a:solidFill>
                <a:latin typeface="+mj-lt"/>
              </a:rPr>
              <a:t>return null</a:t>
            </a:r>
            <a:r>
              <a:rPr lang="en-US">
                <a:solidFill>
                  <a:srgbClr val="000000"/>
                </a:solidFill>
                <a:latin typeface="+mj-lt"/>
              </a:rPr>
              <a:t>;</a:t>
            </a:r>
          </a:p>
        </p:txBody>
      </p:sp>
    </p:spTree>
    <p:extLst>
      <p:ext uri="{BB962C8B-B14F-4D97-AF65-F5344CB8AC3E}">
        <p14:creationId xmlns:p14="http://schemas.microsoft.com/office/powerpoint/2010/main" val="166375633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78763"/>
            <a:ext cx="8396548" cy="4985980"/>
          </a:xfrm>
          <a:prstGeom prst="rect">
            <a:avLst/>
          </a:prstGeom>
          <a:noFill/>
        </p:spPr>
        <p:txBody>
          <a:bodyPr wrap="square" rtlCol="0" anchor="ctr">
            <a:spAutoFit/>
          </a:bodyPr>
          <a:lstStyle/>
          <a:p>
            <a:r>
              <a:rPr lang="en-US" sz="3200" b="1">
                <a:solidFill>
                  <a:schemeClr val="accent3"/>
                </a:solidFill>
              </a:rPr>
              <a:t>ANNOUNCEMENTS</a:t>
            </a:r>
          </a:p>
          <a:p>
            <a:endParaRPr lang="en-US" sz="2400">
              <a:solidFill>
                <a:schemeClr val="accent3"/>
              </a:solidFill>
            </a:endParaRPr>
          </a:p>
          <a:p>
            <a:r>
              <a:rPr lang="en-US" sz="2400">
                <a:solidFill>
                  <a:schemeClr val="accent3"/>
                </a:solidFill>
              </a:rPr>
              <a:t>today is an important </a:t>
            </a:r>
            <a:r>
              <a:rPr lang="en-US" sz="2400" b="1">
                <a:solidFill>
                  <a:schemeClr val="accent3"/>
                </a:solidFill>
              </a:rPr>
              <a:t>Colloquium</a:t>
            </a:r>
            <a:r>
              <a:rPr lang="en-US" sz="2400">
                <a:solidFill>
                  <a:schemeClr val="accent3"/>
                </a:solidFill>
              </a:rPr>
              <a:t>! 2:35 in Wege (TCL 123)</a:t>
            </a:r>
          </a:p>
          <a:p>
            <a:r>
              <a:rPr kumimoji="0" lang="en-US" sz="1400" b="0" i="0" u="none" strike="noStrike" kern="1200" cap="none" spc="0" normalizeH="0" baseline="0" noProof="0">
                <a:ln>
                  <a:noFill/>
                </a:ln>
                <a:solidFill>
                  <a:srgbClr val="FFFF32"/>
                </a:solidFill>
                <a:effectLst/>
                <a:uLnTx/>
                <a:uFillTx/>
                <a:latin typeface="Arial"/>
                <a:ea typeface="+mn-ea"/>
                <a:cs typeface="+mn-cs"/>
              </a:rPr>
              <a:t>                                                also juggling club after colloquium </a:t>
            </a:r>
            <a:r>
              <a:rPr lang="en-US" sz="1400">
                <a:solidFill>
                  <a:srgbClr val="FFFF32"/>
                </a:solidFill>
                <a:latin typeface="Arial"/>
                <a:sym typeface="Wingdings" pitchFamily="2" charset="2"/>
              </a:rPr>
              <a:t>:)</a:t>
            </a:r>
          </a:p>
          <a:p>
            <a:endParaRPr lang="en-US" sz="2400">
              <a:solidFill>
                <a:schemeClr val="accent3"/>
              </a:solidFill>
            </a:endParaRPr>
          </a:p>
          <a:p>
            <a:r>
              <a:rPr kumimoji="0" lang="en-US" sz="40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a:t>
            </a:r>
            <a:r>
              <a:rPr kumimoji="0" lang="en-US" sz="18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 </a:t>
            </a:r>
            <a:r>
              <a:rPr lang="en-US" sz="2400">
                <a:solidFill>
                  <a:schemeClr val="accent3"/>
                </a:solidFill>
              </a:rPr>
              <a:t>today is </a:t>
            </a:r>
            <a:r>
              <a:rPr lang="en-US" sz="2400" b="1">
                <a:solidFill>
                  <a:schemeClr val="accent3"/>
                </a:solidFill>
              </a:rPr>
              <a:t>Kahoot Friday</a:t>
            </a:r>
            <a:r>
              <a:rPr lang="en-US" sz="2400">
                <a:solidFill>
                  <a:schemeClr val="accent3"/>
                </a:solidFill>
              </a:rPr>
              <a:t>! </a:t>
            </a:r>
            <a:r>
              <a:rPr lang="en-US" sz="1400">
                <a:solidFill>
                  <a:schemeClr val="accent3"/>
                </a:solidFill>
              </a:rPr>
              <a:t>today is also No Blazer Friday </a:t>
            </a:r>
            <a:r>
              <a:rPr lang="en-US" sz="1400">
                <a:solidFill>
                  <a:schemeClr val="accent3"/>
                </a:solidFill>
                <a:sym typeface="Wingdings" pitchFamily="2" charset="2"/>
              </a:rPr>
              <a:t>:(</a:t>
            </a:r>
            <a:endParaRPr lang="en-US" sz="2400">
              <a:solidFill>
                <a:schemeClr val="accent3"/>
              </a:solidFill>
            </a:endParaRP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rPr>
              <a:t>last</a:t>
            </a:r>
            <a:r>
              <a:rPr lang="en-US" sz="2400" b="1">
                <a:solidFill>
                  <a:schemeClr val="accent2"/>
                </a:solidFill>
              </a:rPr>
              <a:t> </a:t>
            </a:r>
            <a:r>
              <a:rPr lang="en-US" sz="2400">
                <a:solidFill>
                  <a:schemeClr val="accent2"/>
                </a:solidFill>
              </a:rPr>
              <a:t>class, i said that hash maps have O(1) </a:t>
            </a:r>
            <a:r>
              <a:rPr lang="en-US" sz="2400" b="1">
                <a:solidFill>
                  <a:schemeClr val="accent2"/>
                </a:solidFill>
              </a:rPr>
              <a:t>put </a:t>
            </a:r>
            <a:r>
              <a:rPr lang="en-US" sz="2400">
                <a:solidFill>
                  <a:schemeClr val="accent2"/>
                </a:solidFill>
              </a:rPr>
              <a:t>and O(1) </a:t>
            </a:r>
            <a:r>
              <a:rPr lang="en-US" sz="2400" b="1">
                <a:solidFill>
                  <a:schemeClr val="accent2"/>
                </a:solidFill>
              </a:rPr>
              <a:t>get</a:t>
            </a:r>
          </a:p>
          <a:p>
            <a:r>
              <a:rPr lang="en-US" sz="2400">
                <a:solidFill>
                  <a:schemeClr val="accent2"/>
                </a:solidFill>
              </a:rPr>
              <a:t> why is this sus?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400">
                <a:solidFill>
                  <a:schemeClr val="accent2"/>
                </a:solidFill>
              </a:rPr>
              <a:t> list as many reasons as you can</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more</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242373793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42970003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3195E-25BF-B478-23CF-FC0E85F1D3B8}"/>
              </a:ext>
            </a:extLst>
          </p:cNvPr>
          <p:cNvSpPr>
            <a:spLocks noGrp="1"/>
          </p:cNvSpPr>
          <p:nvPr>
            <p:ph type="title"/>
          </p:nvPr>
        </p:nvSpPr>
        <p:spPr/>
        <p:txBody>
          <a:bodyPr/>
          <a:lstStyle/>
          <a:p>
            <a:r>
              <a:rPr lang="en-US"/>
              <a:t>what happens when we call get(key)?</a:t>
            </a:r>
          </a:p>
        </p:txBody>
      </p:sp>
    </p:spTree>
    <p:extLst>
      <p:ext uri="{BB962C8B-B14F-4D97-AF65-F5344CB8AC3E}">
        <p14:creationId xmlns:p14="http://schemas.microsoft.com/office/powerpoint/2010/main" val="22641328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3900D-0E85-EB2F-29FD-15188684F3D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9942F25-EDDE-474C-AD0D-244D7A49E6C0}"/>
              </a:ext>
            </a:extLst>
          </p:cNvPr>
          <p:cNvSpPr>
            <a:spLocks noGrp="1"/>
          </p:cNvSpPr>
          <p:nvPr>
            <p:ph type="title"/>
          </p:nvPr>
        </p:nvSpPr>
        <p:spPr>
          <a:xfrm>
            <a:off x="457200" y="2143125"/>
            <a:ext cx="8229600" cy="857250"/>
          </a:xfrm>
        </p:spPr>
        <p:txBody>
          <a:bodyPr/>
          <a:lstStyle/>
          <a:p>
            <a:r>
              <a:rPr lang="en-US"/>
              <a:t>exceptions to the rule that "scope is the same as curly braces"</a:t>
            </a:r>
          </a:p>
        </p:txBody>
      </p:sp>
    </p:spTree>
    <p:extLst>
      <p:ext uri="{BB962C8B-B14F-4D97-AF65-F5344CB8AC3E}">
        <p14:creationId xmlns:p14="http://schemas.microsoft.com/office/powerpoint/2010/main" val="244400013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FD971F"/>
                </a:solidFill>
                <a:effectLst/>
                <a:uLnTx/>
                <a:uFillTx/>
                <a:latin typeface="Consolas"/>
                <a:ea typeface="+mn-ea"/>
                <a:cs typeface="+mn-cs"/>
              </a:rPr>
              <a:t>map.get</a:t>
            </a:r>
            <a:r>
              <a:rPr kumimoji="0" lang="en-US" sz="2400" b="0" i="0" u="none" strike="noStrike" kern="1200" cap="none" spc="0" normalizeH="0" baseline="0" noProof="0">
                <a:ln>
                  <a:noFill/>
                </a:ln>
                <a:solidFill>
                  <a:srgbClr val="FD971F"/>
                </a:solidFill>
                <a:effectLst/>
                <a:uLnTx/>
                <a:uFillTx/>
                <a:latin typeface="Consolas"/>
                <a:ea typeface="+mn-ea"/>
                <a:cs typeface="+mn-cs"/>
              </a:rPr>
              <a:t>("Hans"</a:t>
            </a:r>
            <a:r>
              <a:rPr kumimoji="0" lang="en-US" sz="2400" b="0" i="0" u="none" strike="noStrike" kern="1200" cap="none" spc="0" normalizeH="0" baseline="0" noProof="0">
                <a:ln>
                  <a:noFill/>
                </a:ln>
                <a:solidFill>
                  <a:srgbClr val="FD971F"/>
                </a:solidFill>
                <a:effectLst/>
                <a:uLnTx/>
                <a:uFillTx/>
                <a:latin typeface="Consolas"/>
                <a:ea typeface="Segoe UI Emoji" panose="020B0502040204020203" pitchFamily="34" charset="0"/>
                <a:cs typeface="+mn-cs"/>
              </a:rPr>
              <a:t>)</a:t>
            </a:r>
            <a:endParaRPr kumimoji="0" lang="en-US" sz="2400" b="0" i="0" u="none" strike="noStrike" kern="1200" cap="none" spc="0" normalizeH="0" baseline="0" noProof="0">
              <a:ln>
                <a:noFill/>
              </a:ln>
              <a:solidFill>
                <a:srgbClr val="FD971F"/>
              </a:solidFill>
              <a:effectLst/>
              <a:uLnTx/>
              <a:uFillTx/>
              <a:latin typeface="Consolas"/>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0B8D"/>
              </a:solidFill>
              <a:effectLst/>
              <a:uLnTx/>
              <a:uFillTx/>
              <a:latin typeface="Consolas"/>
              <a:ea typeface="+mn-ea"/>
              <a:cs typeface="+mn-cs"/>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is this </a:t>
              </a:r>
              <a:r>
                <a:rPr kumimoji="0" lang="en-US" sz="1400" b="0" i="0" u="none" strike="noStrike" kern="1200" cap="none" spc="0" normalizeH="0" baseline="0" noProof="0">
                  <a:ln>
                    <a:noFill/>
                  </a:ln>
                  <a:solidFill>
                    <a:srgbClr val="FFFFFF">
                      <a:lumMod val="85000"/>
                    </a:srgbClr>
                  </a:solidFill>
                  <a:effectLst/>
                  <a:uLnTx/>
                  <a:uFillTx/>
                  <a:latin typeface="Comic Sans MS" panose="030F0902030302020204" pitchFamily="66" charset="0"/>
                  <a:ea typeface="+mn-ea"/>
                  <a:cs typeface="+mn-cs"/>
                </a:rPr>
                <a:t>Hans</a:t>
              </a: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buckets[bucketIndex].get(i).</a:t>
              </a:r>
              <a:r>
                <a:rPr kumimoji="0" lang="en-US" sz="1100" b="0" i="0" u="none" strike="noStrike" kern="1200" cap="none" spc="0" normalizeH="0" baseline="0" noProof="0" err="1">
                  <a:ln>
                    <a:noFill/>
                  </a:ln>
                  <a:solidFill>
                    <a:srgbClr val="FFFFFF">
                      <a:lumMod val="75000"/>
                    </a:srgbClr>
                  </a:solidFill>
                  <a:effectLst/>
                  <a:uLnTx/>
                  <a:uFillTx/>
                  <a:latin typeface="Consolas"/>
                  <a:ea typeface="+mn-ea"/>
                  <a:cs typeface="+mn-cs"/>
                </a:rPr>
                <a:t>key.equals</a:t>
              </a: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32"/>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32"/>
                </a:solidFill>
                <a:effectLst/>
                <a:uLnTx/>
                <a:uFillTx/>
                <a:latin typeface="Arial"/>
                <a:ea typeface="+mn-ea"/>
                <a:cs typeface="+mn-cs"/>
              </a:rPr>
              <a:t>which bucket is </a:t>
            </a:r>
            <a:r>
              <a:rPr kumimoji="0" lang="en-US" sz="1600" b="0" i="0" u="none" strike="noStrike" kern="1200" cap="none" spc="0" normalizeH="0" baseline="0" noProof="0">
                <a:ln>
                  <a:noFill/>
                </a:ln>
                <a:solidFill>
                  <a:srgbClr val="FFFF32"/>
                </a:solidFill>
                <a:effectLst/>
                <a:uLnTx/>
                <a:uFillTx/>
                <a:latin typeface="Comic Sans MS" panose="030F0902030302020204" pitchFamily="66" charset="0"/>
                <a:ea typeface="+mn-ea"/>
                <a:cs typeface="+mn-cs"/>
              </a:rPr>
              <a:t>Hans</a:t>
            </a:r>
            <a:r>
              <a:rPr kumimoji="0" lang="en-US" sz="1600" b="0" i="0" u="none" strike="noStrike" kern="1200" cap="none" spc="0" normalizeH="0" baseline="0" noProof="0">
                <a:ln>
                  <a:noFill/>
                </a:ln>
                <a:solidFill>
                  <a:srgbClr val="FFFF32"/>
                </a:solidFill>
                <a:effectLst/>
                <a:uLnTx/>
                <a:uFillTx/>
                <a:latin typeface="Arial"/>
                <a:ea typeface="+mn-ea"/>
                <a:cs typeface="+mn-cs"/>
              </a:rPr>
              <a:t> 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FFFF32">
                    <a:lumMod val="75000"/>
                  </a:srgbClr>
                </a:solidFill>
                <a:effectLst/>
                <a:uLnTx/>
                <a:uFillTx/>
                <a:latin typeface="Consolas"/>
                <a:ea typeface="+mn-ea"/>
                <a:cs typeface="+mn-cs"/>
              </a:rPr>
              <a:t>Math.floorMod</a:t>
            </a:r>
            <a:r>
              <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rPr>
              <a:t>("Hans"</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hashCode</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 </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buckets.length</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endPar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endParaRPr>
          </a:p>
        </p:txBody>
      </p:sp>
    </p:spTree>
    <p:extLst>
      <p:ext uri="{BB962C8B-B14F-4D97-AF65-F5344CB8AC3E}">
        <p14:creationId xmlns:p14="http://schemas.microsoft.com/office/powerpoint/2010/main" val="251091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step 1: hashing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(in our specific case, where key is a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mj-cs"/>
              </a:rPr>
              <a:t>String</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and we use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key.hashCode()</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pic>
        <p:nvPicPr>
          <p:cNvPr id="6" name="Content Placeholder 5">
            <a:extLst>
              <a:ext uri="{FF2B5EF4-FFF2-40B4-BE49-F238E27FC236}">
                <a16:creationId xmlns:a16="http://schemas.microsoft.com/office/drawing/2014/main" id="{10A18EF0-E484-286F-266D-3521C7DC57F3}"/>
              </a:ext>
            </a:extLst>
          </p:cNvPr>
          <p:cNvPicPr>
            <a:picLocks noGrp="1" noChangeAspect="1"/>
          </p:cNvPicPr>
          <p:nvPr>
            <p:ph sz="quarter" idx="10"/>
          </p:nvPr>
        </p:nvPicPr>
        <p:blipFill rotWithShape="1">
          <a:blip r:embed="rId2"/>
          <a:srcRect t="2790"/>
          <a:stretch/>
        </p:blipFill>
        <p:spPr>
          <a:xfrm>
            <a:off x="762000" y="1139354"/>
            <a:ext cx="7620000" cy="3728392"/>
          </a:xfrm>
          <a:prstGeom prst="rect">
            <a:avLst/>
          </a:prstGeom>
        </p:spPr>
      </p:pic>
    </p:spTree>
    <p:extLst>
      <p:ext uri="{BB962C8B-B14F-4D97-AF65-F5344CB8AC3E}">
        <p14:creationId xmlns:p14="http://schemas.microsoft.com/office/powerpoint/2010/main" val="94035747"/>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hashing the key</a:t>
            </a:r>
            <a:br>
              <a:rPr lang="en-US"/>
            </a:br>
            <a:r>
              <a:rPr lang="en-US" sz="1800"/>
              <a:t>(our specific case, where </a:t>
            </a:r>
            <a:r>
              <a:rPr lang="en-US" sz="1800">
                <a:latin typeface="+mj-lt"/>
              </a:rPr>
              <a:t>key</a:t>
            </a:r>
            <a:r>
              <a:rPr lang="en-US" sz="1800"/>
              <a:t> is a </a:t>
            </a:r>
            <a:r>
              <a:rPr lang="en-US" sz="1800">
                <a:solidFill>
                  <a:srgbClr val="00007F"/>
                </a:solidFill>
                <a:latin typeface="+mj-lt"/>
              </a:rPr>
              <a:t>String</a:t>
            </a:r>
            <a:r>
              <a:rPr lang="en-US" sz="1800"/>
              <a:t> and we use </a:t>
            </a:r>
            <a:r>
              <a:rPr lang="en-US" sz="1800">
                <a:latin typeface="+mj-lt"/>
              </a:rPr>
              <a:t>key.hashCode()</a:t>
            </a:r>
            <a:r>
              <a:rPr lang="en-US" sz="1800"/>
              <a:t>) </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hash the key (not including the Math.floorMod)</a:t>
            </a:r>
            <a:br>
              <a:rPr lang="en-US">
                <a:latin typeface="+mj-lt"/>
              </a:rPr>
            </a:br>
            <a:r>
              <a:rPr lang="en-US">
                <a:latin typeface="+mj-lt"/>
              </a:rPr>
              <a:t>hash = </a:t>
            </a:r>
            <a:r>
              <a:rPr lang="en-US">
                <a:solidFill>
                  <a:srgbClr val="09B5B6"/>
                </a:solidFill>
                <a:latin typeface="+mj-lt"/>
              </a:rPr>
              <a:t>0</a:t>
            </a:r>
            <a:br>
              <a:rPr lang="en-US">
                <a:latin typeface="+mj-lt"/>
              </a:rPr>
            </a:br>
            <a:r>
              <a:rPr lang="en-US">
                <a:solidFill>
                  <a:srgbClr val="0000FF"/>
                </a:solidFill>
                <a:latin typeface="+mj-lt"/>
              </a:rPr>
              <a:t>foreach</a:t>
            </a:r>
            <a:r>
              <a:rPr lang="en-US">
                <a:latin typeface="+mj-lt"/>
              </a:rPr>
              <a:t> character </a:t>
            </a:r>
            <a:r>
              <a:rPr lang="en-US">
                <a:solidFill>
                  <a:srgbClr val="0000FF"/>
                </a:solidFill>
                <a:latin typeface="+mj-lt"/>
              </a:rPr>
              <a:t>in</a:t>
            </a:r>
            <a:r>
              <a:rPr lang="en-US">
                <a:latin typeface="+mj-lt"/>
              </a:rPr>
              <a:t> string</a:t>
            </a:r>
            <a:br>
              <a:rPr lang="en-US">
                <a:latin typeface="+mj-lt"/>
              </a:rPr>
            </a:br>
            <a:r>
              <a:rPr lang="en-US">
                <a:latin typeface="+mj-lt"/>
              </a:rPr>
              <a:t>    hash *= </a:t>
            </a:r>
            <a:r>
              <a:rPr lang="en-US">
                <a:solidFill>
                  <a:srgbClr val="09B5B6"/>
                </a:solidFill>
                <a:latin typeface="+mj-lt"/>
              </a:rPr>
              <a:t>31</a:t>
            </a:r>
            <a:br>
              <a:rPr lang="en-US">
                <a:latin typeface="+mj-lt"/>
              </a:rPr>
            </a:br>
            <a:r>
              <a:rPr lang="en-US">
                <a:latin typeface="+mj-lt"/>
              </a:rPr>
              <a:t>    hash += character</a:t>
            </a:r>
            <a:br>
              <a:rPr lang="en-US">
                <a:latin typeface="+mj-lt"/>
              </a:rPr>
            </a:br>
            <a:r>
              <a:rPr lang="en-US">
                <a:solidFill>
                  <a:srgbClr val="0000FF"/>
                </a:solidFill>
                <a:latin typeface="+mj-lt"/>
              </a:rPr>
              <a:t>return</a:t>
            </a:r>
            <a:r>
              <a:rPr lang="en-US">
                <a:latin typeface="+mj-lt"/>
              </a:rPr>
              <a:t> hash</a:t>
            </a:r>
          </a:p>
          <a:p>
            <a:pPr lvl="3"/>
            <a:endParaRPr lang="en-US">
              <a:latin typeface="+mj-lt"/>
            </a:endParaRPr>
          </a:p>
          <a:p>
            <a:pPr lvl="2"/>
            <a:r>
              <a:rPr lang="en-US" b="1">
                <a:solidFill>
                  <a:srgbClr val="000000"/>
                </a:solidFill>
              </a:rPr>
              <a:t>🤨 </a:t>
            </a:r>
            <a:r>
              <a:rPr lang="en-US" b="1"/>
              <a:t>this is O(numberOfCharactersInString)</a:t>
            </a:r>
          </a:p>
          <a:p>
            <a:pPr lvl="3"/>
            <a:r>
              <a:rPr lang="en-US"/>
              <a:t>but, if we assume all strings are less than, say, 64 characters...</a:t>
            </a:r>
            <a:br>
              <a:rPr lang="en-US"/>
            </a:br>
            <a:r>
              <a:rPr lang="en-US"/>
              <a:t>(assume a constant time hash function)</a:t>
            </a:r>
          </a:p>
          <a:p>
            <a:pPr lvl="4"/>
            <a:r>
              <a:rPr lang="en-US"/>
              <a:t>O(1) 😀</a:t>
            </a:r>
          </a:p>
        </p:txBody>
      </p:sp>
    </p:spTree>
    <p:extLst>
      <p:ext uri="{BB962C8B-B14F-4D97-AF65-F5344CB8AC3E}">
        <p14:creationId xmlns:p14="http://schemas.microsoft.com/office/powerpoint/2010/main" val="1876101502"/>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getting (a reference to) the correct bucket</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get the bucket</a:t>
            </a:r>
            <a:br>
              <a:rPr lang="en-US">
                <a:latin typeface="+mj-lt"/>
              </a:rPr>
            </a:br>
            <a:r>
              <a:rPr lang="en-US">
                <a:latin typeface="+mj-lt"/>
              </a:rPr>
              <a:t>int bucketIndex = Math.floorMod(hash, buckets.length);</a:t>
            </a:r>
            <a:br>
              <a:rPr lang="en-US">
                <a:latin typeface="+mj-lt"/>
              </a:rPr>
            </a:b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lang="en-US">
                <a:solidFill>
                  <a:srgbClr val="000000"/>
                </a:solidFill>
                <a:latin typeface="Arial"/>
                <a:cs typeface="+mj-cs"/>
              </a:rPr>
              <a:t> bucket</a:t>
            </a:r>
            <a:r>
              <a:rPr lang="en-US">
                <a:latin typeface="+mj-lt"/>
              </a:rPr>
              <a:t> = buckets[bucketIndex];</a:t>
            </a:r>
          </a:p>
          <a:p>
            <a:pPr lvl="3"/>
            <a:endParaRPr lang="en-US">
              <a:latin typeface="+mj-lt"/>
            </a:endParaRPr>
          </a:p>
          <a:p>
            <a:pPr lvl="2"/>
            <a:r>
              <a:rPr lang="en-US"/>
              <a:t>O(1) 😀</a:t>
            </a:r>
          </a:p>
        </p:txBody>
      </p:sp>
    </p:spTree>
    <p:extLst>
      <p:ext uri="{BB962C8B-B14F-4D97-AF65-F5344CB8AC3E}">
        <p14:creationId xmlns:p14="http://schemas.microsoft.com/office/powerpoint/2010/main" val="246238335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searching the bucket for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normAutofit lnSpcReduction="10000"/>
          </a:bodyPr>
          <a:lstStyle/>
          <a:p>
            <a:endParaRPr lang="en-US"/>
          </a:p>
          <a:p>
            <a:r>
              <a:rPr lang="en-US">
                <a:solidFill>
                  <a:srgbClr val="007B00"/>
                </a:solidFill>
                <a:latin typeface="+mj-lt"/>
              </a:rPr>
              <a:t>// find a key-value pair in the bucket with matching key</a:t>
            </a:r>
            <a:br>
              <a:rPr lang="en-US">
                <a:solidFill>
                  <a:srgbClr val="007B00"/>
                </a:solidFill>
                <a:latin typeface="+mj-lt"/>
              </a:rPr>
            </a:br>
            <a:r>
              <a:rPr lang="en-US">
                <a:solidFill>
                  <a:srgbClr val="007B00"/>
                </a:solidFill>
                <a:latin typeface="+mj-lt"/>
              </a:rPr>
              <a:t>// (or conclude no such pair exists)</a:t>
            </a:r>
          </a:p>
          <a:p>
            <a:pPr marL="0" indent="0">
              <a:buNone/>
            </a:pPr>
            <a:r>
              <a:rPr lang="en-US">
                <a:solidFill>
                  <a:srgbClr val="0000FF"/>
                </a:solidFill>
                <a:latin typeface="+mj-lt"/>
              </a:rPr>
              <a:t>  foreach</a:t>
            </a:r>
            <a:r>
              <a:rPr lang="en-US">
                <a:latin typeface="+mj-lt"/>
              </a:rPr>
              <a:t> pair </a:t>
            </a:r>
            <a:r>
              <a:rPr lang="en-US">
                <a:solidFill>
                  <a:srgbClr val="0000FF"/>
                </a:solidFill>
                <a:latin typeface="+mj-lt"/>
              </a:rPr>
              <a:t>in</a:t>
            </a:r>
            <a:r>
              <a:rPr lang="en-US">
                <a:latin typeface="+mj-lt"/>
              </a:rPr>
              <a:t> bucket</a:t>
            </a:r>
            <a:br>
              <a:rPr lang="en-US">
                <a:latin typeface="+mj-lt"/>
              </a:rPr>
            </a:br>
            <a:r>
              <a:rPr lang="en-US">
                <a:latin typeface="+mj-lt"/>
              </a:rPr>
              <a:t>      </a:t>
            </a:r>
            <a:r>
              <a:rPr lang="en-US">
                <a:solidFill>
                  <a:srgbClr val="0000FF"/>
                </a:solidFill>
                <a:latin typeface="+mj-lt"/>
              </a:rPr>
              <a:t>if</a:t>
            </a:r>
            <a:r>
              <a:rPr lang="en-US">
                <a:latin typeface="+mj-lt"/>
              </a:rPr>
              <a:t> (key </a:t>
            </a:r>
            <a:r>
              <a:rPr lang="en-US">
                <a:solidFill>
                  <a:srgbClr val="0000FF"/>
                </a:solidFill>
                <a:latin typeface="+mj-lt"/>
              </a:rPr>
              <a:t>matches</a:t>
            </a:r>
            <a:r>
              <a:rPr lang="en-US">
                <a:latin typeface="+mj-lt"/>
              </a:rPr>
              <a:t> pair.key):</a:t>
            </a:r>
            <a:br>
              <a:rPr lang="en-US">
                <a:latin typeface="+mj-lt"/>
              </a:rPr>
            </a:br>
            <a:r>
              <a:rPr lang="en-US">
                <a:latin typeface="+mj-lt"/>
              </a:rPr>
              <a:t>          </a:t>
            </a:r>
            <a:r>
              <a:rPr lang="en-US">
                <a:solidFill>
                  <a:srgbClr val="0000FF"/>
                </a:solidFill>
                <a:latin typeface="+mj-lt"/>
              </a:rPr>
              <a:t>return </a:t>
            </a:r>
            <a:r>
              <a:rPr lang="en-US">
                <a:latin typeface="+mj-lt"/>
              </a:rPr>
              <a:t>pair.value</a:t>
            </a:r>
            <a:br>
              <a:rPr lang="en-US">
                <a:latin typeface="+mj-lt"/>
              </a:rPr>
            </a:br>
            <a:r>
              <a:rPr lang="en-US">
                <a:latin typeface="+mj-lt"/>
              </a:rPr>
              <a:t>  </a:t>
            </a:r>
            <a:r>
              <a:rPr lang="en-US">
                <a:solidFill>
                  <a:srgbClr val="0000FF"/>
                </a:solidFill>
                <a:latin typeface="+mj-lt"/>
              </a:rPr>
              <a:t>return</a:t>
            </a:r>
            <a:r>
              <a:rPr lang="en-US">
                <a:latin typeface="+mj-lt"/>
              </a:rPr>
              <a:t> </a:t>
            </a:r>
            <a:r>
              <a:rPr lang="en-US">
                <a:solidFill>
                  <a:srgbClr val="0000FF"/>
                </a:solidFill>
                <a:latin typeface="+mj-lt"/>
              </a:rPr>
              <a:t>null</a:t>
            </a:r>
          </a:p>
          <a:p>
            <a:pPr lvl="1"/>
            <a:endParaRPr lang="en-US">
              <a:latin typeface="+mj-lt"/>
            </a:endParaRPr>
          </a:p>
          <a:p>
            <a:pPr lvl="1"/>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lang="en-US" b="1"/>
              <a:t>this is actually O(numberOfPairsInBucket)</a:t>
            </a:r>
          </a:p>
          <a:p>
            <a:pPr lvl="2"/>
            <a:r>
              <a:rPr lang="en-US"/>
              <a:t>assume a lot of buckets...</a:t>
            </a:r>
          </a:p>
          <a:p>
            <a:pPr lvl="2"/>
            <a:r>
              <a:rPr lang="en-US"/>
              <a:t>assume a good hash function...</a:t>
            </a:r>
          </a:p>
          <a:p>
            <a:pPr lvl="2"/>
            <a:r>
              <a:rPr lang="en-US"/>
              <a:t>do a lot of math...</a:t>
            </a:r>
          </a:p>
          <a:p>
            <a:pPr lvl="3"/>
            <a:r>
              <a:rPr lang="en-US"/>
              <a:t>O(1) 😀</a:t>
            </a:r>
          </a:p>
        </p:txBody>
      </p:sp>
    </p:spTree>
    <p:extLst>
      <p:ext uri="{BB962C8B-B14F-4D97-AF65-F5344CB8AC3E}">
        <p14:creationId xmlns:p14="http://schemas.microsoft.com/office/powerpoint/2010/main" val="3704676266"/>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B913E-4B2D-3607-40B0-17947C4DF48C}"/>
              </a:ext>
            </a:extLst>
          </p:cNvPr>
          <p:cNvSpPr>
            <a:spLocks noGrp="1"/>
          </p:cNvSpPr>
          <p:nvPr>
            <p:ph type="title"/>
          </p:nvPr>
        </p:nvSpPr>
        <p:spPr/>
        <p:txBody>
          <a:bodyPr/>
          <a:lstStyle/>
          <a:p>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also what about </a:t>
            </a:r>
            <a:r>
              <a:rPr kumimoji="0" lang="en-US" b="1" i="1"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resizing</a:t>
            </a: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the hash map?!</a:t>
            </a: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that has to be O(n) !</a:t>
            </a:r>
            <a:endParaRPr lang="en-US"/>
          </a:p>
        </p:txBody>
      </p:sp>
    </p:spTree>
    <p:extLst>
      <p:ext uri="{BB962C8B-B14F-4D97-AF65-F5344CB8AC3E}">
        <p14:creationId xmlns:p14="http://schemas.microsoft.com/office/powerpoint/2010/main" val="3370719638"/>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88A92D-B7E1-4294-9CA7-41B6FC37BC0B}"/>
              </a:ext>
            </a:extLst>
          </p:cNvPr>
          <p:cNvSpPr>
            <a:spLocks noGrp="1"/>
          </p:cNvSpPr>
          <p:nvPr>
            <p:ph type="title"/>
          </p:nvPr>
        </p:nvSpPr>
        <p:spPr/>
        <p:txBody>
          <a:bodyPr/>
          <a:lstStyle/>
          <a:p>
            <a:r>
              <a:rPr lang="en-US" sz="4000"/>
              <a:t>resizing is O(1) </a:t>
            </a:r>
            <a:r>
              <a:rPr lang="en-US" sz="4000" i="1"/>
              <a:t>amortized</a:t>
            </a:r>
            <a:r>
              <a:rPr lang="en-US" sz="4000"/>
              <a:t> runtime 🙂</a:t>
            </a:r>
            <a: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000"/>
          </a:p>
        </p:txBody>
      </p:sp>
    </p:spTree>
    <p:extLst>
      <p:ext uri="{BB962C8B-B14F-4D97-AF65-F5344CB8AC3E}">
        <p14:creationId xmlns:p14="http://schemas.microsoft.com/office/powerpoint/2010/main" val="417915290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solidFill>
                  <a:schemeClr val="bg2"/>
                </a:solidFill>
              </a:rPr>
              <a:t>REVIEW: amortized</a:t>
            </a:r>
            <a:endParaRPr lang="en-US">
              <a:solidFill>
                <a:schemeClr val="bg2"/>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solidFill>
                      <a:schemeClr val="bg2"/>
                    </a:solidFill>
                  </a:rPr>
                  <a:t>the </a:t>
                </a:r>
                <a:r>
                  <a:rPr lang="en-US" b="1">
                    <a:solidFill>
                      <a:schemeClr val="bg2"/>
                    </a:solidFill>
                  </a:rPr>
                  <a:t>amortized runtime </a:t>
                </a:r>
                <a:r>
                  <a:rPr lang="en-US">
                    <a:solidFill>
                      <a:schemeClr val="bg2"/>
                    </a:solidFill>
                  </a:rPr>
                  <a:t>is how long a function takes (on average)</a:t>
                </a:r>
                <a:br>
                  <a:rPr lang="en-US">
                    <a:solidFill>
                      <a:schemeClr val="bg2"/>
                    </a:solidFill>
                  </a:rPr>
                </a:br>
                <a:r>
                  <a:rPr lang="en-US">
                    <a:solidFill>
                      <a:schemeClr val="bg2"/>
                    </a:solidFill>
                  </a:rPr>
                  <a:t>"in the long run" </a:t>
                </a:r>
              </a:p>
              <a:p>
                <a:pPr lvl="1"/>
                <a:r>
                  <a:rPr lang="en-US">
                    <a:solidFill>
                      <a:schemeClr val="bg2"/>
                    </a:solidFill>
                  </a:rPr>
                  <a:t>for adding an element to the back of an array list...</a:t>
                </a:r>
                <a:endParaRPr lang="en-US"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1+2+4+1+8+1+1+1+16+</m:t>
                        </m:r>
                        <m:r>
                          <a:rPr lang="en-US" b="0" i="1" smtClean="0">
                            <a:solidFill>
                              <a:schemeClr val="bg2"/>
                            </a:solidFill>
                            <a:latin typeface="Cambria Math" panose="02040503050406030204" pitchFamily="18" charset="0"/>
                            <a:ea typeface="Cambria Math" panose="02040503050406030204" pitchFamily="18" charset="0"/>
                          </a:rPr>
                          <m:t>1+1+1+1+1+1+1+32+1+1+1+1+1+1+1+1+1+1+1+1+1+1+1+…</m:t>
                        </m:r>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b="0">
                  <a:solidFill>
                    <a:schemeClr val="bg2"/>
                  </a:solidFill>
                  <a:ea typeface="Cambria Math" panose="02040503050406030204" pitchFamily="18" charset="0"/>
                </a:endParaRPr>
              </a:p>
              <a:p>
                <a:pPr lvl="2"/>
                <a14:m>
                  <m:oMath xmlns:m="http://schemas.openxmlformats.org/officeDocument/2006/math">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1+…+1</m:t>
                            </m:r>
                          </m:e>
                        </m:d>
                      </m:num>
                      <m:den>
                        <m:r>
                          <a:rPr lang="en-US" b="0" i="1" smtClean="0">
                            <a:solidFill>
                              <a:schemeClr val="bg2"/>
                            </a:solidFill>
                            <a:latin typeface="Cambria Math" panose="02040503050406030204" pitchFamily="18" charset="0"/>
                            <a:ea typeface="Cambria Math" panose="02040503050406030204" pitchFamily="18" charset="0"/>
                          </a:rPr>
                          <m:t>𝑛</m:t>
                        </m:r>
                      </m:den>
                    </m:f>
                    <m:r>
                      <a:rPr lang="en-US" b="0" i="1" smtClean="0">
                        <a:solidFill>
                          <a:schemeClr val="bg2"/>
                        </a:solidFill>
                        <a:latin typeface="Cambria Math" panose="02040503050406030204" pitchFamily="18" charset="0"/>
                        <a:ea typeface="Cambria Math" panose="02040503050406030204" pitchFamily="18" charset="0"/>
                      </a:rPr>
                      <m:t>+</m:t>
                    </m:r>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1+2+4+8+16+…</m:t>
                            </m:r>
                            <m:r>
                              <a:rPr lang="en-US" b="0" i="1" smtClean="0">
                                <a:solidFill>
                                  <a:schemeClr val="bg2"/>
                                </a:solidFill>
                                <a:latin typeface="Cambria Math" panose="02040503050406030204" pitchFamily="18" charset="0"/>
                                <a:ea typeface="Cambria Math" panose="02040503050406030204" pitchFamily="18" charset="0"/>
                              </a:rPr>
                              <m:t>𝑛</m:t>
                            </m:r>
                          </m:e>
                        </m:d>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a typeface="Cambria Math" panose="02040503050406030204" pitchFamily="18" charset="0"/>
                </a:endParaRPr>
              </a:p>
              <a:p>
                <a:pPr lvl="2"/>
                <a:endParaRPr lang="en-US">
                  <a:solidFill>
                    <a:schemeClr val="bg2"/>
                  </a:solidFill>
                  <a:ea typeface="Cambria Math" panose="02040503050406030204" pitchFamily="18" charset="0"/>
                </a:endParaRPr>
              </a:p>
              <a:p>
                <a:pPr lvl="2"/>
                <a14:m>
                  <m:oMath xmlns:m="http://schemas.openxmlformats.org/officeDocument/2006/math">
                    <m:r>
                      <a:rPr lang="en-US" b="0" i="1" smtClean="0">
                        <a:solidFill>
                          <a:schemeClr val="bg2"/>
                        </a:solidFill>
                        <a:latin typeface="Cambria Math" panose="02040503050406030204" pitchFamily="18" charset="0"/>
                        <a:ea typeface="Cambria Math" panose="02040503050406030204" pitchFamily="18" charset="0"/>
                      </a:rPr>
                      <m:t>…</m:t>
                    </m:r>
                  </m:oMath>
                </a14:m>
                <a:endParaRPr lang="en-US" b="0" i="1">
                  <a:solidFill>
                    <a:schemeClr val="bg2"/>
                  </a:solidFill>
                  <a:latin typeface="Cambria Math" panose="02040503050406030204" pitchFamily="18" charset="0"/>
                  <a:ea typeface="Cambria Math" panose="02040503050406030204" pitchFamily="18" charset="0"/>
                </a:endParaRPr>
              </a:p>
              <a:p>
                <a:pPr lvl="2"/>
                <a:endParaRPr lang="en-US" b="0"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r>
                      <a:rPr lang="en-US" i="1">
                        <a:solidFill>
                          <a:schemeClr val="bg2"/>
                        </a:solidFill>
                        <a:latin typeface="Cambria Math" panose="02040503050406030204" pitchFamily="18" charset="0"/>
                        <a:ea typeface="Cambria Math" panose="02040503050406030204" pitchFamily="18" charset="0"/>
                      </a:rPr>
                      <m:t>+</m:t>
                    </m:r>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ndParaRPr>
              </a:p>
              <a:p>
                <a:pPr lvl="2"/>
                <a14:m>
                  <m:oMath xmlns:m="http://schemas.openxmlformats.org/officeDocument/2006/math">
                    <m:r>
                      <a:rPr lang="en-US" i="1" smtClean="0">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m:t>
                        </m:r>
                      </m:e>
                    </m:d>
                  </m:oMath>
                </a14:m>
                <a:r>
                  <a:rPr lang="en-US">
                    <a:solidFill>
                      <a:schemeClr val="bg2"/>
                    </a:solidFill>
                  </a:rPr>
                  <a:t> 🙂</a:t>
                </a:r>
              </a:p>
              <a:p>
                <a:r>
                  <a:rPr lang="en-US" b="1"/>
                  <a:t>we can make a similar argument for a hash map</a:t>
                </a:r>
              </a:p>
              <a:p>
                <a:pPr lvl="2"/>
                <a:endParaRPr lang="en-US">
                  <a:solidFill>
                    <a:schemeClr val="bg2"/>
                  </a:solidFill>
                </a:endParaRPr>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b="-2484"/>
                </a:stretch>
              </a:blipFill>
            </p:spPr>
            <p:txBody>
              <a:bodyPr/>
              <a:lstStyle/>
              <a:p>
                <a:r>
                  <a:rPr lang="en-US">
                    <a:noFill/>
                  </a:rPr>
                  <a:t> </a:t>
                </a:r>
              </a:p>
            </p:txBody>
          </p:sp>
        </mc:Fallback>
      </mc:AlternateContent>
    </p:spTree>
    <p:extLst>
      <p:ext uri="{BB962C8B-B14F-4D97-AF65-F5344CB8AC3E}">
        <p14:creationId xmlns:p14="http://schemas.microsoft.com/office/powerpoint/2010/main" val="313156356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E72748-842B-94C1-CA8E-D922EE264974}"/>
              </a:ext>
            </a:extLst>
          </p:cNvPr>
          <p:cNvSpPr>
            <a:spLocks noGrp="1"/>
          </p:cNvSpPr>
          <p:nvPr>
            <p:ph type="title"/>
          </p:nvPr>
        </p:nvSpPr>
        <p:spPr/>
        <p:txBody>
          <a:bodyPr/>
          <a:lstStyle/>
          <a:p>
            <a:r>
              <a:rPr lang="en-US" b="1"/>
              <a:t>lesson: </a:t>
            </a:r>
            <a:r>
              <a:rPr lang="en-US"/>
              <a:t>there is a lot of subltety hiding in the seemingly simple statement "hash maps are O(1)"</a:t>
            </a:r>
            <a:br>
              <a:rPr lang="en-US"/>
            </a:br>
            <a:br>
              <a:rPr lang="en-US"/>
            </a:br>
            <a:r>
              <a:rPr lang="en-US"/>
              <a:t>buuut, in an interview, still probably just say O(1) 🙂👍</a:t>
            </a:r>
          </a:p>
        </p:txBody>
      </p:sp>
    </p:spTree>
    <p:extLst>
      <p:ext uri="{BB962C8B-B14F-4D97-AF65-F5344CB8AC3E}">
        <p14:creationId xmlns:p14="http://schemas.microsoft.com/office/powerpoint/2010/main" val="349490527"/>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Tutorial:</a:t>
            </a:r>
            <a:br>
              <a:rPr lang="en-US" sz="8000"/>
            </a:br>
            <a:r>
              <a:rPr lang="en-US" sz="8000"/>
              <a:t>hash map with</a:t>
            </a:r>
            <a:br>
              <a:rPr lang="en-US" sz="8000"/>
            </a:br>
            <a:r>
              <a:rPr lang="en-US" sz="8000"/>
              <a:t>separate chaining</a:t>
            </a:r>
            <a:br>
              <a:rPr lang="en-US" sz="8000"/>
            </a:br>
            <a:r>
              <a:rPr lang="en-US" sz="2800"/>
              <a:t>(using array list buckets)</a:t>
            </a:r>
            <a:endParaRPr lang="en-US" sz="8000"/>
          </a:p>
        </p:txBody>
      </p:sp>
    </p:spTree>
    <p:extLst>
      <p:ext uri="{BB962C8B-B14F-4D97-AF65-F5344CB8AC3E}">
        <p14:creationId xmlns:p14="http://schemas.microsoft.com/office/powerpoint/2010/main" val="6489711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6205C5-A6CB-1DA4-1D5B-FFA46A961F1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80E0EC5-0301-2AFA-4CDB-D86DF411312E}"/>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9779C50A-7CD6-A27C-D883-01669519C6E1}"/>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C388D192-6B90-628B-2AAF-B4DB84002D0B}"/>
              </a:ext>
            </a:extLst>
          </p:cNvPr>
          <p:cNvSpPr txBox="1"/>
          <p:nvPr/>
        </p:nvSpPr>
        <p:spPr>
          <a:xfrm>
            <a:off x="457200" y="1627288"/>
            <a:ext cx="8229600" cy="2862322"/>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cannot find symbol i</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PRINT</a:t>
            </a:r>
            <a:r>
              <a:rPr lang="nn-NO">
                <a:highlight>
                  <a:srgbClr val="FFFF00"/>
                </a:highlight>
                <a:latin typeface="Consolas"/>
              </a:rPr>
              <a:t>(i);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396198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0A76D4-F9B1-5D51-DAD8-89B29C47B5DB}"/>
              </a:ext>
            </a:extLst>
          </p:cNvPr>
          <p:cNvPicPr>
            <a:picLocks noChangeAspect="1"/>
          </p:cNvPicPr>
          <p:nvPr/>
        </p:nvPicPr>
        <p:blipFill>
          <a:blip r:embed="rId2"/>
          <a:stretch>
            <a:fillRect/>
          </a:stretch>
        </p:blipFill>
        <p:spPr>
          <a:xfrm>
            <a:off x="1441761" y="0"/>
            <a:ext cx="6260477" cy="5143500"/>
          </a:xfrm>
          <a:prstGeom prst="rect">
            <a:avLst/>
          </a:prstGeom>
        </p:spPr>
      </p:pic>
    </p:spTree>
    <p:extLst>
      <p:ext uri="{BB962C8B-B14F-4D97-AF65-F5344CB8AC3E}">
        <p14:creationId xmlns:p14="http://schemas.microsoft.com/office/powerpoint/2010/main" val="378987240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open addressing</a:t>
            </a:r>
          </a:p>
        </p:txBody>
      </p:sp>
    </p:spTree>
    <p:extLst>
      <p:ext uri="{BB962C8B-B14F-4D97-AF65-F5344CB8AC3E}">
        <p14:creationId xmlns:p14="http://schemas.microsoft.com/office/powerpoint/2010/main" val="154733931"/>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separate chaining</a:t>
            </a:r>
            <a:r>
              <a:rPr lang="en-US" sz="4000"/>
              <a:t> used an</a:t>
            </a:r>
            <a:br>
              <a:rPr lang="en-US" sz="4000"/>
            </a:br>
            <a:r>
              <a:rPr lang="en-US" sz="4000"/>
              <a:t>array of buckets of key-value pairs</a:t>
            </a:r>
            <a:br>
              <a:rPr lang="en-US" sz="4000"/>
            </a:br>
            <a:br>
              <a:rPr lang="en-US" sz="4000"/>
            </a:br>
            <a:r>
              <a:rPr lang="en-US" sz="3200" b="1">
                <a:latin typeface="+mj-lt"/>
              </a:rPr>
              <a:t>put(key,value)</a:t>
            </a:r>
            <a:br>
              <a:rPr lang="en-US" sz="4000"/>
            </a:br>
            <a:r>
              <a:rPr lang="en-US" sz="2800"/>
              <a:t>hash </a:t>
            </a:r>
            <a:r>
              <a:rPr lang="en-US" sz="2800">
                <a:latin typeface="+mj-lt"/>
              </a:rPr>
              <a:t>key</a:t>
            </a:r>
            <a:r>
              <a:rPr lang="en-US" sz="2800"/>
              <a:t> to find </a:t>
            </a:r>
            <a:r>
              <a:rPr lang="en-US" sz="2800">
                <a:latin typeface="+mj-lt"/>
              </a:rPr>
              <a:t>bucketIndex</a:t>
            </a:r>
            <a:br>
              <a:rPr lang="en-US" sz="2800"/>
            </a:br>
            <a:r>
              <a:rPr lang="en-US" sz="2800"/>
              <a:t>add </a:t>
            </a:r>
            <a:r>
              <a:rPr lang="en-US" sz="2800">
                <a:latin typeface="+mj-lt"/>
              </a:rPr>
              <a:t>(key, value)</a:t>
            </a:r>
            <a:r>
              <a:rPr lang="en-US" sz="2800"/>
              <a:t> to </a:t>
            </a:r>
            <a:r>
              <a:rPr lang="en-US" sz="2800">
                <a:latin typeface="+mj-lt"/>
              </a:rPr>
              <a:t>buckets[bucketIndex]</a:t>
            </a:r>
            <a:endParaRPr lang="en-US" sz="4000">
              <a:latin typeface="+mj-lt"/>
            </a:endParaRPr>
          </a:p>
        </p:txBody>
      </p:sp>
    </p:spTree>
    <p:extLst>
      <p:ext uri="{BB962C8B-B14F-4D97-AF65-F5344CB8AC3E}">
        <p14:creationId xmlns:p14="http://schemas.microsoft.com/office/powerpoint/2010/main" val="407222804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open addressing</a:t>
            </a:r>
            <a:r>
              <a:rPr lang="en-US" sz="4000"/>
              <a:t> just uses an</a:t>
            </a:r>
            <a:br>
              <a:rPr lang="en-US" sz="4000"/>
            </a:br>
            <a:r>
              <a:rPr lang="en-US" sz="4000"/>
              <a:t>array of key-value pairs </a:t>
            </a:r>
            <a:r>
              <a:rPr lang="en-US" sz="4000">
                <a:solidFill>
                  <a:schemeClr val="bg2"/>
                </a:solidFill>
              </a:rPr>
              <a:t>(slots)</a:t>
            </a:r>
            <a:br>
              <a:rPr lang="en-US" sz="4000">
                <a:solidFill>
                  <a:schemeClr val="bg2"/>
                </a:solidFill>
              </a:rPr>
            </a:br>
            <a:br>
              <a:rPr lang="en-US" sz="4000">
                <a:solidFill>
                  <a:schemeClr val="bg2"/>
                </a:solidFill>
              </a:rPr>
            </a:br>
            <a:r>
              <a:rPr lang="en-US" sz="3200" b="1">
                <a:latin typeface="+mj-lt"/>
              </a:rPr>
              <a:t>put(key, value)</a:t>
            </a:r>
            <a:br>
              <a:rPr lang="en-US" sz="4000">
                <a:solidFill>
                  <a:schemeClr val="bg2"/>
                </a:solidFill>
              </a:rPr>
            </a:br>
            <a:r>
              <a:rPr lang="en-US" sz="2400"/>
              <a:t>hash </a:t>
            </a:r>
            <a:r>
              <a:rPr lang="en-US" sz="2400">
                <a:latin typeface="+mj-lt"/>
              </a:rPr>
              <a:t>key</a:t>
            </a:r>
            <a:r>
              <a:rPr lang="en-US" sz="2400"/>
              <a:t> to find </a:t>
            </a:r>
            <a:r>
              <a:rPr lang="en-US" sz="2400">
                <a:latin typeface="+mj-lt"/>
              </a:rPr>
              <a:t>slotIndex</a:t>
            </a:r>
            <a:br>
              <a:rPr lang="en-US" sz="2400"/>
            </a:br>
            <a:r>
              <a:rPr lang="en-US" sz="2400"/>
              <a:t>if </a:t>
            </a:r>
            <a:r>
              <a:rPr lang="en-US" sz="2400">
                <a:latin typeface="+mj-lt"/>
              </a:rPr>
              <a:t>slots[slotIndex]</a:t>
            </a:r>
            <a:r>
              <a:rPr lang="en-US" sz="2400"/>
              <a:t> is full, try slots[</a:t>
            </a:r>
            <a:r>
              <a:rPr lang="en-US" sz="2400">
                <a:latin typeface="+mj-lt"/>
              </a:rPr>
              <a:t>slotIndex + </a:t>
            </a:r>
            <a:r>
              <a:rPr lang="en-US" sz="2400">
                <a:solidFill>
                  <a:srgbClr val="09B5B6"/>
                </a:solidFill>
                <a:latin typeface="+mj-lt"/>
              </a:rPr>
              <a:t>1</a:t>
            </a:r>
            <a:r>
              <a:rPr lang="en-US" sz="2400">
                <a:latin typeface="+mj-lt"/>
              </a:rPr>
              <a:t>]</a:t>
            </a:r>
            <a:br>
              <a:rPr lang="en-US" sz="2400"/>
            </a:br>
            <a:r>
              <a:rPr lang="en-US" sz="2400"/>
              <a:t>if </a:t>
            </a:r>
            <a:r>
              <a:rPr lang="en-US" sz="2400">
                <a:latin typeface="+mj-lt"/>
              </a:rPr>
              <a:t>slots[slotIndex + </a:t>
            </a:r>
            <a:r>
              <a:rPr lang="en-US" sz="2400">
                <a:solidFill>
                  <a:srgbClr val="09B5B6"/>
                </a:solidFill>
                <a:latin typeface="+mj-lt"/>
              </a:rPr>
              <a:t>1</a:t>
            </a:r>
            <a:r>
              <a:rPr lang="en-US" sz="2400">
                <a:latin typeface="+mj-lt"/>
              </a:rPr>
              <a:t>]</a:t>
            </a:r>
            <a:r>
              <a:rPr lang="en-US" sz="2400"/>
              <a:t> is full, try slots[</a:t>
            </a:r>
            <a:r>
              <a:rPr lang="en-US" sz="2400">
                <a:latin typeface="+mj-lt"/>
              </a:rPr>
              <a:t>slotIndex + </a:t>
            </a:r>
            <a:r>
              <a:rPr lang="en-US" sz="2400">
                <a:solidFill>
                  <a:srgbClr val="09B5B6"/>
                </a:solidFill>
                <a:latin typeface="+mj-lt"/>
              </a:rPr>
              <a:t>2</a:t>
            </a:r>
            <a:r>
              <a:rPr lang="en-US" sz="2400">
                <a:latin typeface="+mj-lt"/>
              </a:rPr>
              <a:t>]</a:t>
            </a:r>
            <a:br>
              <a:rPr lang="en-US" sz="2400">
                <a:latin typeface="+mj-lt"/>
              </a:rPr>
            </a:br>
            <a:r>
              <a:rPr lang="en-US" sz="2400"/>
              <a:t>if </a:t>
            </a:r>
            <a:r>
              <a:rPr lang="en-US" sz="2400">
                <a:latin typeface="+mj-lt"/>
              </a:rPr>
              <a:t>slots[slotIndex + </a:t>
            </a:r>
            <a:r>
              <a:rPr lang="en-US" sz="2400">
                <a:solidFill>
                  <a:srgbClr val="09B5B6"/>
                </a:solidFill>
                <a:latin typeface="+mj-lt"/>
              </a:rPr>
              <a:t>2</a:t>
            </a:r>
            <a:r>
              <a:rPr lang="en-US" sz="2400">
                <a:latin typeface="+mj-lt"/>
              </a:rPr>
              <a:t>]</a:t>
            </a:r>
            <a:r>
              <a:rPr lang="en-US" sz="2400"/>
              <a:t> is full, try slots[</a:t>
            </a:r>
            <a:r>
              <a:rPr lang="en-US" sz="2400">
                <a:latin typeface="+mj-lt"/>
              </a:rPr>
              <a:t>slotIndex + </a:t>
            </a:r>
            <a:r>
              <a:rPr lang="en-US" sz="2400">
                <a:solidFill>
                  <a:srgbClr val="09B5B6"/>
                </a:solidFill>
                <a:latin typeface="+mj-lt"/>
              </a:rPr>
              <a:t>3</a:t>
            </a:r>
            <a:r>
              <a:rPr lang="en-US" sz="2400">
                <a:latin typeface="+mj-lt"/>
              </a:rPr>
              <a:t>]</a:t>
            </a:r>
            <a:br>
              <a:rPr lang="en-US" sz="2400"/>
            </a:br>
            <a:r>
              <a:rPr lang="en-US" sz="2400"/>
              <a:t>...</a:t>
            </a:r>
            <a:br>
              <a:rPr lang="en-US" sz="2400"/>
            </a:br>
            <a:r>
              <a:rPr lang="en-US" sz="2400"/>
              <a:t>put </a:t>
            </a:r>
            <a:r>
              <a:rPr lang="en-US" sz="2400">
                <a:latin typeface="+mj-lt"/>
              </a:rPr>
              <a:t>(key,value)</a:t>
            </a:r>
            <a:r>
              <a:rPr lang="en-US" sz="2400"/>
              <a:t> in first empty slot</a:t>
            </a:r>
            <a:endParaRPr lang="en-US" sz="4000">
              <a:solidFill>
                <a:schemeClr val="bg2"/>
              </a:solidFill>
            </a:endParaRPr>
          </a:p>
        </p:txBody>
      </p:sp>
    </p:spTree>
    <p:extLst>
      <p:ext uri="{BB962C8B-B14F-4D97-AF65-F5344CB8AC3E}">
        <p14:creationId xmlns:p14="http://schemas.microsoft.com/office/powerpoint/2010/main" val="46970074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0D2985-AEA6-DC30-11CF-0512C664F18C}"/>
              </a:ext>
            </a:extLst>
          </p:cNvPr>
          <p:cNvSpPr>
            <a:spLocks noGrp="1"/>
          </p:cNvSpPr>
          <p:nvPr>
            <p:ph type="title"/>
          </p:nvPr>
        </p:nvSpPr>
        <p:spPr>
          <a:xfrm>
            <a:off x="457200" y="-190500"/>
            <a:ext cx="8229600" cy="5524500"/>
          </a:xfrm>
        </p:spPr>
        <p:txBody>
          <a:bodyPr/>
          <a:lstStyle/>
          <a:p>
            <a:pPr algn="l"/>
            <a:r>
              <a:rPr lang="en-US" sz="3600" b="1">
                <a:latin typeface="+mj-lt"/>
              </a:rPr>
              <a:t>get(key)</a:t>
            </a:r>
            <a:r>
              <a:rPr lang="en-US" sz="3600"/>
              <a:t> is interesting</a:t>
            </a:r>
            <a:br>
              <a:rPr lang="en-US" sz="2800"/>
            </a:br>
            <a:r>
              <a:rPr lang="en-US" sz="2400"/>
              <a:t>hash </a:t>
            </a:r>
            <a:r>
              <a:rPr lang="en-US" sz="2400">
                <a:latin typeface="+mj-lt"/>
              </a:rPr>
              <a:t>key</a:t>
            </a:r>
            <a:r>
              <a:rPr lang="en-US" sz="2400"/>
              <a:t> to find </a:t>
            </a:r>
            <a:r>
              <a:rPr lang="en-US" sz="2400">
                <a:latin typeface="+mj-lt"/>
              </a:rPr>
              <a:t>slotIndex</a:t>
            </a:r>
            <a:br>
              <a:rPr lang="en-US" sz="2400">
                <a:latin typeface="+mj-lt"/>
              </a:rPr>
            </a:br>
            <a:br>
              <a:rPr lang="en-US" sz="2400"/>
            </a:br>
            <a:r>
              <a:rPr lang="en-US" sz="2400"/>
              <a:t>is </a:t>
            </a:r>
            <a:r>
              <a:rPr lang="en-US" sz="2400">
                <a:latin typeface="+mj-lt"/>
              </a:rPr>
              <a:t>key</a:t>
            </a:r>
            <a:r>
              <a:rPr lang="en-US" sz="2400"/>
              <a:t> in </a:t>
            </a:r>
            <a:r>
              <a:rPr lang="en-US" sz="2400">
                <a:latin typeface="+mj-lt"/>
              </a:rPr>
              <a:t>slots[slotIndex]</a:t>
            </a:r>
            <a:r>
              <a:rPr lang="en-US" sz="2400"/>
              <a:t>?</a:t>
            </a:r>
            <a:br>
              <a:rPr lang="en-US" sz="2400"/>
            </a:br>
            <a:r>
              <a:rPr lang="en-US" sz="2400"/>
              <a:t>	</a:t>
            </a:r>
            <a:r>
              <a:rPr lang="en-US" sz="1800"/>
              <a:t>if yes, </a:t>
            </a:r>
            <a:r>
              <a:rPr lang="en-US" sz="1800">
                <a:solidFill>
                  <a:srgbClr val="0000FF"/>
                </a:solidFill>
                <a:latin typeface="+mj-lt"/>
              </a:rPr>
              <a:t>return </a:t>
            </a:r>
            <a:r>
              <a:rPr lang="en-US" sz="1800">
                <a:latin typeface="+mj-lt"/>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1</a:t>
            </a:r>
            <a:r>
              <a:rPr lang="en-US" sz="2400">
                <a:latin typeface="+mj-lt"/>
              </a:rPr>
              <a:t>]</a:t>
            </a:r>
            <a:r>
              <a:rPr lang="en-US" sz="2400"/>
              <a:t>? </a:t>
            </a:r>
            <a:br>
              <a:rPr lang="en-US" sz="2400"/>
            </a:b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if yes,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j-cs"/>
              </a:rPr>
              <a:t>return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2</a:t>
            </a:r>
            <a:r>
              <a:rPr lang="en-US" sz="2400">
                <a:latin typeface="+mj-lt"/>
              </a:rPr>
              <a:t>]</a:t>
            </a:r>
            <a:r>
              <a:rPr lang="en-US" sz="2400"/>
              <a:t>?</a:t>
            </a:r>
            <a:br>
              <a:rPr lang="en-US" sz="2400"/>
            </a:br>
            <a:r>
              <a:rPr lang="en-US" sz="2400"/>
              <a:t>	...</a:t>
            </a:r>
            <a:br>
              <a:rPr lang="en-US" sz="2400"/>
            </a:br>
            <a:br>
              <a:rPr lang="en-US" sz="2400"/>
            </a:br>
            <a:r>
              <a:rPr lang="en-US" sz="2400"/>
              <a:t>give up if you hit a </a:t>
            </a:r>
            <a:r>
              <a:rPr lang="en-US" sz="2400">
                <a:solidFill>
                  <a:srgbClr val="0000FF"/>
                </a:solidFill>
                <a:latin typeface="+mj-lt"/>
              </a:rPr>
              <a:t>null</a:t>
            </a:r>
            <a:r>
              <a:rPr lang="en-US" sz="2400"/>
              <a:t> (empty) slot</a:t>
            </a:r>
            <a:br>
              <a:rPr lang="en-US" sz="2400"/>
            </a:br>
            <a:r>
              <a:rPr lang="en-US" sz="2400"/>
              <a:t>map does NOT contain </a:t>
            </a:r>
            <a:r>
              <a:rPr lang="en-US" sz="2400">
                <a:latin typeface="+mj-lt"/>
              </a:rPr>
              <a:t>key </a:t>
            </a:r>
            <a:r>
              <a:rPr lang="en-US" sz="2400">
                <a:latin typeface="+mj-lt"/>
                <a:sym typeface="Wingdings" pitchFamily="2" charset="2"/>
              </a:rPr>
              <a:t></a:t>
            </a:r>
            <a:r>
              <a:rPr lang="en-US" sz="2400">
                <a:latin typeface="+mj-lt"/>
              </a:rPr>
              <a:t> </a:t>
            </a:r>
            <a:r>
              <a:rPr lang="en-US" sz="2400">
                <a:solidFill>
                  <a:srgbClr val="0000FF"/>
                </a:solidFill>
                <a:latin typeface="+mj-lt"/>
              </a:rPr>
              <a:t>return null</a:t>
            </a:r>
            <a:r>
              <a:rPr lang="en-US" sz="2400">
                <a:latin typeface="+mj-lt"/>
              </a:rPr>
              <a:t>;</a:t>
            </a:r>
            <a:endParaRPr lang="en-US" sz="2800" b="1">
              <a:latin typeface="+mj-lt"/>
            </a:endParaRPr>
          </a:p>
        </p:txBody>
      </p:sp>
    </p:spTree>
    <p:extLst>
      <p:ext uri="{BB962C8B-B14F-4D97-AF65-F5344CB8AC3E}">
        <p14:creationId xmlns:p14="http://schemas.microsoft.com/office/powerpoint/2010/main" val="424641987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PhAnim="0">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A8D64F-7EC7-2C03-2D72-B04CB3AF69EB}"/>
              </a:ext>
            </a:extLst>
          </p:cNvPr>
          <p:cNvSpPr>
            <a:spLocks noGrp="1"/>
          </p:cNvSpPr>
          <p:nvPr>
            <p:ph type="title"/>
          </p:nvPr>
        </p:nvSpPr>
        <p:spPr/>
        <p:txBody>
          <a:bodyPr/>
          <a:lstStyle/>
          <a:p>
            <a:r>
              <a:rPr lang="en-US" sz="3300" dirty="0"/>
              <a:t>open addressing -- deleting an entry</a:t>
            </a:r>
          </a:p>
        </p:txBody>
      </p:sp>
      <p:sp>
        <p:nvSpPr>
          <p:cNvPr id="7" name="Content Placeholder 6">
            <a:extLst>
              <a:ext uri="{FF2B5EF4-FFF2-40B4-BE49-F238E27FC236}">
                <a16:creationId xmlns:a16="http://schemas.microsoft.com/office/drawing/2014/main" id="{290E24B0-6EFC-764F-BAE2-80EE3CEC5594}"/>
              </a:ext>
            </a:extLst>
          </p:cNvPr>
          <p:cNvSpPr>
            <a:spLocks noGrp="1"/>
          </p:cNvSpPr>
          <p:nvPr>
            <p:ph sz="quarter" idx="10"/>
          </p:nvPr>
        </p:nvSpPr>
        <p:spPr/>
        <p:txBody>
          <a:bodyPr>
            <a:noAutofit/>
          </a:bodyPr>
          <a:lstStyle/>
          <a:p>
            <a:pPr lvl="1"/>
            <a:r>
              <a:rPr lang="en-US" b="1" dirty="0"/>
              <a:t>deletion</a:t>
            </a:r>
            <a:r>
              <a:rPr lang="en-US" dirty="0"/>
              <a:t> must be handled (very) carefully!</a:t>
            </a:r>
          </a:p>
          <a:p>
            <a:pPr lvl="2"/>
            <a:r>
              <a:rPr lang="en-US" b="1" dirty="0">
                <a:solidFill>
                  <a:srgbClr val="F92672"/>
                </a:solidFill>
              </a:rPr>
              <a:t>BAD broken approach: </a:t>
            </a:r>
            <a:r>
              <a:rPr lang="en-US" dirty="0">
                <a:solidFill>
                  <a:srgbClr val="F92672"/>
                </a:solidFill>
              </a:rPr>
              <a:t>delete an entry by making it </a:t>
            </a:r>
            <a:r>
              <a:rPr lang="en-US" b="1" dirty="0">
                <a:solidFill>
                  <a:srgbClr val="F92672"/>
                </a:solidFill>
              </a:rPr>
              <a:t>null</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dirty="0" err="1"/>
              <a:t>notNull</a:t>
            </a:r>
            <a:r>
              <a:rPr lang="en-US" sz="1050" dirty="0"/>
              <a:t>, ???, ... ]</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dirty="0" err="1"/>
              <a:t>notNull</a:t>
            </a:r>
            <a:r>
              <a:rPr lang="en-US" sz="1050" dirty="0"/>
              <a:t>, ???, ... ]</a:t>
            </a:r>
          </a:p>
          <a:p>
            <a:pPr marL="1243013" lvl="4" indent="-214313"/>
            <a:r>
              <a:rPr lang="en-US" dirty="0"/>
              <a:t>but later...what if we call </a:t>
            </a:r>
            <a:r>
              <a:rPr lang="en-US" b="1" dirty="0">
                <a:latin typeface="+mj-lt"/>
              </a:rPr>
              <a:t>get</a:t>
            </a:r>
            <a:r>
              <a:rPr lang="en-US" dirty="0"/>
              <a:t> and </a:t>
            </a:r>
            <a:r>
              <a:rPr lang="en-US" b="1" dirty="0">
                <a:solidFill>
                  <a:srgbClr val="F92672"/>
                </a:solidFill>
              </a:rPr>
              <a:t>null </a:t>
            </a:r>
            <a:r>
              <a:rPr lang="en-US" dirty="0"/>
              <a:t>is in the middle?</a:t>
            </a:r>
            <a:endParaRPr lang="en-US" dirty="0">
              <a:solidFill>
                <a:srgbClr val="0000FF"/>
              </a:solidFill>
            </a:endParaRPr>
          </a:p>
          <a:p>
            <a:pPr marL="0" lvl="1" indent="0">
              <a:buNone/>
            </a:pPr>
            <a:r>
              <a:rPr lang="en-US" sz="1050" dirty="0"/>
              <a:t>array: [ ..., ???, </a:t>
            </a:r>
            <a:r>
              <a:rPr lang="en-US" sz="1050" b="1" dirty="0" err="1"/>
              <a:t>initialCollision</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b="1" dirty="0" err="1"/>
              <a:t>notNullKeyValuePairWeAreActuallyLookingFor</a:t>
            </a:r>
            <a:r>
              <a:rPr lang="en-US" sz="1050" dirty="0"/>
              <a:t>, ???, ... ]</a:t>
            </a:r>
            <a:endParaRPr lang="en-US" sz="1050" dirty="0">
              <a:solidFill>
                <a:srgbClr val="F92672"/>
              </a:solidFill>
            </a:endParaRPr>
          </a:p>
          <a:p>
            <a:pPr lvl="3"/>
            <a:r>
              <a:rPr lang="en-US" dirty="0"/>
              <a:t>then we return</a:t>
            </a:r>
            <a:r>
              <a:rPr lang="en-US" dirty="0">
                <a:solidFill>
                  <a:srgbClr val="F92672"/>
                </a:solidFill>
              </a:rPr>
              <a:t> null</a:t>
            </a:r>
            <a:r>
              <a:rPr lang="en-US" dirty="0"/>
              <a:t> instead of </a:t>
            </a:r>
            <a:r>
              <a:rPr lang="en-US" b="1" dirty="0" err="1"/>
              <a:t>notNullKeyValuePairWeAreActuallyLookingFor</a:t>
            </a:r>
            <a:r>
              <a:rPr lang="en-US" dirty="0" err="1"/>
              <a:t>.value</a:t>
            </a:r>
            <a:r>
              <a:rPr lang="en-US" dirty="0"/>
              <a:t>!</a:t>
            </a:r>
            <a:endParaRPr lang="en-US" b="1" dirty="0"/>
          </a:p>
          <a:p>
            <a:pPr lvl="1"/>
            <a:endParaRPr lang="en-US" b="1" dirty="0"/>
          </a:p>
          <a:p>
            <a:pPr lvl="2"/>
            <a:r>
              <a:rPr lang="en-US" b="1" dirty="0"/>
              <a:t>lazy solution: </a:t>
            </a:r>
            <a:r>
              <a:rPr lang="en-US" dirty="0"/>
              <a:t>mark newly empty slot; </a:t>
            </a:r>
            <a:r>
              <a:rPr lang="en-US" b="1" dirty="0" err="1">
                <a:latin typeface="+mj-lt"/>
              </a:rPr>
              <a:t>slot.usedToBeFull</a:t>
            </a:r>
            <a:r>
              <a:rPr lang="en-US" b="1" dirty="0">
                <a:latin typeface="+mj-lt"/>
              </a:rPr>
              <a:t> = </a:t>
            </a:r>
            <a:r>
              <a:rPr lang="en-US" b="1" dirty="0">
                <a:solidFill>
                  <a:srgbClr val="0000FF"/>
                </a:solidFill>
                <a:latin typeface="+mj-lt"/>
              </a:rPr>
              <a:t>true</a:t>
            </a:r>
            <a:r>
              <a:rPr lang="en-US" b="1" dirty="0">
                <a:latin typeface="+mj-lt"/>
              </a:rPr>
              <a:t>;</a:t>
            </a:r>
          </a:p>
          <a:p>
            <a:pPr lvl="2"/>
            <a:r>
              <a:rPr lang="en-US" b="1" dirty="0"/>
              <a:t>good solution: swap</a:t>
            </a:r>
            <a:r>
              <a:rPr lang="en-US" dirty="0"/>
              <a:t> </a:t>
            </a:r>
            <a:r>
              <a:rPr lang="en-US" b="1" dirty="0">
                <a:solidFill>
                  <a:srgbClr val="8C54FE"/>
                </a:solidFill>
              </a:rPr>
              <a:t>the rightmost contiguous </a:t>
            </a:r>
            <a:r>
              <a:rPr lang="en-US" b="1" dirty="0" err="1">
                <a:solidFill>
                  <a:srgbClr val="8C54FE"/>
                </a:solidFill>
              </a:rPr>
              <a:t>notNull</a:t>
            </a:r>
            <a:r>
              <a:rPr lang="en-US" b="1" dirty="0">
                <a:solidFill>
                  <a:srgbClr val="8C54FE"/>
                </a:solidFill>
              </a:rPr>
              <a:t> entry</a:t>
            </a:r>
            <a:r>
              <a:rPr lang="en-US" dirty="0"/>
              <a:t> into newly empty slot</a:t>
            </a:r>
            <a:endParaRPr lang="en-US" sz="1050"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b="1" dirty="0" err="1">
                <a:solidFill>
                  <a:srgbClr val="8C54FE"/>
                </a:solidFill>
              </a:rPr>
              <a:t>notNull</a:t>
            </a:r>
            <a:r>
              <a:rPr lang="en-US" sz="1050" dirty="0"/>
              <a:t>, ???, ... ]</a:t>
            </a:r>
            <a:endParaRPr lang="en-US" sz="1050" b="1"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solidFill>
                  <a:srgbClr val="8C54FE"/>
                </a:solidFill>
              </a:rPr>
              <a:t>notNull</a:t>
            </a:r>
            <a:r>
              <a:rPr lang="en-US" sz="1050" dirty="0"/>
              <a:t>, </a:t>
            </a:r>
            <a:r>
              <a:rPr lang="en-US" sz="1050" dirty="0" err="1"/>
              <a:t>notNull</a:t>
            </a:r>
            <a:r>
              <a:rPr lang="en-US" sz="1050" dirty="0"/>
              <a:t>,       </a:t>
            </a:r>
            <a:r>
              <a:rPr lang="en-US" sz="1050" b="1" dirty="0"/>
              <a:t>null</a:t>
            </a:r>
            <a:r>
              <a:rPr lang="en-US" sz="1050" dirty="0"/>
              <a:t>, ???, ... ]</a:t>
            </a:r>
          </a:p>
        </p:txBody>
      </p:sp>
    </p:spTree>
    <p:extLst>
      <p:ext uri="{BB962C8B-B14F-4D97-AF65-F5344CB8AC3E}">
        <p14:creationId xmlns:p14="http://schemas.microsoft.com/office/powerpoint/2010/main" val="346485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75B6-B2FE-805D-7D64-7113A590AFFB}"/>
              </a:ext>
            </a:extLst>
          </p:cNvPr>
          <p:cNvSpPr>
            <a:spLocks noGrp="1"/>
          </p:cNvSpPr>
          <p:nvPr>
            <p:ph type="title"/>
          </p:nvPr>
        </p:nvSpPr>
        <p:spPr/>
        <p:txBody>
          <a:bodyPr/>
          <a:lstStyle/>
          <a:p>
            <a:r>
              <a:rPr lang="en-US" b="1"/>
              <a:t>note: </a:t>
            </a:r>
            <a:r>
              <a:rPr lang="en-US"/>
              <a:t>these slides described a specific</a:t>
            </a:r>
            <a:r>
              <a:rPr lang="en-US" i="1"/>
              <a:t> </a:t>
            </a:r>
            <a:r>
              <a:rPr lang="en-US"/>
              <a:t>kind of open addressing called </a:t>
            </a:r>
            <a:r>
              <a:rPr lang="en-US" b="1"/>
              <a:t>linear probing</a:t>
            </a:r>
            <a:br>
              <a:rPr lang="en-US" b="1"/>
            </a:br>
            <a:br>
              <a:rPr lang="en-US" sz="4000" b="1"/>
            </a:br>
            <a:r>
              <a:rPr lang="en-US" sz="2400" b="1"/>
              <a:t>open addressing</a:t>
            </a:r>
            <a:r>
              <a:rPr lang="en-US" sz="2400"/>
              <a:t> is a strategy for </a:t>
            </a:r>
            <a:r>
              <a:rPr lang="en-US" sz="2400" b="1"/>
              <a:t>resolving collisions</a:t>
            </a:r>
            <a:br>
              <a:rPr lang="en-US" sz="2400" b="1"/>
            </a:br>
            <a:r>
              <a:rPr lang="en-US" sz="2400" b="1"/>
              <a:t>linear probing</a:t>
            </a:r>
            <a:r>
              <a:rPr lang="en-US" sz="2400"/>
              <a:t> is just one way of doing open addressing</a:t>
            </a:r>
            <a:endParaRPr lang="en-US" b="1"/>
          </a:p>
        </p:txBody>
      </p:sp>
    </p:spTree>
    <p:extLst>
      <p:ext uri="{BB962C8B-B14F-4D97-AF65-F5344CB8AC3E}">
        <p14:creationId xmlns:p14="http://schemas.microsoft.com/office/powerpoint/2010/main" val="163890899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3A669-D57A-70D3-2789-A8332DC858F2}"/>
              </a:ext>
            </a:extLst>
          </p:cNvPr>
          <p:cNvSpPr>
            <a:spLocks noGrp="1"/>
          </p:cNvSpPr>
          <p:nvPr>
            <p:ph type="title"/>
          </p:nvPr>
        </p:nvSpPr>
        <p:spPr/>
        <p:txBody>
          <a:bodyPr/>
          <a:lstStyle/>
          <a:p>
            <a:r>
              <a:rPr lang="en-US"/>
              <a:t>🦉</a:t>
            </a:r>
            <a:br>
              <a:rPr lang="en-US"/>
            </a:br>
            <a:r>
              <a:rPr lang="en-US" sz="7200"/>
              <a:t>would you fancy a Kahoot?</a:t>
            </a:r>
            <a:endParaRPr lang="en-US"/>
          </a:p>
        </p:txBody>
      </p:sp>
    </p:spTree>
    <p:extLst>
      <p:ext uri="{BB962C8B-B14F-4D97-AF65-F5344CB8AC3E}">
        <p14:creationId xmlns:p14="http://schemas.microsoft.com/office/powerpoint/2010/main" val="12478738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D8BAA-A5CD-0C22-6238-E454A214DD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DE2714-5C08-B0D6-CC6E-524D54782AA0}"/>
              </a:ext>
            </a:extLst>
          </p:cNvPr>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225C0C16-0BD1-60E9-D3A5-556383FC2D64}"/>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BD60D748-617A-5656-D394-267196F6C032}"/>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0F2E4042-ABA9-6284-5A44-CA0694037A3D}"/>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334940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12AF7-25B5-481D-1115-0B2CDBA495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DF779C-0823-D9AC-32FB-BA78E15465B4}"/>
              </a:ext>
            </a:extLst>
          </p:cNvPr>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A5D495DB-1C17-364C-4733-24B2BAE9E232}"/>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CAF64812-0E10-4CA2-9A23-EE98538F4723}"/>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latin typeface="Consolas"/>
                <a:ea typeface="Segoe UI Emoji" panose="020B0502040204020203" pitchFamily="34" charset="0"/>
              </a:rPr>
              <a:t>    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3614013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F9312-63CB-640E-7274-4822E13BDC5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60EE637-D4C4-CD3A-84F6-D347A1FF1F15}"/>
              </a:ext>
            </a:extLst>
          </p:cNvPr>
          <p:cNvSpPr>
            <a:spLocks noGrp="1"/>
          </p:cNvSpPr>
          <p:nvPr>
            <p:ph type="title"/>
          </p:nvPr>
        </p:nvSpPr>
        <p:spPr/>
        <p:txBody>
          <a:bodyPr/>
          <a:lstStyle/>
          <a:p>
            <a:r>
              <a:rPr lang="en-US" sz="8000"/>
              <a:t>CHATGPT</a:t>
            </a:r>
            <a:br>
              <a:rPr lang="en-US" sz="8000"/>
            </a:br>
            <a:r>
              <a:rPr lang="en-US" sz="8000"/>
              <a:t>TODO: help hours start monday</a:t>
            </a:r>
          </a:p>
        </p:txBody>
      </p:sp>
      <p:sp>
        <p:nvSpPr>
          <p:cNvPr id="2" name="TextBox 1">
            <a:extLst>
              <a:ext uri="{FF2B5EF4-FFF2-40B4-BE49-F238E27FC236}">
                <a16:creationId xmlns:a16="http://schemas.microsoft.com/office/drawing/2014/main" id="{4CB63B9C-06E7-FA9A-2735-27BD743B473F}"/>
              </a:ext>
            </a:extLst>
          </p:cNvPr>
          <p:cNvSpPr txBox="1"/>
          <p:nvPr/>
        </p:nvSpPr>
        <p:spPr>
          <a:xfrm>
            <a:off x="1447800" y="3946176"/>
            <a:ext cx="6248400" cy="923330"/>
          </a:xfrm>
          <a:prstGeom prst="rect">
            <a:avLst/>
          </a:prstGeom>
          <a:noFill/>
        </p:spPr>
        <p:txBody>
          <a:bodyPr wrap="square">
            <a:spAutoFit/>
          </a:bodyPr>
          <a:lstStyle/>
          <a:p>
            <a:pPr algn="ctr"/>
            <a:r>
              <a:rPr lang="en-US" sz="5400">
                <a:solidFill>
                  <a:srgbClr val="007B00"/>
                </a:solidFill>
                <a:latin typeface="Segoe UI Emoji" panose="020B0502040204020203" pitchFamily="34" charset="0"/>
                <a:ea typeface="Segoe UI Emoji" panose="020B0502040204020203" pitchFamily="34" charset="0"/>
              </a:rPr>
              <a:t>🙅🙆🙅‍♂️🙆‍♂️🙅‍♀️🙆‍♀️</a:t>
            </a:r>
            <a:endParaRPr lang="en-US" sz="5400">
              <a:latin typeface="Segoe UI Emoji" panose="020B0502040204020203" pitchFamily="34" charset="0"/>
              <a:ea typeface="Segoe UI Emoji" panose="020B0502040204020203" pitchFamily="34" charset="0"/>
            </a:endParaRPr>
          </a:p>
        </p:txBody>
      </p:sp>
    </p:spTree>
    <p:extLst>
      <p:ext uri="{BB962C8B-B14F-4D97-AF65-F5344CB8AC3E}">
        <p14:creationId xmlns:p14="http://schemas.microsoft.com/office/powerpoint/2010/main" val="17165761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417A35-E74B-AE2F-A91F-51E24B5E1776}"/>
              </a:ext>
            </a:extLst>
          </p:cNvPr>
          <p:cNvSpPr>
            <a:spLocks noGrp="1"/>
          </p:cNvSpPr>
          <p:nvPr>
            <p:ph type="title"/>
          </p:nvPr>
        </p:nvSpPr>
        <p:spPr/>
        <p:txBody>
          <a:bodyPr/>
          <a:lstStyle/>
          <a:p>
            <a:r>
              <a:rPr lang="en-US" b="1"/>
              <a:t>expectations</a:t>
            </a:r>
            <a:endParaRPr lang="en-US"/>
          </a:p>
        </p:txBody>
      </p:sp>
      <p:sp>
        <p:nvSpPr>
          <p:cNvPr id="2" name="TextBox 1">
            <a:extLst>
              <a:ext uri="{FF2B5EF4-FFF2-40B4-BE49-F238E27FC236}">
                <a16:creationId xmlns:a16="http://schemas.microsoft.com/office/drawing/2014/main" id="{98577D2C-7DF9-AD28-A01F-4196FAD14FCA}"/>
              </a:ext>
            </a:extLst>
          </p:cNvPr>
          <p:cNvSpPr txBox="1"/>
          <p:nvPr/>
        </p:nvSpPr>
        <p:spPr>
          <a:xfrm>
            <a:off x="1447800" y="3946176"/>
            <a:ext cx="6248400" cy="923330"/>
          </a:xfrm>
          <a:prstGeom prst="rect">
            <a:avLst/>
          </a:prstGeom>
          <a:noFill/>
        </p:spPr>
        <p:txBody>
          <a:bodyPr wrap="square">
            <a:spAutoFit/>
          </a:bodyPr>
          <a:lstStyle/>
          <a:p>
            <a:pPr algn="ctr"/>
            <a:r>
              <a:rPr lang="en-US" sz="5400">
                <a:solidFill>
                  <a:srgbClr val="007B00"/>
                </a:solidFill>
                <a:latin typeface="Segoe UI Emoji" panose="020B0502040204020203" pitchFamily="34" charset="0"/>
                <a:ea typeface="Segoe UI Emoji" panose="020B0502040204020203" pitchFamily="34" charset="0"/>
              </a:rPr>
              <a:t>🙅🙆🙅‍♂️🙆‍♂️🙅‍♀️🙆‍♀️</a:t>
            </a:r>
            <a:endParaRPr lang="en-US" sz="5400">
              <a:latin typeface="Segoe UI Emoji" panose="020B0502040204020203" pitchFamily="34" charset="0"/>
              <a:ea typeface="Segoe UI Emoji" panose="020B0502040204020203" pitchFamily="34" charset="0"/>
            </a:endParaRPr>
          </a:p>
        </p:txBody>
      </p:sp>
    </p:spTree>
    <p:extLst>
      <p:ext uri="{BB962C8B-B14F-4D97-AF65-F5344CB8AC3E}">
        <p14:creationId xmlns:p14="http://schemas.microsoft.com/office/powerpoint/2010/main" val="5082488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r>
              <a:rPr lang="en-US" sz="4000" b="1" dirty="0">
                <a:solidFill>
                  <a:srgbClr val="26C9FD"/>
                </a:solidFill>
              </a:rPr>
              <a:t>ANNOUNCEMENTS</a:t>
            </a:r>
            <a:br>
              <a:rPr lang="en-US" sz="4000" b="1" dirty="0">
                <a:solidFill>
                  <a:srgbClr val="26C9FD"/>
                </a:solidFill>
              </a:rPr>
            </a:br>
            <a:r>
              <a:rPr lang="en-US" sz="2800" dirty="0">
                <a:solidFill>
                  <a:srgbClr val="26C9FD"/>
                </a:solidFill>
              </a:rPr>
              <a:t>today is No Laptop Monday!</a:t>
            </a:r>
            <a:r>
              <a:rPr lang="en-US" sz="2800" dirty="0">
                <a:solidFill>
                  <a:schemeClr val="accent1">
                    <a:lumMod val="20000"/>
                    <a:lumOff val="80000"/>
                  </a:schemeClr>
                </a:solidFill>
              </a:rPr>
              <a:t> 🙅‍♂️💻🎉</a:t>
            </a:r>
            <a:br>
              <a:rPr lang="en-US" sz="2800" dirty="0"/>
            </a:br>
            <a:br>
              <a:rPr lang="en-US" sz="2800" b="1" dirty="0"/>
            </a:br>
            <a:r>
              <a:rPr lang="en-US" sz="3600" b="1" dirty="0">
                <a:solidFill>
                  <a:srgbClr val="FF6DC6"/>
                </a:solidFill>
              </a:rPr>
              <a:t>WARMUP</a:t>
            </a:r>
            <a:br>
              <a:rPr lang="en-US" sz="3600" b="1" dirty="0">
                <a:solidFill>
                  <a:srgbClr val="FF6DC6"/>
                </a:solidFill>
              </a:rPr>
            </a:br>
            <a:r>
              <a:rPr lang="en-US" sz="1600" dirty="0">
                <a:solidFill>
                  <a:srgbClr val="FF6DC6"/>
                </a:solidFill>
              </a:rPr>
              <a:t>(discuss with people you don't know)</a:t>
            </a:r>
            <a:br>
              <a:rPr lang="en-US" sz="3600" b="1" dirty="0">
                <a:solidFill>
                  <a:srgbClr val="FF6DC6"/>
                </a:solidFill>
              </a:rPr>
            </a:br>
            <a:r>
              <a:rPr lang="en-US" sz="2800" dirty="0">
                <a:solidFill>
                  <a:srgbClr val="FF6DC6"/>
                </a:solidFill>
              </a:rPr>
              <a:t>what does 2 + 2 like...</a:t>
            </a:r>
            <a:r>
              <a:rPr lang="en-US" sz="2800" i="1" dirty="0">
                <a:solidFill>
                  <a:srgbClr val="FF6DC6"/>
                </a:solidFill>
              </a:rPr>
              <a:t>mean</a:t>
            </a:r>
            <a:r>
              <a:rPr lang="en-US" sz="2800" dirty="0">
                <a:solidFill>
                  <a:srgbClr val="FF6DC6"/>
                </a:solidFill>
              </a:rPr>
              <a:t>?</a:t>
            </a:r>
            <a:r>
              <a:rPr lang="en-US" sz="2800" dirty="0">
                <a:solidFill>
                  <a:schemeClr val="accent2">
                    <a:lumMod val="20000"/>
                    <a:lumOff val="80000"/>
                  </a:schemeClr>
                </a:solidFill>
              </a:rPr>
              <a:t> 🧠</a:t>
            </a:r>
            <a:br>
              <a:rPr lang="en-US" sz="2800" dirty="0"/>
            </a:br>
            <a:br>
              <a:rPr lang="en-US" sz="2800" dirty="0"/>
            </a:br>
            <a:r>
              <a:rPr lang="en-US" sz="3600" b="1" dirty="0">
                <a:solidFill>
                  <a:schemeClr val="accent3">
                    <a:lumMod val="40000"/>
                    <a:lumOff val="60000"/>
                  </a:schemeClr>
                </a:solidFill>
              </a:rPr>
              <a:t>🌞 </a:t>
            </a:r>
            <a:r>
              <a:rPr lang="en-US" sz="3600" b="1" dirty="0">
                <a:solidFill>
                  <a:srgbClr val="FDD63E"/>
                </a:solidFill>
              </a:rPr>
              <a:t>TODAY</a:t>
            </a:r>
            <a:br>
              <a:rPr lang="en-US" sz="3600" b="1" dirty="0">
                <a:solidFill>
                  <a:srgbClr val="FDD63E"/>
                </a:solidFill>
              </a:rPr>
            </a:br>
            <a:r>
              <a:rPr lang="en-US" sz="2800" dirty="0">
                <a:solidFill>
                  <a:srgbClr val="FDD63E"/>
                </a:solidFill>
              </a:rPr>
              <a:t>Fundamentals of Java Part 1 </a:t>
            </a:r>
            <a:endParaRPr lang="en-US" sz="3600" b="1" dirty="0">
              <a:solidFill>
                <a:srgbClr val="FDD63E"/>
              </a:solidFill>
            </a:endParaRPr>
          </a:p>
        </p:txBody>
      </p:sp>
    </p:spTree>
    <p:extLst>
      <p:ext uri="{BB962C8B-B14F-4D97-AF65-F5344CB8AC3E}">
        <p14:creationId xmlns:p14="http://schemas.microsoft.com/office/powerpoint/2010/main" val="27191860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p:txBody>
          <a:bodyPr/>
          <a:lstStyle/>
          <a:p>
            <a:r>
              <a:rPr lang="en-US" sz="2800" dirty="0"/>
              <a:t>thank you to those who emailed </a:t>
            </a:r>
            <a:r>
              <a:rPr lang="en-US" sz="2800" dirty="0" err="1"/>
              <a:t>DrJava</a:t>
            </a:r>
            <a:r>
              <a:rPr lang="en-US" sz="2800"/>
              <a:t> questions!</a:t>
            </a:r>
            <a:br>
              <a:rPr lang="en-US" sz="2800" b="1"/>
            </a:br>
            <a:br>
              <a:rPr lang="en-US" sz="2800" b="1"/>
            </a:br>
            <a:r>
              <a:rPr lang="en-US" sz="2800" b="1"/>
              <a:t>note: </a:t>
            </a:r>
            <a:r>
              <a:rPr lang="en-US" sz="2800"/>
              <a:t>my email responses tend to be really short;</a:t>
            </a:r>
            <a:br>
              <a:rPr lang="en-US" sz="2800"/>
            </a:br>
            <a:r>
              <a:rPr lang="en-US" sz="2800"/>
              <a:t>it doesn't mean </a:t>
            </a:r>
            <a:r>
              <a:rPr lang="en-US" sz="2800" err="1"/>
              <a:t>i'm</a:t>
            </a:r>
            <a:r>
              <a:rPr lang="en-US" sz="2800"/>
              <a:t> annoyed;</a:t>
            </a:r>
            <a:br>
              <a:rPr lang="en-US" sz="2800"/>
            </a:br>
            <a:r>
              <a:rPr lang="en-US" sz="2800" err="1"/>
              <a:t>i</a:t>
            </a:r>
            <a:r>
              <a:rPr lang="en-US" sz="2800"/>
              <a:t> just have to write emails really fast because there are ~64 students in this class 🙂👍</a:t>
            </a:r>
            <a:br>
              <a:rPr lang="en-US" sz="2800"/>
            </a:br>
            <a:br>
              <a:rPr lang="en-US" sz="2800"/>
            </a:br>
            <a:r>
              <a:rPr lang="en-US" sz="2800" b="1" err="1"/>
              <a:t>ps</a:t>
            </a:r>
            <a:r>
              <a:rPr lang="en-US" sz="2800" b="1"/>
              <a:t> </a:t>
            </a:r>
            <a:r>
              <a:rPr lang="en-US" sz="2800"/>
              <a:t>screenshots are really helpful if you email me!</a:t>
            </a:r>
          </a:p>
        </p:txBody>
      </p:sp>
    </p:spTree>
    <p:extLst>
      <p:ext uri="{BB962C8B-B14F-4D97-AF65-F5344CB8AC3E}">
        <p14:creationId xmlns:p14="http://schemas.microsoft.com/office/powerpoint/2010/main" val="25186959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p:txBody>
          <a:bodyPr/>
          <a:lstStyle/>
          <a:p>
            <a:r>
              <a:rPr lang="en-US" sz="6600"/>
              <a:t>is there anyone here who is not yet enrolled in CS 136 and would like to be?</a:t>
            </a:r>
          </a:p>
        </p:txBody>
      </p:sp>
    </p:spTree>
    <p:extLst>
      <p:ext uri="{BB962C8B-B14F-4D97-AF65-F5344CB8AC3E}">
        <p14:creationId xmlns:p14="http://schemas.microsoft.com/office/powerpoint/2010/main" val="4035893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C9688C-1437-911A-D05F-3D78EF05D5E9}"/>
              </a:ext>
            </a:extLst>
          </p:cNvPr>
          <p:cNvSpPr>
            <a:spLocks noGrp="1"/>
          </p:cNvSpPr>
          <p:nvPr>
            <p:ph type="title"/>
          </p:nvPr>
        </p:nvSpPr>
        <p:spPr/>
        <p:txBody>
          <a:bodyPr/>
          <a:lstStyle/>
          <a:p>
            <a:r>
              <a:rPr lang="en-US"/>
              <a:t>take roll</a:t>
            </a:r>
          </a:p>
        </p:txBody>
      </p:sp>
      <p:sp>
        <p:nvSpPr>
          <p:cNvPr id="5" name="Content Placeholder 4">
            <a:extLst>
              <a:ext uri="{FF2B5EF4-FFF2-40B4-BE49-F238E27FC236}">
                <a16:creationId xmlns:a16="http://schemas.microsoft.com/office/drawing/2014/main" id="{6E47DF52-D178-41F2-034E-91F79F374347}"/>
              </a:ext>
            </a:extLst>
          </p:cNvPr>
          <p:cNvSpPr>
            <a:spLocks noGrp="1"/>
          </p:cNvSpPr>
          <p:nvPr>
            <p:ph sz="quarter" idx="10"/>
          </p:nvPr>
        </p:nvSpPr>
        <p:spPr/>
        <p:txBody>
          <a:bodyPr/>
          <a:lstStyle/>
          <a:p>
            <a:r>
              <a:rPr lang="en-US"/>
              <a:t>this is the only time i will ever take roll</a:t>
            </a:r>
          </a:p>
          <a:p>
            <a:pPr lvl="1"/>
            <a:r>
              <a:rPr lang="en-US"/>
              <a:t>this is also the only time i will wear a coat 😢</a:t>
            </a:r>
          </a:p>
          <a:p>
            <a:r>
              <a:rPr lang="en-US"/>
              <a:t>please correct me if i mispronounce your name</a:t>
            </a:r>
          </a:p>
          <a:p>
            <a:r>
              <a:rPr lang="en-US"/>
              <a:t>if you are not yet enrolled, please fill out the other sheet now</a:t>
            </a:r>
          </a:p>
        </p:txBody>
      </p:sp>
    </p:spTree>
    <p:extLst>
      <p:ext uri="{BB962C8B-B14F-4D97-AF65-F5344CB8AC3E}">
        <p14:creationId xmlns:p14="http://schemas.microsoft.com/office/powerpoint/2010/main" val="39986296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questions before we begin?</a:t>
            </a:r>
          </a:p>
        </p:txBody>
      </p:sp>
    </p:spTree>
    <p:extLst>
      <p:ext uri="{BB962C8B-B14F-4D97-AF65-F5344CB8AC3E}">
        <p14:creationId xmlns:p14="http://schemas.microsoft.com/office/powerpoint/2010/main" val="5734149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11051854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35297178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idx="4294967295"/>
          </p:nvPr>
        </p:nvSpPr>
        <p:spPr>
          <a:xfrm>
            <a:off x="0" y="255588"/>
            <a:ext cx="8229600" cy="666750"/>
          </a:xfrm>
        </p:spPr>
        <p:txBody>
          <a:bodyPr>
            <a:normAutofit/>
          </a:bodyPr>
          <a:lstStyle/>
          <a:p>
            <a:r>
              <a:rPr lang="en-US"/>
              <a:t>variables in Java have a specified type</a:t>
            </a:r>
          </a:p>
        </p:txBody>
      </p:sp>
      <p:sp>
        <p:nvSpPr>
          <p:cNvPr id="4" name="TextBox 3">
            <a:extLst>
              <a:ext uri="{FF2B5EF4-FFF2-40B4-BE49-F238E27FC236}">
                <a16:creationId xmlns:a16="http://schemas.microsoft.com/office/drawing/2014/main" id="{0E416290-C1A1-B854-5E50-A5C08D424C89}"/>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F41CA9CC-4288-FB71-22DC-28875738AE26}"/>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120154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normAutofit fontScale="90000"/>
          </a:bodyPr>
          <a:lstStyle/>
          <a:p>
            <a:r>
              <a:rPr lang="en-US" sz="3200">
                <a:effectLst/>
              </a:rPr>
              <a:t>in Java, declaring and initializing variables are separate things</a:t>
            </a:r>
            <a:endParaRPr lang="en-US"/>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pPr marL="0" indent="0">
              <a:buNone/>
            </a:pPr>
            <a:endParaRPr lang="en-US">
              <a:solidFill>
                <a:srgbClr val="007B00"/>
              </a:solidFill>
              <a:latin typeface="+mj-lt"/>
            </a:endParaRPr>
          </a:p>
          <a:p>
            <a:r>
              <a:rPr lang="en-US">
                <a:solidFill>
                  <a:srgbClr val="007B00"/>
                </a:solidFill>
                <a:effectLst/>
                <a:latin typeface="+mj-lt"/>
              </a:rPr>
              <a:t>// Option B: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endParaRPr lang="en-US">
              <a:latin typeface="+mj-lt"/>
            </a:endParaRPr>
          </a:p>
        </p:txBody>
      </p:sp>
    </p:spTree>
    <p:extLst>
      <p:ext uri="{BB962C8B-B14F-4D97-AF65-F5344CB8AC3E}">
        <p14:creationId xmlns:p14="http://schemas.microsoft.com/office/powerpoint/2010/main" val="25732573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built-in data types</a:t>
            </a:r>
          </a:p>
        </p:txBody>
      </p:sp>
    </p:spTree>
    <p:extLst>
      <p:ext uri="{BB962C8B-B14F-4D97-AF65-F5344CB8AC3E}">
        <p14:creationId xmlns:p14="http://schemas.microsoft.com/office/powerpoint/2010/main" val="42711677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0A69-4787-1B99-14AE-CC16435056DA}"/>
              </a:ext>
            </a:extLst>
          </p:cNvPr>
          <p:cNvSpPr>
            <a:spLocks noGrp="1"/>
          </p:cNvSpPr>
          <p:nvPr>
            <p:ph type="title"/>
          </p:nvPr>
        </p:nvSpPr>
        <p:spPr/>
        <p:txBody>
          <a:bodyPr/>
          <a:lstStyle/>
          <a:p>
            <a:r>
              <a:rPr lang="en-US"/>
              <a:t>primitive data types</a:t>
            </a:r>
          </a:p>
        </p:txBody>
      </p:sp>
    </p:spTree>
    <p:extLst>
      <p:ext uri="{BB962C8B-B14F-4D97-AF65-F5344CB8AC3E}">
        <p14:creationId xmlns:p14="http://schemas.microsoft.com/office/powerpoint/2010/main" val="24809574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floating point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 number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29156501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t>primitive data type Venn diagram</a:t>
            </a:r>
          </a:p>
        </p:txBody>
      </p:sp>
      <p:sp>
        <p:nvSpPr>
          <p:cNvPr id="6" name="Oval 5">
            <a:extLst>
              <a:ext uri="{FF2B5EF4-FFF2-40B4-BE49-F238E27FC236}">
                <a16:creationId xmlns:a16="http://schemas.microsoft.com/office/drawing/2014/main" id="{94920E86-DB4D-E96D-9156-A39FA0D24A3A}"/>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8E9D206E-1BDD-5C90-502B-CAD13E4F1184}"/>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C98BB37C-D4CC-8214-9764-6D220469485B}"/>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3E520666-98F4-C842-36CA-82C280FDA2C3}"/>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224EAE29-4721-95C9-0989-AAC10820D457}"/>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C224F9F0-9E53-B93A-538C-F8E695F50671}"/>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BD91FE91-9A1E-3D68-8401-52C4DADF8711}"/>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3BFD757A-2B12-41A0-1EF7-C7F6B248E379}"/>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268284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b="1">
                <a:solidFill>
                  <a:srgbClr val="000080"/>
                </a:solidFill>
                <a:latin typeface="Consolas" panose="020B0609020204030204" pitchFamily="49" charset="0"/>
              </a:rPr>
              <a:t>char</a:t>
            </a:r>
            <a:r>
              <a:rPr lang="en-US"/>
              <a:t> is an integer type</a:t>
            </a:r>
          </a:p>
          <a:p>
            <a:pPr lvl="1"/>
            <a:r>
              <a:rPr lang="en-US"/>
              <a:t>each </a:t>
            </a:r>
            <a:r>
              <a:rPr lang="en-US">
                <a:solidFill>
                  <a:srgbClr val="000080"/>
                </a:solidFill>
                <a:latin typeface="Consolas" panose="020B0609020204030204" pitchFamily="49" charset="0"/>
              </a:rPr>
              <a:t>char</a:t>
            </a:r>
            <a:r>
              <a:rPr lang="en-US"/>
              <a:t> has a corresponding integer, for example </a:t>
            </a:r>
            <a:r>
              <a:rPr lang="en-US">
                <a:latin typeface="Consolas" panose="020B0609020204030204" pitchFamily="49" charset="0"/>
              </a:rPr>
              <a:t>(</a:t>
            </a:r>
            <a:r>
              <a:rPr lang="en-US">
                <a:solidFill>
                  <a:srgbClr val="FF00FF"/>
                </a:solidFill>
                <a:latin typeface="Consolas" panose="020B0609020204030204" pitchFamily="49" charset="0"/>
              </a:rPr>
              <a:t>'a'</a:t>
            </a:r>
            <a:r>
              <a:rPr lang="en-US"/>
              <a:t> </a:t>
            </a:r>
            <a:r>
              <a:rPr lang="en-US">
                <a:latin typeface="Consolas" panose="020B0609020204030204" pitchFamily="49" charset="0"/>
              </a:rPr>
              <a:t>==</a:t>
            </a:r>
            <a:r>
              <a:rPr lang="en-US"/>
              <a:t> </a:t>
            </a:r>
            <a:r>
              <a:rPr lang="en-US">
                <a:solidFill>
                  <a:srgbClr val="02B5B5"/>
                </a:solidFill>
                <a:latin typeface="Consolas" panose="020B0609020204030204" pitchFamily="49" charset="0"/>
              </a:rPr>
              <a:t>97</a:t>
            </a:r>
            <a:r>
              <a:rPr lang="en-US">
                <a:latin typeface="Consolas" panose="020B0609020204030204" pitchFamily="49" charset="0"/>
              </a:rPr>
              <a:t>)</a:t>
            </a:r>
            <a:endParaRPr lang="en-US"/>
          </a:p>
          <a:p>
            <a:pPr lvl="1"/>
            <a:r>
              <a:rPr lang="en-US"/>
              <a:t>the letters are in order </a:t>
            </a:r>
            <a:r>
              <a:rPr lang="en-US">
                <a:latin typeface="Consolas" panose="020B0609020204030204" pitchFamily="49" charset="0"/>
              </a:rPr>
              <a:t>(</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97</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'b'</a:t>
            </a:r>
            <a:r>
              <a:rPr lang="en-US">
                <a:latin typeface="Consolas" panose="020B0609020204030204" pitchFamily="49" charset="0"/>
              </a:rPr>
              <a:t> == </a:t>
            </a:r>
            <a:r>
              <a:rPr lang="en-US">
                <a:solidFill>
                  <a:srgbClr val="02B5B5"/>
                </a:solidFill>
                <a:latin typeface="Consolas" panose="020B0609020204030204" pitchFamily="49" charset="0"/>
              </a:rPr>
              <a:t>98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'c'</a:t>
            </a:r>
            <a:r>
              <a:rPr lang="en-US">
                <a:latin typeface="Consolas" panose="020B0609020204030204" pitchFamily="49" charset="0"/>
              </a:rPr>
              <a:t> == </a:t>
            </a:r>
            <a:r>
              <a:rPr lang="en-US">
                <a:solidFill>
                  <a:srgbClr val="02B5B5"/>
                </a:solidFill>
                <a:latin typeface="Consolas" panose="020B0609020204030204" pitchFamily="49" charset="0"/>
              </a:rPr>
              <a:t>99</a:t>
            </a:r>
            <a:r>
              <a:rPr lang="en-US">
                <a:latin typeface="Consolas" panose="020B0609020204030204" pitchFamily="49" charset="0"/>
              </a:rPr>
              <a:t>)</a:t>
            </a:r>
            <a:r>
              <a:rPr lang="en-US"/>
              <a:t>...</a:t>
            </a:r>
          </a:p>
          <a:p>
            <a:pPr lvl="1"/>
            <a:r>
              <a:rPr lang="en-US"/>
              <a:t>the numbers are also in order </a:t>
            </a:r>
            <a:r>
              <a:rPr lang="en-US">
                <a:latin typeface="Consolas" panose="020B0609020204030204" pitchFamily="49" charset="0"/>
              </a:rPr>
              <a:t>(</a:t>
            </a:r>
            <a:r>
              <a:rPr lang="en-US">
                <a:solidFill>
                  <a:srgbClr val="FF00FF"/>
                </a:solidFill>
                <a:latin typeface="Consolas" panose="020B0609020204030204" pitchFamily="49" charset="0"/>
              </a:rPr>
              <a:t>'0'</a:t>
            </a:r>
            <a:r>
              <a:rPr lang="en-US">
                <a:latin typeface="Consolas" panose="020B0609020204030204" pitchFamily="49" charset="0"/>
              </a:rPr>
              <a:t> == </a:t>
            </a:r>
            <a:r>
              <a:rPr lang="en-US">
                <a:solidFill>
                  <a:srgbClr val="02B5B5"/>
                </a:solidFill>
                <a:latin typeface="Consolas" panose="020B0609020204030204" pitchFamily="49" charset="0"/>
              </a:rPr>
              <a:t>48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'1'</a:t>
            </a:r>
            <a:r>
              <a:rPr lang="en-US">
                <a:latin typeface="Consolas" panose="020B0609020204030204" pitchFamily="49" charset="0"/>
              </a:rPr>
              <a:t> == </a:t>
            </a:r>
            <a:r>
              <a:rPr lang="en-US">
                <a:solidFill>
                  <a:srgbClr val="02B5B5"/>
                </a:solidFill>
                <a:latin typeface="Consolas" panose="020B0609020204030204" pitchFamily="49" charset="0"/>
              </a:rPr>
              <a:t>49</a:t>
            </a:r>
            <a:r>
              <a:rPr lang="en-US">
                <a:latin typeface="Consolas" panose="020B0609020204030204" pitchFamily="49" charset="0"/>
              </a:rPr>
              <a:t>)</a:t>
            </a:r>
            <a:r>
              <a:rPr lang="en-US"/>
              <a:t>...</a:t>
            </a:r>
          </a:p>
          <a:p>
            <a:pPr lvl="1"/>
            <a:r>
              <a:rPr lang="en-US"/>
              <a:t>you can do math with </a:t>
            </a:r>
            <a:r>
              <a:rPr lang="en-US">
                <a:solidFill>
                  <a:srgbClr val="000080"/>
                </a:solidFill>
                <a:latin typeface="Consolas" panose="020B0609020204030204" pitchFamily="49" charset="0"/>
              </a:rPr>
              <a:t>char</a:t>
            </a:r>
            <a:r>
              <a:rPr lang="en-US"/>
              <a:t>'s</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foo </a:t>
            </a:r>
            <a:r>
              <a:rPr lang="en-US">
                <a:latin typeface="Consolas" panose="020B0609020204030204" pitchFamily="49" charset="0"/>
              </a:rPr>
              <a:t>= </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2</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foo is 'c'</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bar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7</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bar is '7'</a:t>
            </a:r>
          </a:p>
          <a:p>
            <a:pPr lvl="2"/>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baz</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'6'</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a:t>
            </a:r>
            <a:r>
              <a:rPr lang="en-US" err="1">
                <a:solidFill>
                  <a:srgbClr val="007B00"/>
                </a:solidFill>
                <a:latin typeface="Consolas" panose="020B0609020204030204" pitchFamily="49" charset="0"/>
              </a:rPr>
              <a:t>baz</a:t>
            </a:r>
            <a:r>
              <a:rPr lang="en-US">
                <a:solidFill>
                  <a:srgbClr val="007B00"/>
                </a:solidFill>
                <a:latin typeface="Consolas" panose="020B0609020204030204" pitchFamily="49" charset="0"/>
              </a:rPr>
              <a:t> is 6</a:t>
            </a:r>
          </a:p>
          <a:p>
            <a:pPr lvl="2"/>
            <a:endParaRPr lang="en-US">
              <a:solidFill>
                <a:srgbClr val="12191C"/>
              </a:solidFill>
              <a:latin typeface="Consolas" panose="020B0609020204030204" pitchFamily="49" charset="0"/>
            </a:endParaRPr>
          </a:p>
          <a:p>
            <a:pPr lvl="2"/>
            <a:endParaRPr lang="en-US"/>
          </a:p>
          <a:p>
            <a:pPr marL="0" indent="0">
              <a:buNone/>
            </a:pPr>
            <a:endParaRPr lang="en-US">
              <a:latin typeface="+mj-lt"/>
            </a:endParaRPr>
          </a:p>
        </p:txBody>
      </p:sp>
    </p:spTree>
    <p:extLst>
      <p:ext uri="{BB962C8B-B14F-4D97-AF65-F5344CB8AC3E}">
        <p14:creationId xmlns:p14="http://schemas.microsoft.com/office/powerpoint/2010/main" val="4035303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76B85-5CD5-ADD6-FE75-86F75E6EB68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C1D9D0C-3D07-DBC2-C98E-A2B1FF902042}"/>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36368476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4F38F-819C-AD52-9DEC-46F2B27BF399}"/>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835CD8EF-F943-F768-3EC2-F9FC24C03634}"/>
              </a:ext>
            </a:extLst>
          </p:cNvPr>
          <p:cNvSpPr>
            <a:spLocks noGrp="1"/>
          </p:cNvSpPr>
          <p:nvPr>
            <p:ph sz="quarter" idx="10"/>
          </p:nvPr>
        </p:nvSpPr>
        <p:spPr/>
        <p:txBody>
          <a:bodyPr/>
          <a:lstStyle/>
          <a:p>
            <a:r>
              <a:rPr lang="en-US"/>
              <a:t>each primitive data type has its own notion of what it means to "be zero"</a:t>
            </a:r>
          </a:p>
          <a:p>
            <a:pPr lvl="1"/>
            <a:r>
              <a:rPr lang="en-US" sz="1800">
                <a:solidFill>
                  <a:srgbClr val="000080"/>
                </a:solidFill>
                <a:effectLst/>
                <a:latin typeface="+mj-lt"/>
              </a:rPr>
              <a:t>int</a:t>
            </a:r>
            <a:r>
              <a:rPr lang="en-US">
                <a:latin typeface="+mj-lt"/>
              </a:rPr>
              <a:t>     zero =     </a:t>
            </a:r>
            <a:r>
              <a:rPr lang="en-US">
                <a:solidFill>
                  <a:srgbClr val="02B5B5"/>
                </a:solidFill>
                <a:latin typeface="+mj-lt"/>
              </a:rPr>
              <a:t>0</a:t>
            </a:r>
            <a:r>
              <a:rPr lang="en-US">
                <a:latin typeface="+mj-lt"/>
              </a:rPr>
              <a:t>;</a:t>
            </a:r>
          </a:p>
          <a:p>
            <a:pPr lvl="1"/>
            <a:r>
              <a:rPr lang="en-US" sz="1800">
                <a:solidFill>
                  <a:srgbClr val="000080"/>
                </a:solidFill>
                <a:effectLst/>
                <a:latin typeface="+mj-lt"/>
              </a:rPr>
              <a:t>double</a:t>
            </a:r>
            <a:r>
              <a:rPr lang="en-US">
                <a:latin typeface="+mj-lt"/>
              </a:rPr>
              <a:t>  zero =   </a:t>
            </a:r>
            <a:r>
              <a:rPr lang="en-US">
                <a:solidFill>
                  <a:srgbClr val="02B5B5"/>
                </a:solidFill>
                <a:latin typeface="+mj-lt"/>
              </a:rPr>
              <a:t>0</a:t>
            </a:r>
            <a:r>
              <a:rPr lang="en-US">
                <a:latin typeface="+mj-lt"/>
              </a:rPr>
              <a:t>.</a:t>
            </a:r>
            <a:r>
              <a:rPr lang="en-US">
                <a:solidFill>
                  <a:srgbClr val="02B5B5"/>
                </a:solidFill>
                <a:latin typeface="+mj-lt"/>
              </a:rPr>
              <a:t>0</a:t>
            </a:r>
            <a:r>
              <a:rPr lang="en-US">
                <a:latin typeface="+mj-lt"/>
              </a:rPr>
              <a:t>;</a:t>
            </a:r>
          </a:p>
          <a:p>
            <a:pPr lvl="1"/>
            <a:r>
              <a:rPr lang="en-US" sz="1800" err="1">
                <a:solidFill>
                  <a:srgbClr val="000080"/>
                </a:solidFill>
                <a:effectLst/>
                <a:latin typeface="+mj-lt"/>
              </a:rPr>
              <a:t>boolean</a:t>
            </a:r>
            <a:r>
              <a:rPr lang="en-US">
                <a:latin typeface="+mj-lt"/>
              </a:rPr>
              <a:t> zero = </a:t>
            </a:r>
            <a:r>
              <a:rPr lang="en-US">
                <a:solidFill>
                  <a:srgbClr val="0000FF"/>
                </a:solidFill>
                <a:latin typeface="+mj-lt"/>
              </a:rPr>
              <a:t>false</a:t>
            </a:r>
            <a:r>
              <a:rPr lang="en-US">
                <a:latin typeface="+mj-lt"/>
              </a:rPr>
              <a:t>;</a:t>
            </a:r>
          </a:p>
          <a:p>
            <a:pPr lvl="1"/>
            <a:r>
              <a:rPr lang="en-US">
                <a:solidFill>
                  <a:srgbClr val="000080"/>
                </a:solidFill>
                <a:effectLst/>
                <a:latin typeface="+mj-lt"/>
              </a:rPr>
              <a:t>char</a:t>
            </a:r>
            <a:r>
              <a:rPr lang="en-US">
                <a:latin typeface="+mj-lt"/>
              </a:rPr>
              <a:t>    zero =  </a:t>
            </a:r>
            <a:r>
              <a:rPr lang="en-US">
                <a:solidFill>
                  <a:srgbClr val="FF00FF"/>
                </a:solidFill>
                <a:effectLst/>
                <a:latin typeface="+mj-lt"/>
              </a:rPr>
              <a:t>'\0'</a:t>
            </a:r>
            <a:r>
              <a:rPr lang="en-US">
                <a:effectLst/>
                <a:latin typeface="+mj-lt"/>
              </a:rPr>
              <a:t>;</a:t>
            </a:r>
            <a:r>
              <a:rPr lang="en-US">
                <a:solidFill>
                  <a:srgbClr val="007B00"/>
                </a:solidFill>
                <a:latin typeface="Consolas" panose="020B0609020204030204" pitchFamily="49" charset="0"/>
              </a:rPr>
              <a:t> // the "null character"</a:t>
            </a:r>
          </a:p>
          <a:p>
            <a:pPr lvl="1"/>
            <a:endParaRPr lang="en-US">
              <a:effectLst/>
              <a:latin typeface="+mj-lt"/>
            </a:endParaRPr>
          </a:p>
          <a:p>
            <a:pPr lvl="1"/>
            <a:endParaRPr lang="en-US">
              <a:solidFill>
                <a:srgbClr val="592FA4"/>
              </a:solidFill>
              <a:latin typeface="+mj-lt"/>
            </a:endParaRPr>
          </a:p>
        </p:txBody>
      </p:sp>
    </p:spTree>
    <p:extLst>
      <p:ext uri="{BB962C8B-B14F-4D97-AF65-F5344CB8AC3E}">
        <p14:creationId xmlns:p14="http://schemas.microsoft.com/office/powerpoint/2010/main" val="18886145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0A69-4787-1B99-14AE-CC16435056DA}"/>
              </a:ext>
            </a:extLst>
          </p:cNvPr>
          <p:cNvSpPr>
            <a:spLocks noGrp="1"/>
          </p:cNvSpPr>
          <p:nvPr>
            <p:ph type="title"/>
          </p:nvPr>
        </p:nvSpPr>
        <p:spPr/>
        <p:txBody>
          <a:bodyPr/>
          <a:lstStyle/>
          <a:p>
            <a:r>
              <a:rPr lang="en-US"/>
              <a:t>String</a:t>
            </a:r>
          </a:p>
        </p:txBody>
      </p:sp>
    </p:spTree>
    <p:extLst>
      <p:ext uri="{BB962C8B-B14F-4D97-AF65-F5344CB8AC3E}">
        <p14:creationId xmlns:p14="http://schemas.microsoft.com/office/powerpoint/2010/main" val="41867580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(1/2)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String</a:t>
            </a:r>
            <a:r>
              <a:rPr lang="en-US"/>
              <a:t> is a sequence of characters</a:t>
            </a:r>
          </a:p>
          <a:p>
            <a:pPr lvl="1"/>
            <a:r>
              <a:rPr lang="en-US">
                <a:solidFill>
                  <a:srgbClr val="B71111"/>
                </a:solidFill>
                <a:latin typeface="+mj-lt"/>
              </a:rPr>
              <a:t>"Hello World"</a:t>
            </a:r>
            <a:r>
              <a:rPr lang="en-US">
                <a:latin typeface="+mj-lt"/>
              </a:rPr>
              <a:t>, </a:t>
            </a:r>
            <a:r>
              <a:rPr lang="en-US">
                <a:solidFill>
                  <a:srgbClr val="B71111"/>
                </a:solidFill>
                <a:latin typeface="+mj-lt"/>
              </a:rPr>
              <a:t>"Foo123"</a:t>
            </a:r>
          </a:p>
        </p:txBody>
      </p:sp>
    </p:spTree>
    <p:extLst>
      <p:ext uri="{BB962C8B-B14F-4D97-AF65-F5344CB8AC3E}">
        <p14:creationId xmlns:p14="http://schemas.microsoft.com/office/powerpoint/2010/main" val="34955183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(2/2)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sz="1800">
                <a:solidFill>
                  <a:srgbClr val="000080"/>
                </a:solidFill>
                <a:effectLst/>
                <a:latin typeface="Consolas" panose="020B0609020204030204" pitchFamily="49" charset="0"/>
              </a:rPr>
              <a:t>String</a:t>
            </a:r>
            <a:r>
              <a:rPr lang="en-US" sz="1800">
                <a:effectLst/>
              </a:rPr>
              <a:t>'s</a:t>
            </a:r>
            <a:r>
              <a:rPr lang="en-US"/>
              <a:t> have several useful functions/methods</a:t>
            </a:r>
            <a:br>
              <a:rPr lang="en-US"/>
            </a:br>
            <a:r>
              <a:rPr lang="en-US"/>
              <a:t>(which are described in our Documentation)</a:t>
            </a:r>
          </a:p>
          <a:p>
            <a:pPr lvl="1"/>
            <a:r>
              <a:rPr lang="en-US">
                <a:solidFill>
                  <a:srgbClr val="000080"/>
                </a:solidFill>
                <a:effectLst/>
                <a:latin typeface="+mj-lt"/>
              </a:rPr>
              <a:t>String</a:t>
            </a:r>
            <a:r>
              <a:rPr lang="en-US">
                <a:latin typeface="+mj-lt"/>
              </a:rPr>
              <a:t> </a:t>
            </a:r>
            <a:r>
              <a:rPr lang="en-US">
                <a:effectLst/>
                <a:latin typeface="+mj-lt"/>
              </a:rPr>
              <a:t>string</a:t>
            </a:r>
            <a:r>
              <a:rPr lang="en-US">
                <a:latin typeface="+mj-lt"/>
              </a:rPr>
              <a:t> </a:t>
            </a:r>
            <a:r>
              <a:rPr lang="en-US">
                <a:effectLst/>
                <a:latin typeface="+mj-lt"/>
              </a:rPr>
              <a:t>=</a:t>
            </a:r>
            <a:r>
              <a:rPr lang="en-US">
                <a:latin typeface="+mj-lt"/>
              </a:rPr>
              <a:t> </a:t>
            </a:r>
            <a:r>
              <a:rPr lang="en-US">
                <a:solidFill>
                  <a:srgbClr val="B71111"/>
                </a:solidFill>
                <a:effectLst/>
                <a:latin typeface="+mj-lt"/>
              </a:rPr>
              <a:t>"Hello"</a:t>
            </a:r>
            <a:r>
              <a:rPr lang="en-US">
                <a:latin typeface="+mj-lt"/>
              </a:rPr>
              <a:t>; </a:t>
            </a:r>
            <a:r>
              <a:rPr lang="en-US">
                <a:solidFill>
                  <a:srgbClr val="007B00"/>
                </a:solidFill>
                <a:latin typeface="+mj-lt"/>
              </a:rPr>
              <a:t>// makes a new String</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length</a:t>
            </a:r>
            <a:r>
              <a:rPr lang="en-US">
                <a:latin typeface="+mj-lt"/>
              </a:rPr>
              <a:t>()); </a:t>
            </a:r>
            <a:r>
              <a:rPr lang="en-US">
                <a:solidFill>
                  <a:srgbClr val="007B00"/>
                </a:solidFill>
                <a:effectLst/>
                <a:latin typeface="+mj-lt"/>
              </a:rPr>
              <a:t>// 5</a:t>
            </a:r>
            <a:r>
              <a:rPr lang="en-US">
                <a:solidFill>
                  <a:srgbClr val="007B00"/>
                </a:solidFill>
                <a:latin typeface="+mj-lt"/>
              </a:rPr>
              <a:t> </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charAt</a:t>
            </a:r>
            <a:r>
              <a:rPr lang="en-US">
                <a:latin typeface="+mj-lt"/>
              </a:rPr>
              <a:t>(</a:t>
            </a:r>
            <a:r>
              <a:rPr lang="en-US">
                <a:effectLst/>
                <a:latin typeface="+mj-lt"/>
              </a:rPr>
              <a:t>1</a:t>
            </a:r>
            <a:r>
              <a:rPr lang="en-US">
                <a:latin typeface="+mj-lt"/>
              </a:rPr>
              <a:t>)); </a:t>
            </a:r>
            <a:r>
              <a:rPr lang="en-US">
                <a:solidFill>
                  <a:srgbClr val="007B00"/>
                </a:solidFill>
                <a:effectLst/>
                <a:latin typeface="+mj-lt"/>
              </a:rPr>
              <a:t>// 'e'</a:t>
            </a:r>
            <a:r>
              <a:rPr lang="en-US">
                <a:latin typeface="+mj-lt"/>
              </a:rPr>
              <a:t> </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substring</a:t>
            </a:r>
            <a:r>
              <a:rPr lang="en-US">
                <a:latin typeface="+mj-lt"/>
              </a:rPr>
              <a:t>(</a:t>
            </a:r>
            <a:r>
              <a:rPr lang="en-US">
                <a:effectLst/>
                <a:latin typeface="+mj-lt"/>
              </a:rPr>
              <a:t>0</a:t>
            </a:r>
            <a:r>
              <a:rPr lang="en-US">
                <a:latin typeface="+mj-lt"/>
              </a:rPr>
              <a:t>, </a:t>
            </a:r>
            <a:r>
              <a:rPr lang="en-US">
                <a:effectLst/>
                <a:latin typeface="+mj-lt"/>
              </a:rPr>
              <a:t>3</a:t>
            </a:r>
            <a:r>
              <a:rPr lang="en-US">
                <a:latin typeface="+mj-lt"/>
              </a:rPr>
              <a:t>)); </a:t>
            </a:r>
            <a:r>
              <a:rPr lang="en-US">
                <a:solidFill>
                  <a:srgbClr val="007B00"/>
                </a:solidFill>
                <a:effectLst/>
                <a:latin typeface="+mj-lt"/>
              </a:rPr>
              <a:t>// "Hel"</a:t>
            </a:r>
            <a:endParaRPr lang="en-US">
              <a:solidFill>
                <a:srgbClr val="007B00"/>
              </a:solidFill>
              <a:latin typeface="+mj-lt"/>
            </a:endParaRPr>
          </a:p>
        </p:txBody>
      </p:sp>
    </p:spTree>
    <p:extLst>
      <p:ext uri="{BB962C8B-B14F-4D97-AF65-F5344CB8AC3E}">
        <p14:creationId xmlns:p14="http://schemas.microsoft.com/office/powerpoint/2010/main" val="31742667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sz="8800"/>
              <a:t>operators</a:t>
            </a:r>
            <a:br>
              <a:rPr lang="en-US"/>
            </a:br>
            <a:r>
              <a:rPr lang="en-US" sz="2000"/>
              <a:t>(except for bitwise operators, which we'll do later maybe)</a:t>
            </a:r>
            <a:endParaRPr lang="en-US"/>
          </a:p>
        </p:txBody>
      </p:sp>
    </p:spTree>
    <p:extLst>
      <p:ext uri="{BB962C8B-B14F-4D97-AF65-F5344CB8AC3E}">
        <p14:creationId xmlns:p14="http://schemas.microsoft.com/office/powerpoint/2010/main" val="4432046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assignment operator</a:t>
            </a:r>
          </a:p>
        </p:txBody>
      </p:sp>
    </p:spTree>
    <p:extLst>
      <p:ext uri="{BB962C8B-B14F-4D97-AF65-F5344CB8AC3E}">
        <p14:creationId xmlns:p14="http://schemas.microsoft.com/office/powerpoint/2010/main" val="18070484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assignment operator</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lstStyle/>
          <a:p>
            <a:r>
              <a:rPr lang="en-US" b="1"/>
              <a:t>=</a:t>
            </a:r>
            <a:r>
              <a:rPr lang="en-US"/>
              <a:t> </a:t>
            </a:r>
            <a:r>
              <a:rPr lang="en-US" b="1"/>
              <a:t>assigns</a:t>
            </a:r>
            <a:r>
              <a:rPr lang="en-US"/>
              <a:t> the value on the right-hand side to</a:t>
            </a:r>
            <a:br>
              <a:rPr lang="en-US"/>
            </a:br>
            <a:r>
              <a:rPr lang="en-US"/>
              <a:t>the variable on the left-hand side</a:t>
            </a:r>
          </a:p>
          <a:p>
            <a:pPr lvl="1"/>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i</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0 ("int </a:t>
            </a:r>
            <a:r>
              <a:rPr lang="en-US" err="1">
                <a:solidFill>
                  <a:srgbClr val="007B00"/>
                </a:solidFill>
                <a:latin typeface="Consolas" panose="020B0609020204030204" pitchFamily="49" charset="0"/>
              </a:rPr>
              <a:t>i</a:t>
            </a:r>
            <a:r>
              <a:rPr lang="en-US">
                <a:solidFill>
                  <a:srgbClr val="007B00"/>
                </a:solidFill>
                <a:latin typeface="Consolas" panose="020B0609020204030204" pitchFamily="49" charset="0"/>
              </a:rPr>
              <a:t> now has the value 0")</a:t>
            </a:r>
          </a:p>
          <a:p>
            <a:pPr lvl="1"/>
            <a:r>
              <a:rPr lang="en-US">
                <a:solidFill>
                  <a:srgbClr val="000080"/>
                </a:solidFill>
                <a:effectLst/>
                <a:latin typeface="+mj-lt"/>
              </a:rPr>
              <a:t>double</a:t>
            </a:r>
            <a:r>
              <a:rPr lang="en-US">
                <a:latin typeface="+mj-lt"/>
              </a:rPr>
              <a:t> foo </a:t>
            </a:r>
            <a:r>
              <a:rPr lang="en-US">
                <a:effectLst/>
                <a:latin typeface="+mj-lt"/>
              </a:rPr>
              <a:t>=</a:t>
            </a:r>
            <a:r>
              <a:rPr lang="en-US">
                <a:latin typeface="+mj-lt"/>
              </a:rPr>
              <a:t> </a:t>
            </a:r>
            <a:r>
              <a:rPr lang="en-US" err="1">
                <a:effectLst/>
                <a:latin typeface="+mj-lt"/>
              </a:rPr>
              <a:t>coolFunction</a:t>
            </a:r>
            <a:r>
              <a:rPr lang="en-US">
                <a:latin typeface="+mj-lt"/>
              </a:rPr>
              <a:t>();</a:t>
            </a:r>
          </a:p>
          <a:p>
            <a:pPr lvl="1"/>
            <a:endParaRPr lang="en-US" b="1">
              <a:solidFill>
                <a:srgbClr val="F92672"/>
              </a:solidFill>
              <a:latin typeface="+mj-lt"/>
            </a:endParaRPr>
          </a:p>
          <a:p>
            <a:r>
              <a:rPr lang="en-US" sz="1600" b="1">
                <a:solidFill>
                  <a:srgbClr val="F92672"/>
                </a:solidFill>
                <a:latin typeface="+mj-lt"/>
              </a:rPr>
              <a:t>☠</a:t>
            </a:r>
            <a:r>
              <a:rPr lang="en-US" sz="1600" b="1"/>
              <a:t> the assignment operator returns the value it assigned</a:t>
            </a:r>
            <a:br>
              <a:rPr lang="en-US" sz="1600" b="1"/>
            </a:br>
            <a:r>
              <a:rPr lang="en-US" sz="1600" b="1"/>
              <a:t>this is usually pretty confusing</a:t>
            </a:r>
          </a:p>
          <a:p>
            <a:pPr lvl="1"/>
            <a:r>
              <a:rPr lang="en-US" sz="1600" err="1">
                <a:solidFill>
                  <a:srgbClr val="000080"/>
                </a:solidFill>
                <a:latin typeface="Consolas" panose="020B0609020204030204" pitchFamily="49" charset="0"/>
              </a:rPr>
              <a:t>boolean</a:t>
            </a:r>
            <a:r>
              <a:rPr lang="en-US" sz="1600">
                <a:solidFill>
                  <a:srgbClr val="12191C"/>
                </a:solidFill>
                <a:latin typeface="Consolas" panose="020B0609020204030204" pitchFamily="49" charset="0"/>
              </a:rPr>
              <a:t> b </a:t>
            </a:r>
            <a:r>
              <a:rPr lang="en-US" sz="1600">
                <a:latin typeface="Consolas" panose="020B0609020204030204" pitchFamily="49" charset="0"/>
              </a:rPr>
              <a:t>=</a:t>
            </a:r>
            <a:r>
              <a:rPr lang="en-US" sz="1600">
                <a:solidFill>
                  <a:srgbClr val="12191C"/>
                </a:solidFill>
                <a:latin typeface="Consolas" panose="020B0609020204030204" pitchFamily="49" charset="0"/>
              </a:rPr>
              <a:t> </a:t>
            </a:r>
            <a:r>
              <a:rPr lang="en-US" sz="1600">
                <a:solidFill>
                  <a:srgbClr val="02B5B5"/>
                </a:solidFill>
                <a:latin typeface="Consolas" panose="020B0609020204030204" pitchFamily="49" charset="0"/>
              </a:rPr>
              <a:t>false</a:t>
            </a:r>
            <a:r>
              <a:rPr lang="en-US" sz="1600">
                <a:solidFill>
                  <a:srgbClr val="12191C"/>
                </a:solidFill>
                <a:latin typeface="Consolas" panose="020B0609020204030204" pitchFamily="49" charset="0"/>
              </a:rPr>
              <a:t>;</a:t>
            </a:r>
          </a:p>
          <a:p>
            <a:pPr lvl="1"/>
            <a:r>
              <a:rPr lang="en-US" sz="1800" err="1">
                <a:solidFill>
                  <a:srgbClr val="000080"/>
                </a:solidFill>
                <a:latin typeface="Consolas" panose="020B0609020204030204" pitchFamily="49" charset="0"/>
              </a:rPr>
              <a:t>boolean</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c</a:t>
            </a:r>
            <a:r>
              <a:rPr lang="en-US" sz="1800">
                <a:solidFill>
                  <a:srgbClr val="12191C"/>
                </a:solidFill>
                <a:latin typeface="Consolas" panose="020B0609020204030204" pitchFamily="49" charset="0"/>
              </a:rPr>
              <a:t> </a:t>
            </a:r>
            <a:r>
              <a:rPr lang="en-US" sz="1800">
                <a:latin typeface="Consolas" panose="020B0609020204030204" pitchFamily="49" charset="0"/>
              </a:rPr>
              <a:t>=</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b </a:t>
            </a:r>
            <a:r>
              <a:rPr lang="en-US">
                <a:effectLst/>
                <a:latin typeface="+mj-lt"/>
              </a:rPr>
              <a:t>=</a:t>
            </a:r>
            <a:r>
              <a:rPr lang="en-US">
                <a:solidFill>
                  <a:srgbClr val="F92672"/>
                </a:solidFill>
                <a:effectLst/>
                <a:latin typeface="+mj-lt"/>
              </a:rPr>
              <a:t> </a:t>
            </a:r>
            <a:r>
              <a:rPr lang="en-US">
                <a:latin typeface="Consolas" panose="020B0609020204030204" pitchFamily="49" charset="0"/>
              </a:rPr>
              <a:t>foo()</a:t>
            </a:r>
            <a:r>
              <a:rPr lang="en-US">
                <a:solidFill>
                  <a:srgbClr val="12191C"/>
                </a:solidFill>
                <a:latin typeface="Consolas" panose="020B0609020204030204" pitchFamily="49" charset="0"/>
              </a:rPr>
              <a:t>)</a:t>
            </a:r>
            <a:r>
              <a:rPr lang="en-US" sz="1800">
                <a:solidFill>
                  <a:srgbClr val="12191C"/>
                </a:solidFill>
                <a:latin typeface="Consolas" panose="020B0609020204030204" pitchFamily="49" charset="0"/>
              </a:rPr>
              <a:t>;</a:t>
            </a:r>
            <a:endParaRPr lang="en-US"/>
          </a:p>
          <a:p>
            <a:pPr lvl="1"/>
            <a:endParaRPr lang="en-US"/>
          </a:p>
          <a:p>
            <a:endParaRPr lang="en-US"/>
          </a:p>
        </p:txBody>
      </p:sp>
    </p:spTree>
    <p:extLst>
      <p:ext uri="{BB962C8B-B14F-4D97-AF65-F5344CB8AC3E}">
        <p14:creationId xmlns:p14="http://schemas.microsoft.com/office/powerpoint/2010/main" val="28237502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arithmetic operators</a:t>
            </a:r>
          </a:p>
        </p:txBody>
      </p:sp>
    </p:spTree>
    <p:extLst>
      <p:ext uri="{BB962C8B-B14F-4D97-AF65-F5344CB8AC3E}">
        <p14:creationId xmlns:p14="http://schemas.microsoft.com/office/powerpoint/2010/main" val="16666074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basic arithmetic (number) operators</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b="1">
                <a:latin typeface="+mj-lt"/>
              </a:rPr>
              <a:t>+</a:t>
            </a:r>
            <a:r>
              <a:rPr lang="en-US"/>
              <a:t> </a:t>
            </a:r>
            <a:r>
              <a:rPr lang="en-US" b="1"/>
              <a:t>adds</a:t>
            </a:r>
            <a:r>
              <a:rPr lang="en-US"/>
              <a:t> two numbers</a:t>
            </a:r>
          </a:p>
          <a:p>
            <a:r>
              <a:rPr lang="en-US" b="1">
                <a:latin typeface="+mj-lt"/>
              </a:rPr>
              <a:t>-</a:t>
            </a:r>
            <a:r>
              <a:rPr lang="en-US"/>
              <a:t> </a:t>
            </a:r>
            <a:r>
              <a:rPr lang="en-US" b="1"/>
              <a:t>subtracts</a:t>
            </a:r>
            <a:r>
              <a:rPr lang="en-US"/>
              <a:t> two numbers</a:t>
            </a:r>
          </a:p>
          <a:p>
            <a:r>
              <a:rPr lang="en-US" b="1">
                <a:latin typeface="+mj-lt"/>
              </a:rPr>
              <a:t>*</a:t>
            </a:r>
            <a:r>
              <a:rPr lang="en-US"/>
              <a:t> </a:t>
            </a:r>
            <a:r>
              <a:rPr lang="en-US" b="1"/>
              <a:t>multiplies</a:t>
            </a:r>
            <a:r>
              <a:rPr lang="en-US"/>
              <a:t> two numbers</a:t>
            </a:r>
          </a:p>
          <a:p>
            <a:r>
              <a:rPr lang="en-US" b="1">
                <a:latin typeface="+mj-lt"/>
              </a:rPr>
              <a:t>/</a:t>
            </a:r>
            <a:r>
              <a:rPr lang="en-US"/>
              <a:t> </a:t>
            </a:r>
            <a:r>
              <a:rPr lang="en-US" b="1"/>
              <a:t>divides</a:t>
            </a:r>
            <a:r>
              <a:rPr lang="en-US"/>
              <a:t> two numbers</a:t>
            </a:r>
          </a:p>
          <a:p>
            <a:pPr lvl="1"/>
            <a:r>
              <a:rPr lang="en-US" b="1"/>
              <a:t>☠ an </a:t>
            </a:r>
            <a:r>
              <a:rPr lang="en-US" b="1">
                <a:solidFill>
                  <a:srgbClr val="000080"/>
                </a:solidFill>
                <a:latin typeface="Consolas" panose="020B0609020204030204" pitchFamily="49" charset="0"/>
              </a:rPr>
              <a:t>int</a:t>
            </a:r>
            <a:r>
              <a:rPr lang="en-US" b="1"/>
              <a:t> divided by an </a:t>
            </a:r>
            <a:r>
              <a:rPr lang="en-US" b="1">
                <a:latin typeface="Consolas" panose="020B0609020204030204" pitchFamily="49" charset="0"/>
              </a:rPr>
              <a:t>int</a:t>
            </a:r>
            <a:r>
              <a:rPr lang="en-US" b="1"/>
              <a:t> is an </a:t>
            </a:r>
            <a:r>
              <a:rPr lang="en-US" b="1">
                <a:latin typeface="Consolas" panose="020B0609020204030204" pitchFamily="49" charset="0"/>
              </a:rPr>
              <a:t>int</a:t>
            </a:r>
            <a:endParaRPr lang="en-US"/>
          </a:p>
          <a:p>
            <a:pPr lvl="2"/>
            <a:r>
              <a:rPr lang="en-US">
                <a:solidFill>
                  <a:srgbClr val="000080"/>
                </a:solidFill>
                <a:latin typeface="Consolas" panose="020B0609020204030204" pitchFamily="49" charset="0"/>
              </a:rPr>
              <a:t>int</a:t>
            </a:r>
            <a:r>
              <a:rPr lang="en-US">
                <a:latin typeface="Consolas" panose="020B0609020204030204" pitchFamily="49" charset="0"/>
              </a:rPr>
              <a:t> foo = </a:t>
            </a:r>
            <a:r>
              <a:rPr lang="en-US">
                <a:solidFill>
                  <a:srgbClr val="02B5B5"/>
                </a:solidFill>
                <a:latin typeface="Consolas" panose="020B0609020204030204" pitchFamily="49" charset="0"/>
              </a:rPr>
              <a:t>8</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4</a:t>
            </a:r>
          </a:p>
          <a:p>
            <a:pPr lvl="2"/>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3</a:t>
            </a:r>
          </a:p>
          <a:p>
            <a:pPr lvl="3"/>
            <a:r>
              <a:rPr lang="en-US"/>
              <a:t>Java "throws away the remainder"</a:t>
            </a:r>
          </a:p>
          <a:p>
            <a:pPr lvl="3"/>
            <a:endParaRPr lang="en-US"/>
          </a:p>
          <a:p>
            <a:r>
              <a:rPr lang="en-US" b="1"/>
              <a:t>-</a:t>
            </a:r>
            <a:r>
              <a:rPr lang="en-US"/>
              <a:t> returns the </a:t>
            </a:r>
            <a:r>
              <a:rPr lang="en-US" b="1"/>
              <a:t>negative</a:t>
            </a:r>
            <a:r>
              <a:rPr lang="en-US"/>
              <a:t> of a number</a:t>
            </a:r>
          </a:p>
          <a:p>
            <a:pPr lvl="1"/>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a:t>
            </a:r>
            <a:r>
              <a:rPr lang="en-US">
                <a:solidFill>
                  <a:srgbClr val="007B00"/>
                </a:solidFill>
                <a:latin typeface="Consolas" panose="020B0609020204030204" pitchFamily="49" charset="0"/>
              </a:rPr>
              <a:t>// -7 ("negative 7" or "minus 7")</a:t>
            </a:r>
          </a:p>
          <a:p>
            <a:pPr lvl="1"/>
            <a:r>
              <a:rPr lang="en-US">
                <a:solidFill>
                  <a:srgbClr val="000080"/>
                </a:solidFill>
                <a:latin typeface="Consolas" panose="020B0609020204030204" pitchFamily="49" charset="0"/>
              </a:rPr>
              <a:t>int</a:t>
            </a:r>
            <a:r>
              <a:rPr lang="en-US">
                <a:latin typeface="Consolas" panose="020B0609020204030204" pitchFamily="49" charset="0"/>
              </a:rPr>
              <a:t> </a:t>
            </a:r>
            <a:r>
              <a:rPr lang="en-US" err="1">
                <a:latin typeface="Consolas" panose="020B0609020204030204" pitchFamily="49" charset="0"/>
              </a:rPr>
              <a:t>baz</a:t>
            </a:r>
            <a:r>
              <a:rPr lang="en-US">
                <a:latin typeface="Consolas" panose="020B0609020204030204" pitchFamily="49" charset="0"/>
              </a:rPr>
              <a:t> = -bar; </a:t>
            </a:r>
            <a:r>
              <a:rPr lang="en-US">
                <a:solidFill>
                  <a:srgbClr val="007B00"/>
                </a:solidFill>
                <a:latin typeface="Consolas" panose="020B0609020204030204" pitchFamily="49" charset="0"/>
              </a:rPr>
              <a:t>// 7</a:t>
            </a:r>
          </a:p>
          <a:p>
            <a:pPr marL="0" indent="0">
              <a:buNone/>
            </a:pPr>
            <a:endParaRPr lang="en-US"/>
          </a:p>
        </p:txBody>
      </p:sp>
    </p:spTree>
    <p:extLst>
      <p:ext uri="{BB962C8B-B14F-4D97-AF65-F5344CB8AC3E}">
        <p14:creationId xmlns:p14="http://schemas.microsoft.com/office/powerpoint/2010/main" val="37566053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modulo</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48631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E1F11-A6DF-3E71-64F4-3EDA1C0CFBC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319E3A6-44C3-1FC3-DE31-3FC3CA4FF0C9}"/>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10928034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logical operators</a:t>
            </a:r>
          </a:p>
        </p:txBody>
      </p:sp>
    </p:spTree>
    <p:extLst>
      <p:ext uri="{BB962C8B-B14F-4D97-AF65-F5344CB8AC3E}">
        <p14:creationId xmlns:p14="http://schemas.microsoft.com/office/powerpoint/2010/main" val="328564029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logical operators (1/2)</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fontScale="92500" lnSpcReduction="10000"/>
          </a:bodyPr>
          <a:lstStyle/>
          <a:p>
            <a:r>
              <a:rPr lang="en-US" b="1">
                <a:latin typeface="+mj-lt"/>
              </a:rPr>
              <a:t>||</a:t>
            </a:r>
            <a:r>
              <a:rPr lang="en-US"/>
              <a:t> returns whether the left-hand side </a:t>
            </a:r>
            <a:r>
              <a:rPr lang="en-US" b="1"/>
              <a:t>or</a:t>
            </a:r>
            <a:r>
              <a:rPr lang="en-US"/>
              <a:t> the right-hand side is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r>
              <a:rPr lang="en-US" b="1">
                <a:latin typeface="+mj-lt"/>
              </a:rPr>
              <a:t>&amp;&amp;</a:t>
            </a:r>
            <a:r>
              <a:rPr lang="en-US"/>
              <a:t> returns whether the left-hand side </a:t>
            </a:r>
            <a:r>
              <a:rPr lang="en-US" b="1"/>
              <a:t>and</a:t>
            </a:r>
            <a:r>
              <a:rPr lang="en-US"/>
              <a:t> the right-hand side are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&amp;&amp;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pPr lvl="1"/>
            <a:endParaRPr lang="en-US" b="1">
              <a:effectLst/>
              <a:latin typeface="Consolas" panose="020B0609020204030204" pitchFamily="49" charset="0"/>
            </a:endParaRPr>
          </a:p>
          <a:p>
            <a:r>
              <a:rPr lang="en-US" b="1">
                <a:latin typeface="+mj-lt"/>
              </a:rPr>
              <a:t>!</a:t>
            </a:r>
            <a:r>
              <a:rPr lang="en-US"/>
              <a:t> returns the opposite of a </a:t>
            </a:r>
            <a:r>
              <a:rPr lang="en-US" sz="1800" i="1" err="1">
                <a:effectLst/>
                <a:latin typeface="Consolas" panose="020B0609020204030204" pitchFamily="49" charset="0"/>
              </a:rPr>
              <a:t>boolean</a:t>
            </a:r>
            <a:r>
              <a:rPr lang="en-US"/>
              <a:t>, and is read as "</a:t>
            </a:r>
            <a:r>
              <a:rPr lang="en-US" b="1"/>
              <a:t>not"</a:t>
            </a:r>
            <a:endParaRPr lang="en-US" sz="1800" b="1" i="1">
              <a:effectLst/>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 ("not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fr-FR" b="1">
              <a:solidFill>
                <a:srgbClr val="007B00"/>
              </a:solidFill>
              <a:effectLst/>
              <a:latin typeface="Consolas" panose="020B0609020204030204" pitchFamily="49" charset="0"/>
            </a:endParaRPr>
          </a:p>
        </p:txBody>
      </p:sp>
    </p:spTree>
    <p:extLst>
      <p:ext uri="{BB962C8B-B14F-4D97-AF65-F5344CB8AC3E}">
        <p14:creationId xmlns:p14="http://schemas.microsoft.com/office/powerpoint/2010/main" val="19154396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logical operators (2/2)</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a:bodyPr>
          <a:lstStyle/>
          <a:p>
            <a:pPr lvl="0">
              <a:buClr>
                <a:srgbClr val="FFFFFF">
                  <a:lumMod val="65000"/>
                </a:srgbClr>
              </a:buClr>
            </a:pPr>
            <a:r>
              <a:rPr lang="en-US">
                <a:solidFill>
                  <a:srgbClr val="007B00"/>
                </a:solidFill>
                <a:latin typeface="Consolas"/>
              </a:rPr>
              <a:t>// example, step by step</a:t>
            </a:r>
          </a:p>
          <a:p>
            <a:r>
              <a:rPr lang="en-US" err="1">
                <a:solidFill>
                  <a:srgbClr val="000080"/>
                </a:solidFill>
                <a:effectLst/>
                <a:latin typeface="+mj-lt"/>
              </a:rPr>
              <a:t>boolean</a:t>
            </a:r>
            <a:r>
              <a:rPr lang="en-US">
                <a:latin typeface="+mj-lt"/>
              </a:rPr>
              <a:t> a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effectLst/>
                <a:latin typeface="+mj-lt"/>
              </a:rPr>
              <a:t>5</a:t>
            </a:r>
            <a:r>
              <a:rPr lang="en-US">
                <a:latin typeface="+mj-lt"/>
              </a:rPr>
              <a:t>); </a:t>
            </a:r>
            <a:r>
              <a:rPr lang="en-US">
                <a:solidFill>
                  <a:srgbClr val="007B00"/>
                </a:solidFill>
                <a:effectLst/>
                <a:latin typeface="+mj-lt"/>
              </a:rPr>
              <a:t>// false</a:t>
            </a:r>
            <a:endParaRPr lang="en-US">
              <a:solidFill>
                <a:srgbClr val="007B00"/>
              </a:solidFill>
              <a:latin typeface="+mj-lt"/>
            </a:endParaRPr>
          </a:p>
          <a:p>
            <a:r>
              <a:rPr lang="en-US" err="1">
                <a:solidFill>
                  <a:srgbClr val="000080"/>
                </a:solidFill>
                <a:effectLst/>
                <a:latin typeface="+mj-lt"/>
              </a:rPr>
              <a:t>boolean</a:t>
            </a:r>
            <a:r>
              <a:rPr lang="en-US">
                <a:latin typeface="+mj-lt"/>
              </a:rPr>
              <a:t> b </a:t>
            </a:r>
            <a:r>
              <a:rPr lang="en-US">
                <a:effectLst/>
                <a:latin typeface="+mj-lt"/>
              </a:rPr>
              <a:t>=</a:t>
            </a:r>
            <a:r>
              <a:rPr lang="en-US">
                <a:latin typeface="+mj-lt"/>
              </a:rPr>
              <a:t> </a:t>
            </a:r>
            <a:r>
              <a:rPr lang="en-US">
                <a:solidFill>
                  <a:srgbClr val="0000FF"/>
                </a:solidFill>
                <a:effectLst/>
                <a:latin typeface="+mj-lt"/>
              </a:rPr>
              <a:t>true</a:t>
            </a:r>
            <a:r>
              <a:rPr lang="en-US">
                <a:latin typeface="+mj-lt"/>
              </a:rPr>
              <a:t>;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c </a:t>
            </a:r>
            <a:r>
              <a:rPr lang="en-US">
                <a:effectLst/>
                <a:latin typeface="+mj-lt"/>
              </a:rPr>
              <a:t>=</a:t>
            </a:r>
            <a:r>
              <a:rPr lang="en-US">
                <a:latin typeface="+mj-lt"/>
              </a:rPr>
              <a:t> (a </a:t>
            </a:r>
            <a:r>
              <a:rPr lang="en-US">
                <a:effectLst/>
                <a:latin typeface="+mj-lt"/>
              </a:rPr>
              <a:t>||</a:t>
            </a:r>
            <a:r>
              <a:rPr lang="en-US">
                <a:latin typeface="+mj-lt"/>
              </a:rPr>
              <a:t> b);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d </a:t>
            </a:r>
            <a:r>
              <a:rPr lang="en-US">
                <a:effectLst/>
                <a:latin typeface="+mj-lt"/>
              </a:rPr>
              <a:t>=</a:t>
            </a:r>
            <a:r>
              <a:rPr lang="en-US">
                <a:latin typeface="+mj-lt"/>
              </a:rPr>
              <a:t> </a:t>
            </a:r>
            <a:r>
              <a:rPr lang="en-US">
                <a:effectLst/>
                <a:latin typeface="+mj-lt"/>
              </a:rPr>
              <a:t>!</a:t>
            </a:r>
            <a:r>
              <a:rPr lang="en-US">
                <a:latin typeface="+mj-lt"/>
              </a:rPr>
              <a:t>c;           </a:t>
            </a:r>
            <a:r>
              <a:rPr lang="en-US">
                <a:solidFill>
                  <a:srgbClr val="007B00"/>
                </a:solidFill>
                <a:effectLst/>
                <a:latin typeface="+mj-lt"/>
              </a:rPr>
              <a:t>// false</a:t>
            </a:r>
            <a:br>
              <a:rPr lang="en-US">
                <a:latin typeface="+mj-lt"/>
              </a:rPr>
            </a:br>
            <a:endParaRPr lang="en-US">
              <a:latin typeface="+mj-lt"/>
            </a:endParaRPr>
          </a:p>
          <a:p>
            <a:r>
              <a:rPr lang="en-US">
                <a:solidFill>
                  <a:srgbClr val="007B00"/>
                </a:solidFill>
                <a:latin typeface="+mj-lt"/>
              </a:rPr>
              <a:t>// same thing all on one line</a:t>
            </a:r>
          </a:p>
          <a:p>
            <a:r>
              <a:rPr lang="en-US" err="1">
                <a:solidFill>
                  <a:srgbClr val="000080"/>
                </a:solidFill>
                <a:latin typeface="+mj-lt"/>
              </a:rPr>
              <a:t>boolean</a:t>
            </a:r>
            <a:r>
              <a:rPr lang="en-US">
                <a:latin typeface="+mj-lt"/>
              </a:rPr>
              <a:t> d = !((</a:t>
            </a:r>
            <a:r>
              <a:rPr lang="en-US">
                <a:solidFill>
                  <a:srgbClr val="02B5B5"/>
                </a:solidFill>
                <a:latin typeface="+mj-lt"/>
              </a:rPr>
              <a:t>2</a:t>
            </a:r>
            <a:r>
              <a:rPr lang="en-US">
                <a:latin typeface="+mj-lt"/>
              </a:rPr>
              <a:t> + </a:t>
            </a:r>
            <a:r>
              <a:rPr lang="en-US">
                <a:solidFill>
                  <a:srgbClr val="02B5B5"/>
                </a:solidFill>
                <a:latin typeface="+mj-lt"/>
              </a:rPr>
              <a:t>2</a:t>
            </a:r>
            <a:r>
              <a:rPr lang="en-US">
                <a:latin typeface="+mj-lt"/>
              </a:rPr>
              <a:t> == </a:t>
            </a:r>
            <a:r>
              <a:rPr lang="en-US">
                <a:solidFill>
                  <a:srgbClr val="02B5B5"/>
                </a:solidFill>
                <a:latin typeface="+mj-lt"/>
              </a:rPr>
              <a:t>5</a:t>
            </a:r>
            <a:r>
              <a:rPr lang="en-US">
                <a:latin typeface="+mj-lt"/>
              </a:rPr>
              <a:t>) || </a:t>
            </a:r>
            <a:r>
              <a:rPr lang="en-US">
                <a:solidFill>
                  <a:srgbClr val="0000FF"/>
                </a:solidFill>
                <a:latin typeface="+mj-lt"/>
              </a:rPr>
              <a:t>true</a:t>
            </a:r>
            <a:r>
              <a:rPr lang="en-US">
                <a:latin typeface="+mj-lt"/>
              </a:rPr>
              <a:t>); </a:t>
            </a:r>
            <a:r>
              <a:rPr lang="en-US">
                <a:solidFill>
                  <a:srgbClr val="007B00"/>
                </a:solidFill>
                <a:latin typeface="+mj-lt"/>
              </a:rPr>
              <a:t>// false</a:t>
            </a:r>
          </a:p>
          <a:p>
            <a:endParaRPr lang="en-US">
              <a:latin typeface="+mj-lt"/>
            </a:endParaRPr>
          </a:p>
          <a:p>
            <a:r>
              <a:rPr lang="en-US">
                <a:solidFill>
                  <a:srgbClr val="007B00"/>
                </a:solidFill>
                <a:latin typeface="+mj-lt"/>
              </a:rPr>
              <a:t>// equivalent code</a:t>
            </a:r>
          </a:p>
          <a:p>
            <a:r>
              <a:rPr lang="en-US" err="1">
                <a:solidFill>
                  <a:srgbClr val="000080"/>
                </a:solidFill>
                <a:latin typeface="+mj-lt"/>
              </a:rPr>
              <a:t>boolean</a:t>
            </a:r>
            <a:r>
              <a:rPr lang="en-US">
                <a:latin typeface="+mj-lt"/>
              </a:rPr>
              <a:t> d = </a:t>
            </a:r>
            <a:r>
              <a:rPr lang="en-US">
                <a:solidFill>
                  <a:srgbClr val="0000FF"/>
                </a:solidFill>
                <a:latin typeface="+mj-lt"/>
              </a:rPr>
              <a:t>false</a:t>
            </a:r>
            <a:r>
              <a:rPr lang="en-US">
                <a:latin typeface="+mj-lt"/>
              </a:rPr>
              <a:t>;</a:t>
            </a:r>
          </a:p>
          <a:p>
            <a:endParaRPr lang="en-US">
              <a:latin typeface="+mj-lt"/>
            </a:endParaRPr>
          </a:p>
          <a:p>
            <a:endParaRPr lang="fr-FR" b="1">
              <a:effectLst/>
              <a:latin typeface="+mj-lt"/>
            </a:endParaRPr>
          </a:p>
        </p:txBody>
      </p:sp>
    </p:spTree>
    <p:extLst>
      <p:ext uri="{BB962C8B-B14F-4D97-AF65-F5344CB8AC3E}">
        <p14:creationId xmlns:p14="http://schemas.microsoft.com/office/powerpoint/2010/main" val="26284909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b="1"/>
              <a:t>☠ logical operator short-circuiting</a:t>
            </a:r>
            <a:endParaRPr lang="en-US"/>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a:bodyPr>
          <a:lstStyle/>
          <a:p>
            <a:r>
              <a:rPr lang="en-US" b="1">
                <a:latin typeface="+mj-lt"/>
              </a:rPr>
              <a:t>(</a:t>
            </a:r>
            <a:r>
              <a:rPr lang="en-US" b="1">
                <a:solidFill>
                  <a:srgbClr val="0000FF"/>
                </a:solidFill>
                <a:latin typeface="+mj-lt"/>
              </a:rPr>
              <a:t>false</a:t>
            </a:r>
            <a:r>
              <a:rPr lang="en-US" b="1">
                <a:effectLst/>
                <a:latin typeface="Consolas" panose="020B0609020204030204" pitchFamily="49" charset="0"/>
              </a:rPr>
              <a:t> </a:t>
            </a:r>
            <a:r>
              <a:rPr lang="en-US" b="1">
                <a:latin typeface="Consolas" panose="020B0609020204030204" pitchFamily="49" charset="0"/>
              </a:rPr>
              <a:t>&amp;&amp;</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false</a:t>
            </a:r>
            <a:r>
              <a:rPr lang="en-US" b="1"/>
              <a:t> without evaluating </a:t>
            </a:r>
            <a:r>
              <a:rPr lang="en-US" b="1">
                <a:latin typeface="+mj-lt"/>
              </a:rPr>
              <a:t>foo</a:t>
            </a:r>
            <a:r>
              <a:rPr lang="en-US" b="1">
                <a:effectLst/>
                <a:latin typeface="Consolas" panose="020B0609020204030204" pitchFamily="49" charset="0"/>
              </a:rPr>
              <a:t>()</a:t>
            </a:r>
          </a:p>
          <a:p>
            <a:r>
              <a:rPr lang="en-US" b="1">
                <a:latin typeface="+mj-lt"/>
              </a:rPr>
              <a:t>(</a:t>
            </a:r>
            <a:r>
              <a:rPr lang="en-US" b="1">
                <a:solidFill>
                  <a:srgbClr val="0000FF"/>
                </a:solidFill>
                <a:latin typeface="+mj-lt"/>
              </a:rPr>
              <a:t>true</a:t>
            </a:r>
            <a:r>
              <a:rPr lang="en-US" b="1">
                <a:effectLst/>
                <a:latin typeface="Consolas" panose="020B0609020204030204" pitchFamily="49" charset="0"/>
              </a:rPr>
              <a:t> </a:t>
            </a:r>
            <a:r>
              <a:rPr lang="en-US" b="1">
                <a:latin typeface="Consolas" panose="020B0609020204030204" pitchFamily="49" charset="0"/>
              </a:rPr>
              <a:t>||</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true</a:t>
            </a:r>
            <a:r>
              <a:rPr lang="en-US" b="1"/>
              <a:t> without evaluating </a:t>
            </a:r>
            <a:r>
              <a:rPr lang="en-US" b="1">
                <a:latin typeface="+mj-lt"/>
              </a:rPr>
              <a:t>foo</a:t>
            </a:r>
            <a:r>
              <a:rPr lang="en-US" b="1">
                <a:effectLst/>
                <a:latin typeface="Consolas" panose="020B0609020204030204" pitchFamily="49" charset="0"/>
              </a:rPr>
              <a:t>()</a:t>
            </a:r>
            <a:endParaRPr lang="en-US" b="1">
              <a:latin typeface="+mj-lt"/>
            </a:endParaRPr>
          </a:p>
        </p:txBody>
      </p:sp>
    </p:spTree>
    <p:extLst>
      <p:ext uri="{BB962C8B-B14F-4D97-AF65-F5344CB8AC3E}">
        <p14:creationId xmlns:p14="http://schemas.microsoft.com/office/powerpoint/2010/main" val="24781497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DCC9FE-6F62-4B4F-3B02-4B43DE23A625}"/>
              </a:ext>
            </a:extLst>
          </p:cNvPr>
          <p:cNvSpPr>
            <a:spLocks noGrp="1"/>
          </p:cNvSpPr>
          <p:nvPr>
            <p:ph type="title"/>
          </p:nvPr>
        </p:nvSpPr>
        <p:spPr/>
        <p:txBody>
          <a:bodyPr/>
          <a:lstStyle/>
          <a:p>
            <a:r>
              <a:rPr lang="en-US"/>
              <a:t>comparison operators</a:t>
            </a:r>
          </a:p>
        </p:txBody>
      </p:sp>
    </p:spTree>
    <p:extLst>
      <p:ext uri="{BB962C8B-B14F-4D97-AF65-F5344CB8AC3E}">
        <p14:creationId xmlns:p14="http://schemas.microsoft.com/office/powerpoint/2010/main" val="388287266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b="1"/>
              <a:t>☠ equality (is equal to)</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a:t>
            </a:r>
            <a:r>
              <a:rPr lang="en-US"/>
              <a:t> returns whether the left-hand side </a:t>
            </a:r>
            <a:r>
              <a:rPr lang="en-US" b="1"/>
              <a:t>is equal to</a:t>
            </a:r>
            <a:r>
              <a:rPr lang="en-US"/>
              <a:t> the right-hand side</a:t>
            </a:r>
          </a:p>
          <a:p>
            <a:pPr lvl="1"/>
            <a:r>
              <a:rPr lang="en-US" err="1">
                <a:solidFill>
                  <a:srgbClr val="000080"/>
                </a:solidFill>
                <a:effectLst/>
                <a:latin typeface="Consolas" panose="020B0609020204030204" pitchFamily="49" charset="0"/>
              </a:rPr>
              <a:t>boolean</a:t>
            </a:r>
            <a:r>
              <a:rPr lang="en-US">
                <a:effectLst/>
                <a:latin typeface="Consolas" panose="020B0609020204030204" pitchFamily="49" charset="0"/>
              </a:rPr>
              <a:t> b = (foo == bar);</a:t>
            </a:r>
          </a:p>
          <a:p>
            <a:pPr lvl="1"/>
            <a:r>
              <a:rPr lang="en-US">
                <a:solidFill>
                  <a:srgbClr val="0000FF"/>
                </a:solidFill>
                <a:effectLst/>
                <a:latin typeface="Consolas" panose="020B0609020204030204" pitchFamily="49" charset="0"/>
              </a:rPr>
              <a:t>if</a:t>
            </a:r>
            <a:r>
              <a:rPr lang="en-US">
                <a:effectLst/>
                <a:latin typeface="Consolas" panose="020B0609020204030204" pitchFamily="49" charset="0"/>
              </a:rPr>
              <a:t> (foo == bar) { </a:t>
            </a:r>
            <a:r>
              <a:rPr lang="en-US">
                <a:solidFill>
                  <a:schemeClr val="bg1">
                    <a:lumMod val="75000"/>
                  </a:schemeClr>
                </a:solidFill>
                <a:effectLst/>
                <a:latin typeface="Consolas" panose="020B0609020204030204" pitchFamily="49" charset="0"/>
              </a:rPr>
              <a:t>...</a:t>
            </a:r>
            <a:r>
              <a:rPr lang="en-US">
                <a:effectLst/>
                <a:latin typeface="Consolas" panose="020B0609020204030204" pitchFamily="49" charset="0"/>
              </a:rPr>
              <a:t> }</a:t>
            </a:r>
            <a:endParaRPr lang="en-US"/>
          </a:p>
          <a:p>
            <a:endParaRPr lang="en-US" b="1"/>
          </a:p>
          <a:p>
            <a:r>
              <a:rPr lang="en-US" b="1"/>
              <a:t>☠ this does NOT work for </a:t>
            </a:r>
            <a:r>
              <a:rPr lang="en-US" b="1">
                <a:solidFill>
                  <a:srgbClr val="000080"/>
                </a:solidFill>
                <a:effectLst/>
                <a:latin typeface="Consolas" panose="020B0609020204030204" pitchFamily="49" charset="0"/>
              </a:rPr>
              <a:t>String</a:t>
            </a:r>
            <a:r>
              <a:rPr lang="en-US" b="1"/>
              <a:t>'s</a:t>
            </a:r>
          </a:p>
          <a:p>
            <a:pPr lvl="1"/>
            <a:r>
              <a:rPr lang="en-US" b="1"/>
              <a:t>instead, use </a:t>
            </a:r>
            <a:r>
              <a:rPr lang="fr-FR" b="1">
                <a:effectLst/>
                <a:latin typeface="Consolas" panose="020B0609020204030204" pitchFamily="49" charset="0"/>
              </a:rPr>
              <a:t>(</a:t>
            </a:r>
            <a:r>
              <a:rPr lang="en-US" b="1" err="1">
                <a:effectLst/>
                <a:latin typeface="Consolas" panose="020B0609020204030204" pitchFamily="49" charset="0"/>
              </a:rPr>
              <a:t>stringA.equals</a:t>
            </a:r>
            <a:r>
              <a:rPr lang="en-US" b="1">
                <a:effectLst/>
                <a:latin typeface="Consolas" panose="020B0609020204030204" pitchFamily="49" charset="0"/>
              </a:rPr>
              <a:t>(</a:t>
            </a:r>
            <a:r>
              <a:rPr lang="en-US" b="1" err="1">
                <a:effectLst/>
                <a:latin typeface="Consolas" panose="020B0609020204030204" pitchFamily="49" charset="0"/>
              </a:rPr>
              <a:t>stringB</a:t>
            </a:r>
            <a:r>
              <a:rPr lang="en-US" b="1">
                <a:effectLst/>
                <a:latin typeface="Consolas" panose="020B0609020204030204" pitchFamily="49" charset="0"/>
              </a:rPr>
              <a:t>) )</a:t>
            </a:r>
          </a:p>
          <a:p>
            <a:pPr lvl="1"/>
            <a:endParaRPr lang="en-US" b="1"/>
          </a:p>
          <a:p>
            <a:r>
              <a:rPr lang="en-US" b="1"/>
              <a:t>☠ this (usually) does NOT work for </a:t>
            </a:r>
            <a:r>
              <a:rPr lang="en-US" b="1">
                <a:solidFill>
                  <a:srgbClr val="000080"/>
                </a:solidFill>
                <a:effectLst/>
                <a:latin typeface="Consolas" panose="020B0609020204030204" pitchFamily="49" charset="0"/>
              </a:rPr>
              <a:t>double</a:t>
            </a:r>
            <a:r>
              <a:rPr lang="en-US" b="1"/>
              <a:t>'s</a:t>
            </a:r>
          </a:p>
          <a:p>
            <a:pPr lvl="1"/>
            <a:r>
              <a:rPr lang="en-US" b="1"/>
              <a:t>instead, use </a:t>
            </a:r>
            <a:r>
              <a:rPr lang="fr-FR" b="1">
                <a:effectLst/>
                <a:latin typeface="Consolas" panose="020B0609020204030204" pitchFamily="49" charset="0"/>
              </a:rPr>
              <a:t>(</a:t>
            </a:r>
            <a:r>
              <a:rPr lang="fr-FR" b="1" err="1">
                <a:solidFill>
                  <a:srgbClr val="000080"/>
                </a:solidFill>
                <a:effectLst/>
                <a:latin typeface="Consolas" panose="020B0609020204030204" pitchFamily="49" charset="0"/>
              </a:rPr>
              <a:t>Math</a:t>
            </a:r>
            <a:r>
              <a:rPr lang="fr-FR" b="1" err="1">
                <a:effectLst/>
                <a:latin typeface="Consolas" panose="020B0609020204030204" pitchFamily="49" charset="0"/>
              </a:rPr>
              <a:t>.abs</a:t>
            </a:r>
            <a:r>
              <a:rPr lang="fr-FR" b="1">
                <a:effectLst/>
                <a:latin typeface="Consolas" panose="020B0609020204030204" pitchFamily="49" charset="0"/>
              </a:rPr>
              <a:t>(double1 - double2) &lt; </a:t>
            </a:r>
            <a:r>
              <a:rPr lang="fr-FR" b="1">
                <a:solidFill>
                  <a:srgbClr val="02B5B5"/>
                </a:solidFill>
                <a:effectLst/>
                <a:latin typeface="Consolas" panose="020B0609020204030204" pitchFamily="49" charset="0"/>
              </a:rPr>
              <a:t>0</a:t>
            </a:r>
            <a:r>
              <a:rPr lang="fr-FR" b="1">
                <a:effectLst/>
                <a:latin typeface="Consolas" panose="020B0609020204030204" pitchFamily="49" charset="0"/>
              </a:rPr>
              <a:t>.</a:t>
            </a:r>
            <a:r>
              <a:rPr lang="fr-FR" b="1">
                <a:solidFill>
                  <a:srgbClr val="02B5B5"/>
                </a:solidFill>
                <a:effectLst/>
                <a:latin typeface="Consolas" panose="020B0609020204030204" pitchFamily="49" charset="0"/>
              </a:rPr>
              <a:t>00001</a:t>
            </a:r>
            <a:r>
              <a:rPr lang="en-US" b="1">
                <a:effectLst/>
                <a:latin typeface="Consolas" panose="020B0609020204030204" pitchFamily="49" charset="0"/>
              </a:rPr>
              <a:t>)</a:t>
            </a:r>
            <a:br>
              <a:rPr lang="fr-FR" b="1">
                <a:effectLst/>
                <a:latin typeface="Consolas" panose="020B0609020204030204" pitchFamily="49" charset="0"/>
              </a:rPr>
            </a:br>
            <a:endParaRPr lang="fr-FR" b="1">
              <a:effectLst/>
              <a:latin typeface="Consolas" panose="020B0609020204030204" pitchFamily="49" charset="0"/>
            </a:endParaRPr>
          </a:p>
          <a:p>
            <a:pPr lvl="1"/>
            <a:endParaRPr lang="en-US"/>
          </a:p>
          <a:p>
            <a:endParaRPr lang="en-US"/>
          </a:p>
        </p:txBody>
      </p:sp>
    </p:spTree>
    <p:extLst>
      <p:ext uri="{BB962C8B-B14F-4D97-AF65-F5344CB8AC3E}">
        <p14:creationId xmlns:p14="http://schemas.microsoft.com/office/powerpoint/2010/main" val="172017525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is greater than, is less than</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&gt;</a:t>
            </a:r>
            <a:r>
              <a:rPr lang="en-US"/>
              <a:t> returns whether the left-hand side </a:t>
            </a:r>
            <a:r>
              <a:rPr lang="en-US" b="1"/>
              <a:t>is greater than</a:t>
            </a:r>
            <a:r>
              <a:rPr lang="en-US"/>
              <a:t> the right-hand side</a:t>
            </a:r>
          </a:p>
          <a:p>
            <a:r>
              <a:rPr lang="en-US" b="1"/>
              <a:t>&lt;</a:t>
            </a:r>
            <a:r>
              <a:rPr lang="en-US"/>
              <a:t> returns whether the left-hand side </a:t>
            </a:r>
            <a:r>
              <a:rPr lang="en-US" b="1"/>
              <a:t>is</a:t>
            </a:r>
            <a:r>
              <a:rPr lang="en-US"/>
              <a:t> </a:t>
            </a:r>
            <a:r>
              <a:rPr lang="en-US" b="1"/>
              <a:t>less than</a:t>
            </a:r>
            <a:r>
              <a:rPr lang="en-US"/>
              <a:t> the right-hand side</a:t>
            </a:r>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9127907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convenient operators</a:t>
            </a:r>
            <a:br>
              <a:rPr lang="en-US"/>
            </a:br>
            <a:r>
              <a:rPr lang="en-US" sz="2400"/>
              <a:t>(feel free to ignore these for now)</a:t>
            </a:r>
            <a:endParaRPr lang="en-US"/>
          </a:p>
        </p:txBody>
      </p:sp>
    </p:spTree>
    <p:extLst>
      <p:ext uri="{BB962C8B-B14F-4D97-AF65-F5344CB8AC3E}">
        <p14:creationId xmlns:p14="http://schemas.microsoft.com/office/powerpoint/2010/main" val="36237076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inequality</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latin typeface="+mj-lt"/>
              </a:rPr>
              <a:t>!=</a:t>
            </a:r>
            <a:r>
              <a:rPr lang="en-US"/>
              <a:t> returns whether the left-hand side </a:t>
            </a:r>
            <a:r>
              <a:rPr lang="en-US" b="1"/>
              <a:t>is not equal to</a:t>
            </a:r>
            <a:r>
              <a:rPr lang="en-US"/>
              <a:t> the right-hand side </a:t>
            </a:r>
          </a:p>
          <a:p>
            <a:pPr lvl="1"/>
            <a:r>
              <a:rPr lang="en-US">
                <a:effectLst/>
                <a:latin typeface="Consolas" panose="020B0609020204030204" pitchFamily="49" charset="0"/>
              </a:rPr>
              <a:t>(left != right)</a:t>
            </a:r>
            <a:r>
              <a:rPr lang="en-US"/>
              <a:t> is exactly the same as</a:t>
            </a:r>
            <a:r>
              <a:rPr lang="en-US">
                <a:latin typeface="Consolas" panose="020B0609020204030204" pitchFamily="49" charset="0"/>
              </a:rPr>
              <a:t> </a:t>
            </a:r>
            <a:r>
              <a:rPr lang="en-US">
                <a:effectLst/>
                <a:latin typeface="Consolas" panose="020B0609020204030204" pitchFamily="49" charset="0"/>
              </a:rPr>
              <a:t>(!(left == right))</a:t>
            </a:r>
            <a:endParaRPr lang="fr-FR" b="1">
              <a:effectLst/>
              <a:latin typeface="Consolas" panose="020B0609020204030204" pitchFamily="49" charset="0"/>
            </a:endParaRPr>
          </a:p>
        </p:txBody>
      </p:sp>
    </p:spTree>
    <p:extLst>
      <p:ext uri="{BB962C8B-B14F-4D97-AF65-F5344CB8AC3E}">
        <p14:creationId xmlns:p14="http://schemas.microsoft.com/office/powerpoint/2010/main" val="19137805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normAutofit fontScale="90000"/>
          </a:bodyPr>
          <a:lstStyle/>
          <a:p>
            <a:r>
              <a:rPr lang="en-US"/>
              <a:t>greater than or equal to, less than or equal to</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&gt;=</a:t>
            </a:r>
            <a:r>
              <a:rPr lang="en-US"/>
              <a:t> returns whether the left-hand side </a:t>
            </a:r>
            <a:r>
              <a:rPr lang="en-US" b="1"/>
              <a:t>is greater than or equal to</a:t>
            </a:r>
            <a:br>
              <a:rPr lang="en-US"/>
            </a:br>
            <a:r>
              <a:rPr lang="en-US"/>
              <a:t>the right-hand side</a:t>
            </a:r>
          </a:p>
          <a:p>
            <a:pPr lvl="1"/>
            <a:r>
              <a:rPr lang="en-US">
                <a:effectLst/>
                <a:latin typeface="Consolas" panose="020B0609020204030204" pitchFamily="49" charset="0"/>
              </a:rPr>
              <a:t>(left &gt;= right)</a:t>
            </a:r>
            <a:r>
              <a:rPr lang="en-US"/>
              <a:t> is basically the same as</a:t>
            </a:r>
            <a:br>
              <a:rPr lang="en-US">
                <a:latin typeface="Consolas" panose="020B0609020204030204" pitchFamily="49" charset="0"/>
              </a:rPr>
            </a:br>
            <a:r>
              <a:rPr lang="en-US">
                <a:effectLst/>
                <a:latin typeface="Consolas" panose="020B0609020204030204" pitchFamily="49" charset="0"/>
              </a:rPr>
              <a:t>((left &gt; right) || (left </a:t>
            </a:r>
            <a:r>
              <a:rPr lang="en-US">
                <a:latin typeface="Consolas" panose="020B0609020204030204" pitchFamily="49" charset="0"/>
              </a:rPr>
              <a:t>==</a:t>
            </a:r>
            <a:r>
              <a:rPr lang="en-US">
                <a:effectLst/>
                <a:latin typeface="Consolas" panose="020B0609020204030204" pitchFamily="49" charset="0"/>
              </a:rPr>
              <a:t> right))</a:t>
            </a:r>
            <a:br>
              <a:rPr lang="en-US">
                <a:effectLst/>
                <a:latin typeface="Consolas" panose="020B0609020204030204" pitchFamily="49" charset="0"/>
              </a:rPr>
            </a:br>
            <a:r>
              <a:rPr lang="en-US">
                <a:solidFill>
                  <a:srgbClr val="007B00"/>
                </a:solidFill>
                <a:effectLst/>
                <a:latin typeface="Consolas" panose="020B0609020204030204" pitchFamily="49" charset="0"/>
              </a:rPr>
              <a:t> </a:t>
            </a:r>
            <a:r>
              <a:rPr lang="en-US">
                <a:solidFill>
                  <a:srgbClr val="007B00"/>
                </a:solidFill>
                <a:latin typeface="Consolas" panose="020B0609020204030204" pitchFamily="49" charset="0"/>
              </a:rPr>
              <a:t>greater-than   or      equal</a:t>
            </a:r>
            <a:endParaRPr lang="en-US">
              <a:solidFill>
                <a:srgbClr val="007B00"/>
              </a:solidFill>
            </a:endParaRPr>
          </a:p>
          <a:p>
            <a:r>
              <a:rPr lang="en-US" b="1"/>
              <a:t>&lt;=</a:t>
            </a:r>
            <a:r>
              <a:rPr lang="en-US"/>
              <a:t> returns whether the left-hand side </a:t>
            </a:r>
            <a:r>
              <a:rPr lang="en-US" b="1"/>
              <a:t>is less than or equal to</a:t>
            </a:r>
            <a:br>
              <a:rPr lang="en-US"/>
            </a:br>
            <a:r>
              <a:rPr lang="en-US"/>
              <a:t>the right-hand side</a:t>
            </a:r>
            <a:endParaRPr lang="fr-FR" b="1">
              <a:effectLst/>
              <a:latin typeface="Consolas" panose="020B0609020204030204" pitchFamily="49" charset="0"/>
            </a:endParaRPr>
          </a:p>
          <a:p>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2742492419"/>
      </p:ext>
    </p:extLst>
  </p:cSld>
  <p:clrMapOvr>
    <a:masterClrMapping/>
  </p:clrMapOvr>
</p:sld>
</file>

<file path=ppt/theme/theme1.xml><?xml version="1.0" encoding="utf-8"?>
<a:theme xmlns:a="http://schemas.openxmlformats.org/drawingml/2006/main" name="Jim">
  <a:themeElements>
    <a:clrScheme name="Jim">
      <a:dk1>
        <a:srgbClr val="000000"/>
      </a:dk1>
      <a:lt1>
        <a:srgbClr val="FFFFFF"/>
      </a:lt1>
      <a:dk2>
        <a:srgbClr val="7B3F00"/>
      </a:dk2>
      <a:lt2>
        <a:srgbClr val="7F7F7F"/>
      </a:lt2>
      <a:accent1>
        <a:srgbClr val="F92671"/>
      </a:accent1>
      <a:accent2>
        <a:srgbClr val="FD971F"/>
      </a:accent2>
      <a:accent3>
        <a:srgbClr val="FFFF32"/>
      </a:accent3>
      <a:accent4>
        <a:srgbClr val="A6E22E"/>
      </a:accent4>
      <a:accent5>
        <a:srgbClr val="66D9ED"/>
      </a:accent5>
      <a:accent6>
        <a:srgbClr val="AE81FF"/>
      </a:accent6>
      <a:hlink>
        <a:srgbClr val="0000FF"/>
      </a:hlink>
      <a:folHlink>
        <a:srgbClr val="666699"/>
      </a:folHlink>
    </a:clrScheme>
    <a:fontScheme name="Jim Heading is Code Body is Everything Else">
      <a:majorFont>
        <a:latin typeface="Consola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74125</TotalTime>
  <Words>27860</Words>
  <Application>Microsoft Macintosh PowerPoint</Application>
  <PresentationFormat>On-screen Show (16:9)</PresentationFormat>
  <Paragraphs>3721</Paragraphs>
  <Slides>627</Slides>
  <Notes>108</Notes>
  <HiddenSlides>46</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627</vt:i4>
      </vt:variant>
    </vt:vector>
  </HeadingPairs>
  <TitlesOfParts>
    <vt:vector size="641" baseType="lpstr">
      <vt:lpstr>Arial</vt:lpstr>
      <vt:lpstr>Calibri</vt:lpstr>
      <vt:lpstr>Cambria Math</vt:lpstr>
      <vt:lpstr>Comic Sans MS</vt:lpstr>
      <vt:lpstr>Consolas</vt:lpstr>
      <vt:lpstr>Impact</vt:lpstr>
      <vt:lpstr>Ligconsolata</vt:lpstr>
      <vt:lpstr>Menlo</vt:lpstr>
      <vt:lpstr>Roboto Mono</vt:lpstr>
      <vt:lpstr>Segoe UI Emoji</vt:lpstr>
      <vt:lpstr>System Font Regular</vt:lpstr>
      <vt:lpstr>Wingdings</vt:lpstr>
      <vt:lpstr>Zapfino</vt:lpstr>
      <vt:lpstr>Jim</vt:lpstr>
      <vt:lpstr>Week00</vt:lpstr>
      <vt:lpstr>introduce class</vt:lpstr>
      <vt:lpstr>what is CS 136?</vt:lpstr>
      <vt:lpstr>introduce self</vt:lpstr>
      <vt:lpstr>[other slide deck]</vt:lpstr>
      <vt:lpstr>take roll</vt:lpstr>
      <vt:lpstr>take roll</vt:lpstr>
      <vt:lpstr>syllabus</vt:lpstr>
      <vt:lpstr>syllabus</vt:lpstr>
      <vt:lpstr>syllabus</vt:lpstr>
      <vt:lpstr>syllabus</vt:lpstr>
      <vt:lpstr>the syllabus is online https://github.com/james-bern/CS136/wiki</vt:lpstr>
      <vt:lpstr>grading</vt:lpstr>
      <vt:lpstr>final grade</vt:lpstr>
      <vt:lpstr>😈 ChatGPT</vt:lpstr>
      <vt:lpstr>ChatGPT can do every homework in this class up to an A level 😈 it is impossible for me to prove whether or not you used ChatGPT (people who say otherwise are wronggg)</vt:lpstr>
      <vt:lpstr>so, ChatGPT, etc. are "allowed," but...</vt:lpstr>
      <vt:lpstr>collaboration</vt:lpstr>
      <vt:lpstr>PowerPoint Presentation</vt:lpstr>
      <vt:lpstr>questions?</vt:lpstr>
      <vt:lpstr>Java</vt:lpstr>
      <vt:lpstr>Java</vt:lpstr>
      <vt:lpstr>☕️</vt:lpstr>
      <vt:lpstr>this class is in Java</vt:lpstr>
      <vt:lpstr>this class is in Cow.Java</vt:lpstr>
      <vt:lpstr>which is basically C</vt:lpstr>
      <vt:lpstr>by which I mean Java</vt:lpstr>
      <vt:lpstr>type</vt:lpstr>
      <vt:lpstr>type</vt:lpstr>
      <vt:lpstr>a variable in Java has a type</vt:lpstr>
      <vt:lpstr>declaring and initializing are separate things</vt:lpstr>
      <vt:lpstr>primitive types</vt:lpstr>
      <vt:lpstr>primitive types</vt:lpstr>
      <vt:lpstr>boolean, char, double, int</vt:lpstr>
      <vt:lpstr>primitive type Venn diagram</vt:lpstr>
      <vt:lpstr>char is an integer type</vt:lpstr>
      <vt:lpstr>zero</vt:lpstr>
      <vt:lpstr>whitespace</vt:lpstr>
      <vt:lpstr>whitespace</vt:lpstr>
      <vt:lpstr>whitespace</vt:lpstr>
      <vt:lpstr>scope</vt:lpstr>
      <vt:lpstr>scope</vt:lpstr>
      <vt:lpstr>scope</vt:lpstr>
      <vt:lpstr>common scope-related errors</vt:lpstr>
      <vt:lpstr>cannot be resolved to a variable</vt:lpstr>
      <vt:lpstr>cannot be resolved to a variable</vt:lpstr>
      <vt:lpstr>duplicate local variable</vt:lpstr>
      <vt:lpstr>duplicate local variable</vt:lpstr>
      <vt:lpstr>questions?</vt:lpstr>
      <vt:lpstr>success tips</vt:lpstr>
      <vt:lpstr>success tips (1/3)</vt:lpstr>
      <vt:lpstr>success tips (2/3)</vt:lpstr>
      <vt:lpstr>most importantly though</vt:lpstr>
      <vt:lpstr>PowerPoint Presentation</vt:lpstr>
      <vt:lpstr>PowerPoint Presentation</vt:lpstr>
      <vt:lpstr>PowerPoint Presentation</vt:lpstr>
      <vt:lpstr>come see me if you had trouble with Tut00  otherwise, see you in class on Monday 🌞</vt:lpstr>
      <vt:lpstr>PowerPoint Presentation</vt:lpstr>
      <vt:lpstr>PowerPoint Presentation</vt:lpstr>
      <vt:lpstr>PowerPoint Presentation</vt:lpstr>
      <vt:lpstr>exceptions to the rule that "scope is the same as curly braces"</vt:lpstr>
      <vt:lpstr>for (...; ...; ...) { ... }</vt:lpstr>
      <vt:lpstr>☠ if, else, for, while without braces (1/2)</vt:lpstr>
      <vt:lpstr>☠ if, for, while without braces (2/2)</vt:lpstr>
      <vt:lpstr>CHATGPT TODO: help hours start monday</vt:lpstr>
      <vt:lpstr>expectations</vt:lpstr>
      <vt:lpstr>ANNOUNCEMENTS today is No Laptop Monday! 🙅‍♂️💻🎉  WARMUP (discuss with people you don't know) what does 2 + 2 like...mean? 🧠  🌞 TODAY Fundamentals of Java Part 1 </vt:lpstr>
      <vt:lpstr>thank you to those who emailed DrJava questions!  note: my email responses tend to be really short; it doesn't mean i'm annoyed; i just have to write emails really fast because there are ~64 students in this class 🙂👍  ps screenshots are really helpful if you email me!</vt:lpstr>
      <vt:lpstr>is there anyone here who is not yet enrolled in CS 136 and would like to be?</vt:lpstr>
      <vt:lpstr>questions before we begin?</vt:lpstr>
      <vt:lpstr>record lecture?</vt:lpstr>
      <vt:lpstr>type</vt:lpstr>
      <vt:lpstr>variables in Java have a specified type</vt:lpstr>
      <vt:lpstr>in Java, declaring and initializing variables are separate things</vt:lpstr>
      <vt:lpstr>built-in data types</vt:lpstr>
      <vt:lpstr>primitive data types</vt:lpstr>
      <vt:lpstr>boolean, char, double, int</vt:lpstr>
      <vt:lpstr>primitive data type Venn diagram</vt:lpstr>
      <vt:lpstr>char is an integer type</vt:lpstr>
      <vt:lpstr>zero</vt:lpstr>
      <vt:lpstr>String</vt:lpstr>
      <vt:lpstr>String (1/2)</vt:lpstr>
      <vt:lpstr>String (2/2)</vt:lpstr>
      <vt:lpstr>operators (except for bitwise operators, which we'll do later maybe)</vt:lpstr>
      <vt:lpstr>assignment operator</vt:lpstr>
      <vt:lpstr>assignment operator</vt:lpstr>
      <vt:lpstr>arithmetic operators</vt:lpstr>
      <vt:lpstr>basic arithmetic (number) operators</vt:lpstr>
      <vt:lpstr>modulo</vt:lpstr>
      <vt:lpstr>logical operators</vt:lpstr>
      <vt:lpstr>logical operators (1/2)</vt:lpstr>
      <vt:lpstr>logical operators (2/2)</vt:lpstr>
      <vt:lpstr>☠ logical operator short-circuiting</vt:lpstr>
      <vt:lpstr>comparison operators</vt:lpstr>
      <vt:lpstr>☠ equality (is equal to)</vt:lpstr>
      <vt:lpstr>is greater than, is less than</vt:lpstr>
      <vt:lpstr>convenient operators (feel free to ignore these for now)</vt:lpstr>
      <vt:lpstr>inequality</vt:lpstr>
      <vt:lpstr>greater than or equal to, less than or equal to</vt:lpstr>
      <vt:lpstr>arithmetic assignment operators</vt:lpstr>
      <vt:lpstr>String concatenation</vt:lpstr>
      <vt:lpstr>increment operator</vt:lpstr>
      <vt:lpstr>decrement operator</vt:lpstr>
      <vt:lpstr>ANNOUNCEMENTS today is No Laptop Wednesday! 🙅‍♂️💻🎉🔥  WARMUP is it bad when programs crash?  🌞🌞 TODAY Fundamentals of Java Part 2 </vt:lpstr>
      <vt:lpstr>Homework-00 was due in Gradescope two nights ago; if you didn't submit it yet, probably do that ASAP 🙂👍</vt:lpstr>
      <vt:lpstr>Homework-01 will be harder than Homework-00; Homework-02 will be harder than Homework-01; and then hopefully we more or less plateau  (feel free to reach out with any questions about course difficulty 🙂👍)</vt:lpstr>
      <vt:lpstr>record LEC 01</vt:lpstr>
      <vt:lpstr>flow control</vt:lpstr>
      <vt:lpstr>the execution of a Java program starts at the top of main(...) and flows down down down</vt:lpstr>
      <vt:lpstr>let's step through this program in our minds, and then in DrJava's debugger</vt:lpstr>
      <vt:lpstr>functions (preview)</vt:lpstr>
      <vt:lpstr>functions (preview)</vt:lpstr>
      <vt:lpstr>assert</vt:lpstr>
      <vt:lpstr>assert condition; (1/2)</vt:lpstr>
      <vt:lpstr>assert condition; (2/2)</vt:lpstr>
      <vt:lpstr>if and else</vt:lpstr>
      <vt:lpstr>if (condition) { body }</vt:lpstr>
      <vt:lpstr>if (...) { if-body } else { else-body } </vt:lpstr>
      <vt:lpstr>if (...) { ... } else if (...) { ... } ... else { ... } </vt:lpstr>
      <vt:lpstr>while and do...while</vt:lpstr>
      <vt:lpstr>while (condition) { body }</vt:lpstr>
      <vt:lpstr>do { ... } while (...);</vt:lpstr>
      <vt:lpstr>for</vt:lpstr>
      <vt:lpstr>for (...; condition; ...) { ... } (1/2)</vt:lpstr>
      <vt:lpstr>for (...; condition; ...) { ... } (2/2)</vt:lpstr>
      <vt:lpstr>break and continue</vt:lpstr>
      <vt:lpstr>break</vt:lpstr>
      <vt:lpstr>continue</vt:lpstr>
      <vt:lpstr>scope</vt:lpstr>
      <vt:lpstr>{ ... }</vt:lpstr>
      <vt:lpstr>scope</vt:lpstr>
      <vt:lpstr>common scope-related errors</vt:lpstr>
      <vt:lpstr>cannot find symbol (1/2)</vt:lpstr>
      <vt:lpstr>cannot find symbol (2/2)</vt:lpstr>
      <vt:lpstr>variable already defined (1/2)</vt:lpstr>
      <vt:lpstr>variable already defined (2/2)</vt:lpstr>
      <vt:lpstr>whitespace</vt:lpstr>
      <vt:lpstr>whitespace</vt:lpstr>
      <vt:lpstr>exceptions to scope being the same as curly braces</vt:lpstr>
      <vt:lpstr>for (...; ...; ...) { ... }</vt:lpstr>
      <vt:lpstr>☠ if, else, for, while without braces (1/2)</vt:lpstr>
      <vt:lpstr>☠ if, for, while without braces (2/2)</vt:lpstr>
      <vt:lpstr>let's do the homework (including infinite loop example)</vt:lpstr>
      <vt:lpstr>ANNOUNCEMENTS hexDigitSum CORRECTION -- don't print error message and return; instead, just crash using an assert false; 🙂👍 today is Fun Friday! 🎉🎉🎉🔥🚨🚨   WARMUP compress this code!   🙆‍♂️ TODAY  goto and big O notation </vt:lpstr>
      <vt:lpstr>homework hints</vt:lpstr>
      <vt:lpstr>homework hints (1/2)</vt:lpstr>
      <vt:lpstr>homework hints (2/2)</vt:lpstr>
      <vt:lpstr>Java doesn't have a goto</vt:lpstr>
      <vt:lpstr>goto label;</vt:lpstr>
      <vt:lpstr>PowerPoint Presentation</vt:lpstr>
      <vt:lpstr>PowerPoint Presentation</vt:lpstr>
      <vt:lpstr>PowerPoint Presentation</vt:lpstr>
      <vt:lpstr>PowerPoint Presentation</vt:lpstr>
      <vt:lpstr>story time ☕️</vt:lpstr>
      <vt:lpstr>PowerPoint Presentation</vt:lpstr>
      <vt:lpstr>PowerPoint Presentation</vt:lpstr>
      <vt:lpstr>PowerPoint Presentation</vt:lpstr>
      <vt:lpstr>PowerPoint Presentation</vt:lpstr>
      <vt:lpstr> did the bug really happen because they left out the curly braces?</vt:lpstr>
      <vt:lpstr>PowerPoint Presentation</vt:lpstr>
      <vt:lpstr>PowerPoint Presentation</vt:lpstr>
      <vt:lpstr> did the bug really happen because they left out the curly braces?</vt:lpstr>
      <vt:lpstr>no, the bug happened because they didn't code in DrJava!</vt:lpstr>
      <vt:lpstr>highlight your code and press Tab!</vt:lpstr>
      <vt:lpstr>big O</vt:lpstr>
      <vt:lpstr>big O (1/2)</vt:lpstr>
      <vt:lpstr>big O (2/2) </vt:lpstr>
      <vt:lpstr>🗣 what is the big O of your isPrime(int n)?  can you do better?</vt:lpstr>
      <vt:lpstr>Caaaaaaaaaaaarl</vt:lpstr>
      <vt:lpstr>extra time: practice exam questions 🤷‍♂️</vt:lpstr>
      <vt:lpstr>ANNOUNCEMENTS today is No Laptop Monday  WARMUP how many arrays does this app use?  (answer on Friday)  TODAY arrays, aka, The Best Data Structure Ever </vt:lpstr>
      <vt:lpstr>record LEC 02</vt:lpstr>
      <vt:lpstr>arrays</vt:lpstr>
      <vt:lpstr>mental model of an array</vt:lpstr>
      <vt:lpstr>mental model of an array</vt:lpstr>
      <vt:lpstr>mental model of an array</vt:lpstr>
      <vt:lpstr>arrays</vt:lpstr>
      <vt:lpstr>arrays (1/2)</vt:lpstr>
      <vt:lpstr>arrays (2/2)</vt:lpstr>
      <vt:lpstr>array operations</vt:lpstr>
      <vt:lpstr>creating an array (1/2)</vt:lpstr>
      <vt:lpstr>creating an array (2/2)</vt:lpstr>
      <vt:lpstr>getting an array's length</vt:lpstr>
      <vt:lpstr>getting the value of an element of an array</vt:lpstr>
      <vt:lpstr>setting the value of an element of an array</vt:lpstr>
      <vt:lpstr>☠ printing the elements of an array</vt:lpstr>
      <vt:lpstr>runtime of array operations</vt:lpstr>
      <vt:lpstr>runtime of array operations</vt:lpstr>
      <vt:lpstr>accessing an array "under the hood"</vt:lpstr>
      <vt:lpstr>iterating over an array</vt:lpstr>
      <vt:lpstr>iterating over an array</vt:lpstr>
      <vt:lpstr>array examples</vt:lpstr>
      <vt:lpstr>example: creating an array of the first 100 non-negative integers</vt:lpstr>
      <vt:lpstr>example: creating an array of the first 100  non-negative integers</vt:lpstr>
      <vt:lpstr>example: array copy</vt:lpstr>
      <vt:lpstr>example: array copy</vt:lpstr>
      <vt:lpstr>☠ example: bad very bad broken array copy</vt:lpstr>
      <vt:lpstr>☠ example: bad very bad broken array copy</vt:lpstr>
      <vt:lpstr>PowerPoint Presentation</vt:lpstr>
      <vt:lpstr>Homework-02 (refresh the page!) 📚</vt:lpstr>
      <vt:lpstr>Pre-Lab Post-Lab</vt:lpstr>
      <vt:lpstr>record LEC 02</vt:lpstr>
      <vt:lpstr>example: circular array</vt:lpstr>
      <vt:lpstr>example: circular array</vt:lpstr>
      <vt:lpstr>example: finding the index (and value) of an array's maximum element </vt:lpstr>
      <vt:lpstr>example: finding the index (and value) of an array's maximum element </vt:lpstr>
      <vt:lpstr>multi-dimensional arrays</vt:lpstr>
      <vt:lpstr>multi-dimensional arrays</vt:lpstr>
      <vt:lpstr>multi-dimensional arrays (arrays of arrays of ...)</vt:lpstr>
      <vt:lpstr>swap</vt:lpstr>
      <vt:lpstr>🐍 Python swap</vt:lpstr>
      <vt:lpstr>🐍 Python swap</vt:lpstr>
      <vt:lpstr>☠️ BAD VERY BAD BROKEN swap</vt:lpstr>
      <vt:lpstr>☠️ BAD VERY BAD BROKEN swap</vt:lpstr>
      <vt:lpstr>swap</vt:lpstr>
      <vt:lpstr>swap</vt:lpstr>
      <vt:lpstr>array algorithms that use swaps</vt:lpstr>
      <vt:lpstr>reversing an array</vt:lpstr>
      <vt:lpstr>out-of-place reverse</vt:lpstr>
      <vt:lpstr>in-place reverse</vt:lpstr>
      <vt:lpstr>bubble sort</vt:lpstr>
      <vt:lpstr>bubble sort</vt:lpstr>
      <vt:lpstr>PowerPoint Presentation</vt:lpstr>
      <vt:lpstr>how many arrays?</vt:lpstr>
      <vt:lpstr>💻 array tutorial</vt:lpstr>
      <vt:lpstr>💻 array tutorial (this time with a wiki page)</vt:lpstr>
      <vt:lpstr>💻 array tutorial</vt:lpstr>
      <vt:lpstr>record LEC 02</vt:lpstr>
      <vt:lpstr>attempt to live-code the solutions while half-asleep 🙂👍</vt:lpstr>
      <vt:lpstr>☕️ the art of coding things in the right order compile and run early, compile and run often</vt:lpstr>
      <vt:lpstr>why implement Rule 22 first? why not just skip straight to the general case?</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PowerPoint Presentation</vt:lpstr>
      <vt:lpstr>draw some points and lines on the board</vt:lpstr>
      <vt:lpstr>monday memes</vt:lpstr>
      <vt:lpstr>PowerPoint Presentation</vt:lpstr>
      <vt:lpstr>PowerPoint Presentation</vt:lpstr>
      <vt:lpstr>record LEC 01</vt:lpstr>
      <vt:lpstr>functions</vt:lpstr>
      <vt:lpstr>anatomy of a function</vt:lpstr>
      <vt:lpstr>anatomy of a function (1/2)</vt:lpstr>
      <vt:lpstr>anatomy of a function (2/2)</vt:lpstr>
      <vt:lpstr>function arguments</vt:lpstr>
      <vt:lpstr>arguments</vt:lpstr>
      <vt:lpstr>return</vt:lpstr>
      <vt:lpstr>return (1/2)</vt:lpstr>
      <vt:lpstr>return (2/2)</vt:lpstr>
      <vt:lpstr>return (2/2)</vt:lpstr>
      <vt:lpstr>void</vt:lpstr>
      <vt:lpstr>void</vt:lpstr>
      <vt:lpstr>the call stack</vt:lpstr>
      <vt:lpstr>the call stack</vt:lpstr>
      <vt:lpstr>🤔</vt:lpstr>
      <vt:lpstr>recursion</vt:lpstr>
      <vt:lpstr>recursion (1/2)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vt:lpstr>
      <vt:lpstr>recursion (2/2)</vt:lpstr>
      <vt:lpstr>PowerPoint Presentation</vt:lpstr>
      <vt:lpstr>classes</vt:lpstr>
      <vt:lpstr>anatomy of a class</vt:lpstr>
      <vt:lpstr>anatomy of a class (1/2)</vt:lpstr>
      <vt:lpstr>anatomy of a class (2/2)</vt:lpstr>
      <vt:lpstr>dot</vt:lpstr>
      <vt:lpstr>dot</vt:lpstr>
      <vt:lpstr>terminology</vt:lpstr>
      <vt:lpstr>class vs. object (instance of a class)</vt:lpstr>
      <vt:lpstr>new and constructors</vt:lpstr>
      <vt:lpstr>new</vt:lpstr>
      <vt:lpstr>constructors (1/2)</vt:lpstr>
      <vt:lpstr>constructors (2/2)</vt:lpstr>
      <vt:lpstr>this 🐍 in Python, this is self</vt:lpstr>
      <vt:lpstr>this (1/2)</vt:lpstr>
      <vt:lpstr>this (2/2)</vt:lpstr>
      <vt:lpstr>PowerPoint Presentation</vt:lpstr>
      <vt:lpstr>HW-00 has been graded</vt:lpstr>
      <vt:lpstr>HW-01 is being graded...</vt:lpstr>
      <vt:lpstr>PowerPoint Presentation</vt:lpstr>
      <vt:lpstr>PowerPoint Presentation</vt:lpstr>
      <vt:lpstr>PowerPoint Presentation</vt:lpstr>
      <vt:lpstr>most of you did not do this</vt:lpstr>
      <vt:lpstr>PowerPoint Presentation</vt:lpstr>
      <vt:lpstr>you have 24 hours to do this</vt:lpstr>
      <vt:lpstr>record LEC 01</vt:lpstr>
      <vt:lpstr>Java memory model (references to objects)</vt:lpstr>
      <vt:lpstr>references and null</vt:lpstr>
      <vt:lpstr>references (1/2)</vt:lpstr>
      <vt:lpstr>references (2/2)</vt:lpstr>
      <vt:lpstr>null</vt:lpstr>
      <vt:lpstr>the heap a reference is a memory address a memory address is an integer</vt:lpstr>
      <vt:lpstr>the heap</vt:lpstr>
      <vt:lpstr>PowerPoint Presentation</vt:lpstr>
      <vt:lpstr>Vector2 a = new Vector2(3.0, 4.0);</vt:lpstr>
      <vt:lpstr>references (1/2)</vt:lpstr>
      <vt:lpstr>references (1/2)</vt:lpstr>
      <vt:lpstr>references (2/2)</vt:lpstr>
      <vt:lpstr>references (2/2)</vt:lpstr>
      <vt:lpstr>references (3/2)</vt:lpstr>
      <vt:lpstr>static</vt:lpstr>
      <vt:lpstr>static variables and static methods</vt:lpstr>
      <vt:lpstr>instance variables vs. static variables</vt:lpstr>
      <vt:lpstr>instance methods vs. static methods</vt:lpstr>
      <vt:lpstr>example</vt:lpstr>
      <vt:lpstr>PowerPoint Presentation</vt:lpstr>
      <vt:lpstr>💻Class Tutorial</vt:lpstr>
      <vt:lpstr>PowerPoint Presentation</vt:lpstr>
      <vt:lpstr>record LEC 01</vt:lpstr>
      <vt:lpstr>example</vt:lpstr>
      <vt:lpstr>turrets = new Turret[100]; for (int i = 0; i &lt; turrets.length; i++) { // consider iteration i &lt;- 0     Turret turret = turrets[i];     turret = new Turret(); } turrets[0].position = new Vector2(40.0, 0.0);</vt:lpstr>
      <vt:lpstr>turrets = new Turret[100]; for (int i = 0; i &lt; turrets.length; i++) { // consider iteration i &lt;- 0     Turret turret = turrets[i];     turret = new Turret(); } turrets[0].position = new Vector2(40.0, 0.0);</vt:lpstr>
      <vt:lpstr>PowerPoint Presentation</vt:lpstr>
      <vt:lpstr>stack trace</vt:lpstr>
      <vt:lpstr>stack trace</vt:lpstr>
      <vt:lpstr>how did the starter code come to be?</vt:lpstr>
      <vt:lpstr>run the starter code</vt:lpstr>
      <vt:lpstr>delete the starter code</vt:lpstr>
      <vt:lpstr>get familiar with App setup() runs once at the beginning loop() runs over and over, once per frame  during a frame (like a frame of a movie) we update and draw the world</vt:lpstr>
      <vt:lpstr>PowerPoint Presentation</vt:lpstr>
      <vt:lpstr>draw a circle for the player get something (anything) on the screen </vt:lpstr>
      <vt:lpstr>move the player around the player's position must "persist across frames" the simplest approach is to make playerPosition an instance variable of the HW03 class  we will initialize it in setup() and update it in loop() keyboard input is explained in the ✨Documentation✨</vt:lpstr>
      <vt:lpstr>PowerPoint Presentation</vt:lpstr>
      <vt:lpstr>make Player a class optional, but seems reasonable in Java (would have been okay to skip straight to this step; i tend not to)</vt:lpstr>
      <vt:lpstr>make a Turret class keep it simple!--make it similar to Player</vt:lpstr>
      <vt:lpstr>write usage code for how we'll create and update the bullets since it's Week-03, we'll store a bunch of "slots" for bullets in a huuuge array i'll call currently unused slots "not alive" ("dead") to fire a bullet, find the first empty slot in the bullets array and make that bullet alive 🧟</vt:lpstr>
      <vt:lpstr>PowerPoint Presentation</vt:lpstr>
      <vt:lpstr>starting the homework</vt:lpstr>
      <vt:lpstr>multiple turrets</vt:lpstr>
      <vt:lpstr>fire function</vt:lpstr>
      <vt:lpstr>extensions</vt:lpstr>
      <vt:lpstr>turrets flashing upon hit i like having an instance variable called int framesSinceHitByBullet;</vt:lpstr>
      <vt:lpstr>PowerPoint Presentation</vt:lpstr>
      <vt:lpstr>🎥 time</vt:lpstr>
      <vt:lpstr>object-oriented programming</vt:lpstr>
      <vt:lpstr>in Java, everything is a class</vt:lpstr>
      <vt:lpstr>object-orientation != my-code-has-objects</vt:lpstr>
      <vt:lpstr>compression-oriented programming</vt:lpstr>
      <vt:lpstr>neo in the matrix (int) int a; int b</vt:lpstr>
      <vt:lpstr>int[] nums; nums = new int[4];  int[] nums = new int[4];</vt:lpstr>
      <vt:lpstr>details</vt:lpstr>
      <vt:lpstr>garbage collection</vt:lpstr>
      <vt:lpstr>garbage collector</vt:lpstr>
      <vt:lpstr>PowerPoint Presentation</vt:lpstr>
      <vt:lpstr>warmup: using lists</vt:lpstr>
      <vt:lpstr>array list</vt:lpstr>
      <vt:lpstr>motivation</vt:lpstr>
      <vt:lpstr>limitations of arrays</vt:lpstr>
      <vt:lpstr>arrays are fixed-length</vt:lpstr>
      <vt:lpstr>array list</vt:lpstr>
      <vt:lpstr>array list</vt:lpstr>
      <vt:lpstr>implementing array list</vt:lpstr>
      <vt:lpstr>the internal (private) array</vt:lpstr>
      <vt:lpstr>array list</vt:lpstr>
      <vt:lpstr>array list</vt:lpstr>
      <vt:lpstr>Java's ArrayList&lt;ElementType&gt;</vt:lpstr>
      <vt:lpstr>generic</vt:lpstr>
      <vt:lpstr>generic</vt:lpstr>
      <vt:lpstr>internal array is private</vt:lpstr>
      <vt:lpstr>the user doesn't think about the "empty slots"</vt:lpstr>
      <vt:lpstr>array list functions (under the hood)</vt:lpstr>
      <vt:lpstr>ArrayList() { ... } // constructor</vt:lpstr>
      <vt:lpstr>ElementType get(int index) { ... }</vt:lpstr>
      <vt:lpstr>void add(ElementType element) { ... }</vt:lpstr>
      <vt:lpstr>PowerPoint Presentation</vt:lpstr>
      <vt:lpstr>array list</vt:lpstr>
      <vt:lpstr>generic</vt:lpstr>
      <vt:lpstr>internal array is private</vt:lpstr>
      <vt:lpstr>ArrayList() { ... } // constructor</vt:lpstr>
      <vt:lpstr>ElementType get(int index) { ... }</vt:lpstr>
      <vt:lpstr>void add(ElementType element) { ... }</vt:lpstr>
      <vt:lpstr>void add(ElementType element) { ... }</vt:lpstr>
      <vt:lpstr>void add(int index, ElementType element)</vt:lpstr>
      <vt:lpstr>PowerPoint Presentation</vt:lpstr>
      <vt:lpstr>PowerPoint Presentation</vt:lpstr>
      <vt:lpstr>PowerPoint Presentation</vt:lpstr>
      <vt:lpstr>void add(int index, ElementType element)</vt:lpstr>
      <vt:lpstr>✨ functions can call other functions</vt:lpstr>
      <vt:lpstr>void remove(int index) { ... }</vt:lpstr>
      <vt:lpstr>💻 Array List Tutorial (linked on website)</vt:lpstr>
      <vt:lpstr>PowerPoint Presentation</vt:lpstr>
      <vt:lpstr>PowerPoint Presentation</vt:lpstr>
      <vt:lpstr>PowerPoint Presentation</vt:lpstr>
      <vt:lpstr>runtime of array list functions</vt:lpstr>
      <vt:lpstr>runtime of array list operations</vt:lpstr>
      <vt:lpstr>PowerPoint Presentation</vt:lpstr>
      <vt:lpstr>big-O runtime of void add(...);</vt:lpstr>
      <vt:lpstr>big-O runtime</vt:lpstr>
      <vt:lpstr>big-O runtime</vt:lpstr>
      <vt:lpstr>best case and worst case runtime of adding to the back of an array list</vt:lpstr>
      <vt:lpstr>best case</vt:lpstr>
      <vt:lpstr>worst case</vt:lpstr>
      <vt:lpstr>sometimes the best case and worst case are very different</vt:lpstr>
      <vt:lpstr>amortized runtime of adding to the back of an array list</vt:lpstr>
      <vt:lpstr>amortized</vt:lpstr>
      <vt:lpstr>amortized</vt:lpstr>
      <vt:lpstr>the amortized run time is less "pessimistic" than worst case</vt:lpstr>
      <vt:lpstr>the most relevant runtime depends on context  💭 when might worst case be more relevant? 💭 when might amortized be more relevant?</vt:lpstr>
      <vt:lpstr>best case and worst case runtime of inserting into the front of an array list</vt:lpstr>
      <vt:lpstr>best case and worst cast</vt:lpstr>
      <vt:lpstr>lesson?: sometimes best case and worst case are the same</vt:lpstr>
      <vt:lpstr>abstraction</vt:lpstr>
      <vt:lpstr>repeatElements two ways</vt:lpstr>
      <vt:lpstr>naive array solution</vt:lpstr>
      <vt:lpstr>the naive array solution is linear</vt:lpstr>
      <vt:lpstr>naive array list solution</vt:lpstr>
      <vt:lpstr>the naive array list solution is n∗O(n)=〖O(n〗^2) (quadratic)!! ☹️</vt:lpstr>
      <vt:lpstr>🧪</vt:lpstr>
      <vt:lpstr>lesson: ignoring what's actually happening under the hood is dangerous!</vt:lpstr>
      <vt:lpstr>int a =      5;     int b=8;  </vt:lpstr>
      <vt:lpstr>PowerPoint Presentation</vt:lpstr>
      <vt:lpstr>record LEC-02</vt:lpstr>
      <vt:lpstr>where are we?</vt:lpstr>
      <vt:lpstr>recap of first half</vt:lpstr>
      <vt:lpstr>we built a foundation</vt:lpstr>
      <vt:lpstr>we started thinking about code more deeply</vt:lpstr>
      <vt:lpstr>PowerPoint Presentation</vt:lpstr>
      <vt:lpstr>preview of second half</vt:lpstr>
      <vt:lpstr>we will look at how to structure data</vt:lpstr>
      <vt:lpstr>we will learn to choose the right data structure for the job</vt:lpstr>
      <vt:lpstr>data structures</vt:lpstr>
      <vt:lpstr>what is a data structure? why is a data structure?</vt:lpstr>
      <vt:lpstr>data structures</vt:lpstr>
      <vt:lpstr>data structures</vt:lpstr>
      <vt:lpstr>data structures</vt:lpstr>
      <vt:lpstr>data structures</vt:lpstr>
      <vt:lpstr>were array lists a good choice for implementing a Flip Book?  💭 (how) could you have done it with just arrays?</vt:lpstr>
      <vt:lpstr>we didn't know how many...</vt:lpstr>
      <vt:lpstr>"Alternative" 1: just use arrays, but resize them yourself when needed (essentially, implement the functionality of an array list without actually having a class)</vt:lpstr>
      <vt:lpstr>"Alternative" 2: // ~30,000,000 elements Vector2[][][] animation = new Vector2[64][512][1024]; // need all these counter variables // can't just call .size() like before! int numFrames = 0; int[] numStrokes = ...; int[][] numPoints = ...;</vt:lpstr>
      <vt:lpstr>interface</vt:lpstr>
      <vt:lpstr>PowerPoint Presentation</vt:lpstr>
      <vt:lpstr>PowerPoint Presentation</vt:lpstr>
      <vt:lpstr>PowerPoint Presentation</vt:lpstr>
      <vt:lpstr>interface</vt:lpstr>
      <vt:lpstr>you can get (very) formal about this</vt:lpstr>
      <vt:lpstr>i typically won't.  just know there is a difference between interface ("list") and implementation (ArrayList&lt;Element&gt;)</vt:lpstr>
      <vt:lpstr>Tungsten break 😀 did you know the density of Tungsten is 19.25 g/cm3? Gold is 19.32 g/cm3  did you know Tungsten is really hard? Tungsten alloys can be as hard as Sapphire! that's really hard!  Tungsten is expensive (that cube is $60) but not like...that expensive  what could YOU do with Tungsten?</vt:lpstr>
      <vt:lpstr>stacks</vt:lpstr>
      <vt:lpstr>stack</vt:lpstr>
      <vt:lpstr>PowerPoint Presentation</vt:lpstr>
      <vt:lpstr>PowerPoint Presentation</vt:lpstr>
      <vt:lpstr>PowerPoint Presentation</vt:lpstr>
      <vt:lpstr>PowerPoint Presentation</vt:lpstr>
      <vt:lpstr>stack interface</vt:lpstr>
      <vt:lpstr>queues</vt:lpstr>
      <vt:lpstr>queue</vt:lpstr>
      <vt:lpstr>PowerPoint Presentation</vt:lpstr>
      <vt:lpstr>PowerPoint Presentation</vt:lpstr>
      <vt:lpstr>PowerPoint Presentation</vt:lpstr>
      <vt:lpstr>queue interface</vt:lpstr>
      <vt:lpstr>why stacks and queues in the same lecture?</vt:lpstr>
      <vt:lpstr>stack interface</vt:lpstr>
      <vt:lpstr>queue interface</vt:lpstr>
      <vt:lpstr>💭 what are some example uses of stacks and queues in computer science?</vt:lpstr>
      <vt:lpstr>PowerPoint Presentation</vt:lpstr>
      <vt:lpstr>PowerPoint Presentation</vt:lpstr>
      <vt:lpstr>record LEC-02</vt:lpstr>
      <vt:lpstr>Stack and Queue tutorial 💻</vt:lpstr>
      <vt:lpstr>the midterm 😱</vt:lpstr>
      <vt:lpstr>i graded the midterm over the weekend</vt:lpstr>
      <vt:lpstr>i had so much fun</vt:lpstr>
      <vt:lpstr>not really</vt:lpstr>
      <vt:lpstr>PowerPoint Presentation</vt:lpstr>
      <vt:lpstr>PowerPoint Presentation</vt:lpstr>
      <vt:lpstr>the midterm</vt:lpstr>
      <vt:lpstr>some common pain points</vt:lpstr>
      <vt:lpstr>PowerPoint Presentation</vt:lpstr>
      <vt:lpstr>record LEC-02</vt:lpstr>
      <vt:lpstr>tricky midterm questions</vt:lpstr>
      <vt:lpstr>Player -&gt; Player[]</vt:lpstr>
      <vt:lpstr>question</vt:lpstr>
      <vt:lpstr>answer</vt:lpstr>
      <vt:lpstr>alternate answer</vt:lpstr>
      <vt:lpstr>what will this code print? (arrays and array lists)</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HW06.java HW06.class ~HW06.java</vt:lpstr>
      <vt:lpstr>filetypes</vt:lpstr>
      <vt:lpstr>_thisUnderscoreMeansDoNotUse (unless you really know what you're doing)</vt:lpstr>
      <vt:lpstr>constants and readability &amp; searchability</vt:lpstr>
      <vt:lpstr>PowerPoint Presentation</vt:lpstr>
      <vt:lpstr>where did the Starter Code come from? (forgive me, I know this should have been on Wednesday)</vt:lpstr>
      <vt:lpstr>the big decision in the Starter Code is that we're going to chop the program into a list of "tokens"  and each token could be a boolean, double, String, or list</vt:lpstr>
      <vt:lpstr>in Python, a variable's type is dynamic</vt:lpstr>
      <vt:lpstr>in Java, a variable's type is static</vt:lpstr>
      <vt:lpstr>examples</vt:lpstr>
      <vt:lpstr>in Java, a variable's type is static</vt:lpstr>
      <vt:lpstr>in Java, a variable's type is static</vt:lpstr>
      <vt:lpstr>tl;dr</vt:lpstr>
      <vt:lpstr>use these functions 🙂👍</vt:lpstr>
      <vt:lpstr>and these functions!! 🙂👍</vt:lpstr>
      <vt:lpstr>PowerPoint Presentation</vt:lpstr>
      <vt:lpstr>PowerPoint Presentation</vt:lpstr>
      <vt:lpstr>midsemester feedback</vt:lpstr>
      <vt:lpstr>do you want to give midsemester feedback?</vt:lpstr>
      <vt:lpstr>PowerPoint Presentation</vt:lpstr>
      <vt:lpstr>tinyurl.com/yf725rdk</vt:lpstr>
      <vt:lpstr>PowerPoint Presentation</vt:lpstr>
      <vt:lpstr>record LEC-01</vt:lpstr>
      <vt:lpstr>PowerPoint Presentation</vt:lpstr>
      <vt:lpstr>PowerPoint Presentation</vt:lpstr>
      <vt:lpstr>PowerPoint Presentation</vt:lpstr>
      <vt:lpstr>maps</vt:lpstr>
      <vt:lpstr>map interface</vt:lpstr>
      <vt:lpstr>map</vt:lpstr>
      <vt:lpstr>let us imagine...</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map interface</vt:lpstr>
      <vt:lpstr>motivating example</vt:lpstr>
      <vt:lpstr>Pokémon</vt:lpstr>
      <vt:lpstr>number  name</vt:lpstr>
      <vt:lpstr>number  name (Option I)</vt:lpstr>
      <vt:lpstr>number  name (Option II)</vt:lpstr>
      <vt:lpstr>number  name (Option I)</vt:lpstr>
      <vt:lpstr>number  name (Option III)</vt:lpstr>
      <vt:lpstr>lesson: if you're mapping from A  B, and A is something like 0, 1, 2, 3, ...  ...then you can just use an array 🙂👍 </vt:lpstr>
      <vt:lpstr>buuut, if you're mapping from A  B, and A is nothing like 0, 1, 2, 3, ...  ...then you're going to want a map 🗺️ </vt:lpstr>
      <vt:lpstr>name  number</vt:lpstr>
      <vt:lpstr>name  number</vt:lpstr>
      <vt:lpstr>let's implement numberFromName TODO (Jim): use keySet() method in test code</vt:lpstr>
      <vt:lpstr>PokemonExample</vt:lpstr>
      <vt:lpstr>maps in other languages</vt:lpstr>
      <vt:lpstr>🐍 Python has a built-in map (dictionary)</vt:lpstr>
      <vt:lpstr>🥰 Lua's only data structure is a map (table)</vt:lpstr>
      <vt:lpstr>PowerPoint Presentation</vt:lpstr>
      <vt:lpstr>PowerPoint Presentation</vt:lpstr>
      <vt:lpstr>record LEC-01</vt:lpstr>
      <vt:lpstr>let's learn someting upsetting 🙂👍</vt:lpstr>
      <vt:lpstr>PowerPoint Presentation</vt:lpstr>
      <vt:lpstr>PowerPoint Presentation</vt:lpstr>
      <vt:lpstr>%</vt:lpstr>
      <vt:lpstr>Math.floorMod(x, y)</vt:lpstr>
      <vt:lpstr>hash maps</vt:lpstr>
      <vt:lpstr>hash map</vt:lpstr>
      <vt:lpstr>hash function</vt:lpstr>
      <vt:lpstr>hash function</vt:lpstr>
      <vt:lpstr>PowerPoint Presentation</vt:lpstr>
      <vt:lpstr>hash function</vt:lpstr>
      <vt:lpstr>hash function</vt:lpstr>
      <vt:lpstr>separate chaining</vt:lpstr>
      <vt:lpstr>separate chaining</vt:lpstr>
      <vt:lpstr>previously, on Hans the Parrot</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now, let us imagine again...</vt:lpstr>
      <vt:lpstr>in a thrilling twist, it turns out that the Bennington trip was secretly cover for Agent Hans's corporate espionage of the bird kennel (rumor had it they were keeping the birds in buckets 🤨)  it's time to get Hans back to the hideout</vt:lpstr>
      <vt:lpstr>PowerPoint Presentation</vt:lpstr>
      <vt:lpstr>PowerPoint Presentation</vt:lpstr>
      <vt:lpstr>//               Bucket[] buckets ArrayList&lt;KeyValuePair&gt;[] buckets;</vt:lpstr>
      <vt:lpstr>ArrayList&lt;KeyValuePair&gt;[] buckets;</vt:lpstr>
      <vt:lpstr>ArrayList&lt;KeyValuePair&gt;[] buckets;</vt:lpstr>
      <vt:lpstr>ArrayList&lt;KeyValuePair&gt;[] buckets;</vt:lpstr>
      <vt:lpstr>PowerPoint Presentation</vt:lpstr>
      <vt:lpstr>record LEC-01</vt:lpstr>
      <vt:lpstr>what happens when we call get(key)?</vt:lpstr>
      <vt:lpstr>PowerPoint Presentation</vt:lpstr>
      <vt:lpstr>step 1: hashing the key (in our specific case, where key is a String and we use key.hashCode())</vt:lpstr>
      <vt:lpstr>hashing the key (our specific case, where key is a String and we use key.hashCode()) </vt:lpstr>
      <vt:lpstr>getting (a reference to) the correct bucket (our specific case, where bucket is an unsorted ArrayList&lt;KeyValuePair&gt;)</vt:lpstr>
      <vt:lpstr>searching the bucket for the key (our specific case, where bucket is an unsorted ArrayList&lt;KeyValuePair&gt;)</vt:lpstr>
      <vt:lpstr>🤨 also what about resizing the hash map?!  that has to be O(n) !</vt:lpstr>
      <vt:lpstr>resizing is O(1) amortized runtime 🙂🤨</vt:lpstr>
      <vt:lpstr>REVIEW: amortized</vt:lpstr>
      <vt:lpstr>lesson: there is a lot of subltety hiding in the seemingly simple statement "hash maps are O(1)"  buuut, in an interview, still probably just say O(1) 🙂👍</vt:lpstr>
      <vt:lpstr>Tutorial: hash map with separate chaining (using array list buckets)</vt:lpstr>
      <vt:lpstr>PowerPoint Presentation</vt:lpstr>
      <vt:lpstr>open addressing</vt:lpstr>
      <vt:lpstr>a hash map with separate chaining used an array of buckets of key-value pairs  put(key,value) hash key to find bucketIndex add (key, value) to buckets[bucketIndex]</vt:lpstr>
      <vt:lpstr>a hash map with open addressing just uses an array of key-value pairs (slots)  put(key, value) hash key to find slotIndex if slots[slotIndex] is full, try slots[slotIndex + 1] if slots[slotIndex + 1] is full, try slots[slotIndex + 2] if slots[slotIndex + 2] is full, try slots[slotIndex + 3] ... put (key,value) in first empty slot</vt:lpstr>
      <vt:lpstr>get(key) is interesting hash key to find slotIndex  is key in slots[slotIndex]?  if yes, return slot.value; is key in slots[slotIndex + 1]?   if yes, return slot.value; is key in slots[slotIndex + 2]?  ...  give up if you hit a null (empty) slot map does NOT contain key  return null;</vt:lpstr>
      <vt:lpstr>open addressing -- deleting an entry</vt:lpstr>
      <vt:lpstr>note: these slides described a specific kind of open addressing called linear probing  open addressing is a strategy for resolving collisions linear probing is just one way of doing open addressing</vt:lpstr>
      <vt:lpstr>🦉 would you fancy a Kahoot?</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8</TotalTime>
  <Words>46</Words>
  <Application>Microsoft Macintosh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Helvetica</vt:lpstr>
      <vt:lpstr>System Font Regular</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how to read step-by-step diffs</dc:title>
  <dc:creator/>
  <cp:keywords/>
  <cp:lastModifiedBy>James M. Bern</cp:lastModifiedBy>
  <cp:revision>481</cp:revision>
  <cp:lastPrinted>2024-09-05T19:22:24Z</cp:lastPrinted>
  <dcterms:created xsi:type="dcterms:W3CDTF">2023-06-11T17:47:53Z</dcterms:created>
  <dcterms:modified xsi:type="dcterms:W3CDTF">2024-09-05T22:33:53Z</dcterms:modified>
</cp:coreProperties>
</file>